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56" r:id="rId3"/>
    <p:sldId id="265" r:id="rId4"/>
    <p:sldId id="264" r:id="rId5"/>
    <p:sldId id="258" r:id="rId6"/>
    <p:sldId id="266" r:id="rId7"/>
    <p:sldId id="268" r:id="rId8"/>
    <p:sldId id="259" r:id="rId9"/>
    <p:sldId id="260" r:id="rId10"/>
    <p:sldId id="269" r:id="rId11"/>
    <p:sldId id="261" r:id="rId12"/>
    <p:sldId id="271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B48"/>
    <a:srgbClr val="B4A87B"/>
    <a:srgbClr val="0181B0"/>
    <a:srgbClr val="C0CBD7"/>
    <a:srgbClr val="00ACBA"/>
    <a:srgbClr val="81B5BF"/>
    <a:srgbClr val="626D7E"/>
    <a:srgbClr val="00CD97"/>
    <a:srgbClr val="B3BCC6"/>
    <a:srgbClr val="CCD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4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1DFAA-C488-4CF8-8A98-6AAFD8365A7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A3FFE-D49F-4980-8473-048DCE4A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29BE-C3B6-44AF-B0B1-DA725CF8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D7EB2-6AC9-4194-8858-FACFE406F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0B52-F226-4471-8F85-45B9364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F675-10E2-4B07-AA02-768715FE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7C70-B401-473F-A0D7-3C61F213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6A13-99E3-42AD-A2DA-E6323318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6D08A-1447-4471-9E45-9A0257708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3BF6-40E0-432E-BBD1-F9136594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F148-91B4-4D63-994A-CF402E7D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637D-A695-48EE-94F7-1A6E9642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5629C-45B7-4AB4-88B6-838DD5E5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382A8-B2DB-4352-AF2D-044DDFBF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5A6F-1B84-4EF5-9A8B-143995AC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4AE2-96D6-4A02-9280-F4DC0164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4403-D6D4-4543-8C0E-FFB948D4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11C7-9454-47DD-B832-DC0181FA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679A-A312-47D3-95F4-A2C2BBC1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831C-33A7-480E-9DE8-A015FFC7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B3AD-33CC-4D88-A71E-37813358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2D3A-FA74-436D-B80A-9DDAB5E0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F288-1AC5-4CE4-9A39-705C939C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EB52-CA26-4537-8581-55CB0FDD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DB01-4083-4FEA-A23D-09803A38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3C22-48F5-431B-ACCF-1DE23CE0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A98-84DF-4E13-8066-9DC8A12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663A-4C6C-4344-943D-6DEFCC7A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2C4A-8426-4322-8F5F-60CFBA725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10095-F7A2-461E-A3F9-B5B8CEBEC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7B53F-7D91-48EA-A09D-0904BDC4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612F5-DCB0-4835-A6A9-FAC48A88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69D14-4F27-4E53-8CA9-889C436E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B7BB-D76F-4B5B-87F1-7F5C36A9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C1402-1E44-455E-9650-DB035C44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9213-964E-45BC-A0AC-B4D8E322D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E147F-8E04-4FC9-B6AF-F6636E754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EBD26-4E44-45F7-B5C0-B14FAB83A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704AC-6B39-45AA-B914-6A445BA9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BAACF-9FAA-4C06-96EC-C55B1AA9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8F067-A9A7-492F-BEBA-959AF8FA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48C3-4151-4473-BB87-8E75B76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D7F91-8B18-49D9-B672-F4911BD7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9B6F8-EA56-4016-A5A9-1033AD3B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0C4DA-9B65-452C-B523-5957A263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B7FBE-DD11-4340-BEDB-CED340CC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AFE1C-E907-45E3-AFFF-728F049C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2A61-FEC4-490D-BBAB-5FAB84CC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C5D0-6537-4669-8F0A-36B93A40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1CAF-C0DE-40D5-82C9-8448E2CB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720CA-4540-4EFF-B326-C3B422B9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54EFF-889C-4961-9892-83E65F22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DAEF9-2C88-4FD2-BABC-4D6177D6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BCEFF-35F7-48B7-9719-6BB8E294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62E4-7585-4974-B54A-DE7FDD0C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51B9D-FFC9-4FAE-821C-9A741554B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9704-810E-4CEF-8084-8257917A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0514D-3230-496E-97AB-AAAE66A8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8AEFD-E095-4855-8B13-D65B1D7F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835EF-973B-4FBE-BCD3-34E4B729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13E4C-5773-47AC-9FE0-7FD215D4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7D29-02E1-4871-B1F6-37FDCF70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E8313-B09C-458D-B58D-A03755E5A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FC65-E333-4F36-80B8-3B412A1D2A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71C-BA62-47D2-AF86-61C6872B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ECC3-C366-4019-A6BA-3BAA73FA9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F96E-F000-4243-A563-7CDDA7B6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798143-E5A5-4722-997E-53D6B6BE93B3}"/>
              </a:ext>
            </a:extLst>
          </p:cNvPr>
          <p:cNvSpPr/>
          <p:nvPr/>
        </p:nvSpPr>
        <p:spPr>
          <a:xfrm>
            <a:off x="4068566" y="0"/>
            <a:ext cx="8123434" cy="6858000"/>
          </a:xfrm>
          <a:prstGeom prst="rect">
            <a:avLst/>
          </a:prstGeom>
          <a:solidFill>
            <a:srgbClr val="C0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3732-C8B2-4AE1-B5F1-9CED121B7349}"/>
              </a:ext>
            </a:extLst>
          </p:cNvPr>
          <p:cNvSpPr txBox="1"/>
          <p:nvPr/>
        </p:nvSpPr>
        <p:spPr>
          <a:xfrm>
            <a:off x="551294" y="3176161"/>
            <a:ext cx="38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Proposal – CSE299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57AC3-9D67-4920-813F-C0767F733F26}"/>
              </a:ext>
            </a:extLst>
          </p:cNvPr>
          <p:cNvSpPr txBox="1"/>
          <p:nvPr/>
        </p:nvSpPr>
        <p:spPr>
          <a:xfrm>
            <a:off x="6207186" y="2432117"/>
            <a:ext cx="388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03B48"/>
                </a:solidFill>
                <a:latin typeface="+mj-lt"/>
                <a:cs typeface="Arial" panose="020B0604020202020204" pitchFamily="34" charset="0"/>
              </a:rPr>
              <a:t>Team Members: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E123F-CF85-48DB-A834-1A120CAFD6BF}"/>
              </a:ext>
            </a:extLst>
          </p:cNvPr>
          <p:cNvSpPr txBox="1"/>
          <p:nvPr/>
        </p:nvSpPr>
        <p:spPr>
          <a:xfrm>
            <a:off x="6307966" y="3924463"/>
            <a:ext cx="411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03B48"/>
                </a:solidFill>
                <a:latin typeface="Calibri body"/>
                <a:cs typeface="Arial" panose="020B0604020202020204" pitchFamily="34" charset="0"/>
              </a:rPr>
              <a:t>Sadman Chowdhury Siam - </a:t>
            </a:r>
            <a:r>
              <a:rPr lang="en-US" dirty="0">
                <a:solidFill>
                  <a:srgbClr val="303B48"/>
                </a:solidFill>
                <a:latin typeface="Calibri body"/>
                <a:cs typeface="Arial" panose="020B0604020202020204" pitchFamily="34" charset="0"/>
              </a:rPr>
              <a:t>1711172042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944AE2-6FFC-47EC-AC5C-AE59047C61D9}"/>
              </a:ext>
            </a:extLst>
          </p:cNvPr>
          <p:cNvSpPr txBox="1"/>
          <p:nvPr/>
        </p:nvSpPr>
        <p:spPr>
          <a:xfrm>
            <a:off x="6307968" y="3530255"/>
            <a:ext cx="38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03B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Abrar Faisal - </a:t>
            </a:r>
            <a:r>
              <a:rPr lang="en-US" dirty="0">
                <a:solidFill>
                  <a:srgbClr val="303B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1712677642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1835C6-2F33-4B5D-B39E-6C6E82D0C893}"/>
              </a:ext>
            </a:extLst>
          </p:cNvPr>
          <p:cNvSpPr txBox="1"/>
          <p:nvPr/>
        </p:nvSpPr>
        <p:spPr>
          <a:xfrm>
            <a:off x="6307967" y="3055199"/>
            <a:ext cx="38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03B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Abdullah </a:t>
            </a:r>
            <a:r>
              <a:rPr lang="en-US" b="1" dirty="0" err="1">
                <a:solidFill>
                  <a:srgbClr val="303B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Ibne</a:t>
            </a:r>
            <a:r>
              <a:rPr lang="en-US" b="1" dirty="0">
                <a:solidFill>
                  <a:srgbClr val="303B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Ali - </a:t>
            </a:r>
            <a:r>
              <a:rPr lang="en-US" dirty="0">
                <a:solidFill>
                  <a:srgbClr val="303B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1711200042</a:t>
            </a:r>
            <a:endParaRPr lang="en-US" b="1" dirty="0">
              <a:solidFill>
                <a:srgbClr val="303B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E496A9-2BAF-4EE7-82CC-C7825B7E8A7D}"/>
              </a:ext>
            </a:extLst>
          </p:cNvPr>
          <p:cNvCxnSpPr>
            <a:cxnSpLocks/>
          </p:cNvCxnSpPr>
          <p:nvPr/>
        </p:nvCxnSpPr>
        <p:spPr>
          <a:xfrm flipV="1">
            <a:off x="6307966" y="2893782"/>
            <a:ext cx="2014330" cy="189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042BB7-09CB-4A20-9CBF-DC940B4A1FFB}"/>
              </a:ext>
            </a:extLst>
          </p:cNvPr>
          <p:cNvCxnSpPr>
            <a:cxnSpLocks/>
          </p:cNvCxnSpPr>
          <p:nvPr/>
        </p:nvCxnSpPr>
        <p:spPr>
          <a:xfrm>
            <a:off x="1035382" y="2940532"/>
            <a:ext cx="207597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125FDF-787A-48F2-AE0A-C3809C06804C}"/>
              </a:ext>
            </a:extLst>
          </p:cNvPr>
          <p:cNvSpPr txBox="1"/>
          <p:nvPr/>
        </p:nvSpPr>
        <p:spPr>
          <a:xfrm>
            <a:off x="551293" y="3739797"/>
            <a:ext cx="38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– SAA3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6E36F-F2F4-40FF-8805-8B6D3A756E0C}"/>
              </a:ext>
            </a:extLst>
          </p:cNvPr>
          <p:cNvSpPr txBox="1"/>
          <p:nvPr/>
        </p:nvSpPr>
        <p:spPr>
          <a:xfrm>
            <a:off x="4439042" y="613766"/>
            <a:ext cx="749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03B48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Web Based Multi Vendor E-commerce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3CFC9-41AA-49F4-889F-29691B6E62C5}"/>
              </a:ext>
            </a:extLst>
          </p:cNvPr>
          <p:cNvSpPr txBox="1"/>
          <p:nvPr/>
        </p:nvSpPr>
        <p:spPr>
          <a:xfrm>
            <a:off x="551293" y="4227454"/>
            <a:ext cx="38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- 03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9C2F2-D938-41DE-A678-E44A329F0646}"/>
              </a:ext>
            </a:extLst>
          </p:cNvPr>
          <p:cNvSpPr txBox="1"/>
          <p:nvPr/>
        </p:nvSpPr>
        <p:spPr>
          <a:xfrm>
            <a:off x="551293" y="4715111"/>
            <a:ext cx="38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- 14</a:t>
            </a:r>
          </a:p>
        </p:txBody>
      </p:sp>
    </p:spTree>
    <p:extLst>
      <p:ext uri="{BB962C8B-B14F-4D97-AF65-F5344CB8AC3E}">
        <p14:creationId xmlns:p14="http://schemas.microsoft.com/office/powerpoint/2010/main" val="251498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818294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>
            <a:cxnSpLocks/>
          </p:cNvCxnSpPr>
          <p:nvPr/>
        </p:nvCxnSpPr>
        <p:spPr>
          <a:xfrm>
            <a:off x="0" y="2617075"/>
            <a:ext cx="2449286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4D3732-C8B2-4AE1-B5F1-9CED121B7349}"/>
              </a:ext>
            </a:extLst>
          </p:cNvPr>
          <p:cNvSpPr txBox="1"/>
          <p:nvPr/>
        </p:nvSpPr>
        <p:spPr>
          <a:xfrm>
            <a:off x="429208" y="541176"/>
            <a:ext cx="357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Plan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8182947" y="725842"/>
            <a:ext cx="400905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oogle Shape;114;p19">
            <a:extLst>
              <a:ext uri="{FF2B5EF4-FFF2-40B4-BE49-F238E27FC236}">
                <a16:creationId xmlns:a16="http://schemas.microsoft.com/office/drawing/2014/main" id="{7097C100-88B8-4DFE-A992-16D9D80E8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772069"/>
              </p:ext>
            </p:extLst>
          </p:nvPr>
        </p:nvGraphicFramePr>
        <p:xfrm>
          <a:off x="1959648" y="1833459"/>
          <a:ext cx="7408088" cy="3382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737">
                <a:tc>
                  <a:txBody>
                    <a:bodyPr/>
                    <a:lstStyle/>
                    <a:p>
                      <a:pPr marL="476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sz="1400"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4247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Tasks</a:t>
                      </a:r>
                      <a:endParaRPr sz="140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4247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Hrs</a:t>
                      </a:r>
                      <a:endParaRPr sz="1400"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4247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Date</a:t>
                      </a:r>
                      <a:endParaRPr sz="1400" b="1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42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581">
                <a:tc>
                  <a:txBody>
                    <a:bodyPr/>
                    <a:lstStyle/>
                    <a:p>
                      <a:pPr marL="45297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Analysis &amp; Distribution Of Task</a:t>
                      </a:r>
                      <a:endParaRPr sz="1400" b="1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42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5/02/20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81">
                <a:tc>
                  <a:txBody>
                    <a:bodyPr/>
                    <a:lstStyle/>
                    <a:p>
                      <a:pPr marL="45297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Development &amp; Testing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129+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20/02/20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581">
                <a:tc>
                  <a:txBody>
                    <a:bodyPr/>
                    <a:lstStyle/>
                    <a:p>
                      <a:pPr marL="45297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5297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Finalize &amp; Deployment</a:t>
                      </a:r>
                      <a:endParaRPr sz="1400" b="1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12+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20/04/20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F7DADD57-B7E4-4408-BD39-C30996900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37" y="618668"/>
            <a:ext cx="910926" cy="890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DFD05F2-3948-483D-934C-CDDBB670A328}"/>
              </a:ext>
            </a:extLst>
          </p:cNvPr>
          <p:cNvSpPr/>
          <p:nvPr/>
        </p:nvSpPr>
        <p:spPr>
          <a:xfrm>
            <a:off x="1959648" y="1833460"/>
            <a:ext cx="7408084" cy="3382478"/>
          </a:xfrm>
          <a:prstGeom prst="rect">
            <a:avLst/>
          </a:prstGeom>
          <a:noFill/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>
            <a:cxnSpLocks/>
          </p:cNvCxnSpPr>
          <p:nvPr/>
        </p:nvCxnSpPr>
        <p:spPr>
          <a:xfrm>
            <a:off x="0" y="2617075"/>
            <a:ext cx="2449286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818294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65FCDDF-7F8C-4B7A-91FE-D6519D86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24" y="1437117"/>
            <a:ext cx="8867775" cy="454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DFD05F2-3948-483D-934C-CDDBB670A328}"/>
              </a:ext>
            </a:extLst>
          </p:cNvPr>
          <p:cNvSpPr/>
          <p:nvPr/>
        </p:nvSpPr>
        <p:spPr>
          <a:xfrm>
            <a:off x="1662111" y="1437115"/>
            <a:ext cx="8867771" cy="4543421"/>
          </a:xfrm>
          <a:prstGeom prst="rect">
            <a:avLst/>
          </a:prstGeom>
          <a:noFill/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3732-C8B2-4AE1-B5F1-9CED121B7349}"/>
              </a:ext>
            </a:extLst>
          </p:cNvPr>
          <p:cNvSpPr txBox="1"/>
          <p:nvPr/>
        </p:nvSpPr>
        <p:spPr>
          <a:xfrm>
            <a:off x="429207" y="541176"/>
            <a:ext cx="516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8182947" y="725842"/>
            <a:ext cx="400905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0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68BF51-132C-4018-9700-A47DF737BC80}"/>
              </a:ext>
            </a:extLst>
          </p:cNvPr>
          <p:cNvSpPr/>
          <p:nvPr/>
        </p:nvSpPr>
        <p:spPr>
          <a:xfrm>
            <a:off x="2038738" y="1289450"/>
            <a:ext cx="8383555" cy="4618653"/>
          </a:xfrm>
          <a:prstGeom prst="rect">
            <a:avLst/>
          </a:prstGeom>
          <a:solidFill>
            <a:srgbClr val="303B48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/>
          <p:nvPr/>
        </p:nvCxnSpPr>
        <p:spPr>
          <a:xfrm>
            <a:off x="0" y="2393141"/>
            <a:ext cx="20387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431696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72;p14">
            <a:extLst>
              <a:ext uri="{FF2B5EF4-FFF2-40B4-BE49-F238E27FC236}">
                <a16:creationId xmlns:a16="http://schemas.microsoft.com/office/drawing/2014/main" id="{11E58D42-416D-4433-854A-7541B3846EF8}"/>
              </a:ext>
            </a:extLst>
          </p:cNvPr>
          <p:cNvSpPr txBox="1">
            <a:spLocks/>
          </p:cNvSpPr>
          <p:nvPr/>
        </p:nvSpPr>
        <p:spPr>
          <a:xfrm>
            <a:off x="600458" y="39980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0000"/>
                </a:solidFill>
                <a:latin typeface="Calibri body"/>
                <a:ea typeface="Times New Roman"/>
                <a:cs typeface="Times New Roman"/>
                <a:sym typeface="Times New Roman"/>
              </a:rPr>
              <a:t>Business Strategy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43650-C0B0-4FC7-8002-D9FCB7ED31FC}"/>
              </a:ext>
            </a:extLst>
          </p:cNvPr>
          <p:cNvSpPr txBox="1"/>
          <p:nvPr/>
        </p:nvSpPr>
        <p:spPr>
          <a:xfrm>
            <a:off x="2982570" y="3077254"/>
            <a:ext cx="511793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Revenue generation by advertising of the vendor and products.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3F79B1-1A30-4394-B6AE-7FFC7B31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23" y="3242366"/>
            <a:ext cx="238755" cy="2387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6BAFDF-3E8A-4900-BC71-CE0B8665AB12}"/>
              </a:ext>
            </a:extLst>
          </p:cNvPr>
          <p:cNvSpPr txBox="1"/>
          <p:nvPr/>
        </p:nvSpPr>
        <p:spPr>
          <a:xfrm>
            <a:off x="2907266" y="1972320"/>
            <a:ext cx="548369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We will take 15% from each product sold by our business users.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39EFA0-61F0-40C2-A4C3-D6882F1A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2138675"/>
            <a:ext cx="238755" cy="2387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57A205-9731-4EE8-B966-22DE96438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08" y="2965597"/>
            <a:ext cx="1356699" cy="110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F6A097-A8DC-47FC-9191-6168F328C812}"/>
              </a:ext>
            </a:extLst>
          </p:cNvPr>
          <p:cNvSpPr txBox="1"/>
          <p:nvPr/>
        </p:nvSpPr>
        <p:spPr>
          <a:xfrm>
            <a:off x="2907266" y="4407238"/>
            <a:ext cx="73457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We will sell subscription and coupon to our normal user.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A033CE9-BB0B-48FE-A807-14A17272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4584841"/>
            <a:ext cx="238755" cy="2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0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818294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>
            <a:cxnSpLocks/>
          </p:cNvCxnSpPr>
          <p:nvPr/>
        </p:nvCxnSpPr>
        <p:spPr>
          <a:xfrm>
            <a:off x="66092" y="3015108"/>
            <a:ext cx="2449286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FD05F2-3948-483D-934C-CDDBB670A328}"/>
              </a:ext>
            </a:extLst>
          </p:cNvPr>
          <p:cNvSpPr/>
          <p:nvPr/>
        </p:nvSpPr>
        <p:spPr>
          <a:xfrm>
            <a:off x="2515378" y="1625549"/>
            <a:ext cx="7161244" cy="4146914"/>
          </a:xfrm>
          <a:prstGeom prst="rect">
            <a:avLst/>
          </a:prstGeom>
          <a:solidFill>
            <a:srgbClr val="C0CBD7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3732-C8B2-4AE1-B5F1-9CED121B7349}"/>
              </a:ext>
            </a:extLst>
          </p:cNvPr>
          <p:cNvSpPr txBox="1"/>
          <p:nvPr/>
        </p:nvSpPr>
        <p:spPr>
          <a:xfrm>
            <a:off x="429207" y="541176"/>
            <a:ext cx="385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 Plan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8182947" y="725842"/>
            <a:ext cx="400905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A3DAEA-4E34-4C79-A1FE-C17891EA8F5D}"/>
              </a:ext>
            </a:extLst>
          </p:cNvPr>
          <p:cNvSpPr txBox="1"/>
          <p:nvPr/>
        </p:nvSpPr>
        <p:spPr>
          <a:xfrm>
            <a:off x="2753068" y="174171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Estimated Cost for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Proffesional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Deployment:</a:t>
            </a:r>
            <a:endParaRPr lang="en-US" b="1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" name="Google Shape;121;p20">
            <a:extLst>
              <a:ext uri="{FF2B5EF4-FFF2-40B4-BE49-F238E27FC236}">
                <a16:creationId xmlns:a16="http://schemas.microsoft.com/office/drawing/2014/main" id="{2C7D33EF-D6FE-4612-9723-836B48C37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490218"/>
              </p:ext>
            </p:extLst>
          </p:nvPr>
        </p:nvGraphicFramePr>
        <p:xfrm>
          <a:off x="3670951" y="2788621"/>
          <a:ext cx="4850098" cy="20066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9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Nunito"/>
                        </a:rPr>
                        <a:t>Reason</a:t>
                      </a:r>
                      <a:endParaRPr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Nunito"/>
                        </a:rPr>
                        <a:t>Cost</a:t>
                      </a:r>
                      <a:endParaRPr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Nunito"/>
                        </a:rPr>
                        <a:t>Hosting Server</a:t>
                      </a:r>
                      <a:endParaRPr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Nunito"/>
                        </a:rPr>
                        <a:t>10,000/-</a:t>
                      </a:r>
                      <a:endParaRPr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Nunito"/>
                        </a:rPr>
                        <a:t>Domain</a:t>
                      </a:r>
                      <a:endParaRPr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Nunito"/>
                        </a:rPr>
                        <a:t>2,000/-</a:t>
                      </a:r>
                      <a:endParaRPr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Nunito"/>
                        </a:rPr>
                        <a:t>Graphic Tools &amp; Icons</a:t>
                      </a:r>
                      <a:endParaRPr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Nunito"/>
                        </a:rPr>
                        <a:t>20,000/-</a:t>
                      </a:r>
                      <a:endParaRPr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ym typeface="Nunito"/>
                        </a:rPr>
                        <a:t>Total</a:t>
                      </a:r>
                      <a:endParaRPr b="1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ym typeface="Nunito"/>
                        </a:rPr>
                        <a:t>32,000/-</a:t>
                      </a:r>
                      <a:endParaRPr b="1" dirty="0">
                        <a:solidFill>
                          <a:srgbClr val="42424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31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9A4C4-BBE0-4983-AF5A-7A4C119B7650}"/>
              </a:ext>
            </a:extLst>
          </p:cNvPr>
          <p:cNvSpPr txBox="1"/>
          <p:nvPr/>
        </p:nvSpPr>
        <p:spPr>
          <a:xfrm>
            <a:off x="2976990" y="2431411"/>
            <a:ext cx="70912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59503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68BF51-132C-4018-9700-A47DF737BC80}"/>
              </a:ext>
            </a:extLst>
          </p:cNvPr>
          <p:cNvSpPr/>
          <p:nvPr/>
        </p:nvSpPr>
        <p:spPr>
          <a:xfrm>
            <a:off x="2038738" y="1289450"/>
            <a:ext cx="8383555" cy="4618653"/>
          </a:xfrm>
          <a:prstGeom prst="rect">
            <a:avLst/>
          </a:prstGeom>
          <a:solidFill>
            <a:srgbClr val="303B48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2FB86-1AEE-4E87-95D2-A1B4C2C1C436}"/>
              </a:ext>
            </a:extLst>
          </p:cNvPr>
          <p:cNvSpPr txBox="1"/>
          <p:nvPr/>
        </p:nvSpPr>
        <p:spPr>
          <a:xfrm>
            <a:off x="2907266" y="1893145"/>
            <a:ext cx="734576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A system that refers to buying and selling of goods from different places</a:t>
            </a:r>
            <a:endParaRPr lang="en-US" sz="2000" dirty="0">
              <a:solidFill>
                <a:srgbClr val="B3BCC6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B3BCC6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30D1CE-692F-4DB1-A3EE-A942CA2D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2076393"/>
            <a:ext cx="238755" cy="23875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/>
          <p:nvPr/>
        </p:nvCxnSpPr>
        <p:spPr>
          <a:xfrm>
            <a:off x="0" y="2393141"/>
            <a:ext cx="20387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431696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72;p14">
            <a:extLst>
              <a:ext uri="{FF2B5EF4-FFF2-40B4-BE49-F238E27FC236}">
                <a16:creationId xmlns:a16="http://schemas.microsoft.com/office/drawing/2014/main" id="{11E58D42-416D-4433-854A-7541B3846EF8}"/>
              </a:ext>
            </a:extLst>
          </p:cNvPr>
          <p:cNvSpPr txBox="1">
            <a:spLocks/>
          </p:cNvSpPr>
          <p:nvPr/>
        </p:nvSpPr>
        <p:spPr>
          <a:xfrm>
            <a:off x="600458" y="39980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0000"/>
                </a:solidFill>
                <a:latin typeface="Calibri body"/>
                <a:ea typeface="Times New Roman"/>
                <a:cs typeface="Times New Roman"/>
                <a:sym typeface="Times New Roman"/>
              </a:rPr>
              <a:t>What Is E-Commerce?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43650-C0B0-4FC7-8002-D9FCB7ED31FC}"/>
              </a:ext>
            </a:extLst>
          </p:cNvPr>
          <p:cNvSpPr txBox="1"/>
          <p:nvPr/>
        </p:nvSpPr>
        <p:spPr>
          <a:xfrm>
            <a:off x="2907266" y="2993430"/>
            <a:ext cx="73457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Order products with this system </a:t>
            </a:r>
            <a:endParaRPr lang="en-US" dirty="0">
              <a:solidFill>
                <a:srgbClr val="B3BCC6"/>
              </a:solidFill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3F79B1-1A30-4394-B6AE-7FFC7B31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3158542"/>
            <a:ext cx="238755" cy="2387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6BAFDF-3E8A-4900-BC71-CE0B8665AB12}"/>
              </a:ext>
            </a:extLst>
          </p:cNvPr>
          <p:cNvSpPr txBox="1"/>
          <p:nvPr/>
        </p:nvSpPr>
        <p:spPr>
          <a:xfrm>
            <a:off x="2907266" y="3620733"/>
            <a:ext cx="73457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Use Digital payment method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39EFA0-61F0-40C2-A4C3-D6882F1A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3733790"/>
            <a:ext cx="238755" cy="2387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9DDE80-697D-4FCC-9CAD-FF5D1478B74E}"/>
              </a:ext>
            </a:extLst>
          </p:cNvPr>
          <p:cNvSpPr txBox="1"/>
          <p:nvPr/>
        </p:nvSpPr>
        <p:spPr>
          <a:xfrm>
            <a:off x="2907266" y="4322680"/>
            <a:ext cx="73457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Use digital platform such as web, Android, IOS to establish their system for their user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A794DE1-5F96-4E3C-AA15-91C2E50F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4435737"/>
            <a:ext cx="238755" cy="238755"/>
          </a:xfrm>
          <a:prstGeom prst="rect">
            <a:avLst/>
          </a:prstGeom>
        </p:spPr>
      </p:pic>
      <p:pic>
        <p:nvPicPr>
          <p:cNvPr id="37" name="Google Shape;74;p14">
            <a:extLst>
              <a:ext uri="{FF2B5EF4-FFF2-40B4-BE49-F238E27FC236}">
                <a16:creationId xmlns:a16="http://schemas.microsoft.com/office/drawing/2014/main" id="{BDE3EFF2-3316-403E-9184-5FB757D729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497" y="2714779"/>
            <a:ext cx="1731444" cy="1351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4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68BF51-132C-4018-9700-A47DF737BC80}"/>
              </a:ext>
            </a:extLst>
          </p:cNvPr>
          <p:cNvSpPr/>
          <p:nvPr/>
        </p:nvSpPr>
        <p:spPr>
          <a:xfrm>
            <a:off x="2038738" y="1289450"/>
            <a:ext cx="8383555" cy="4618653"/>
          </a:xfrm>
          <a:prstGeom prst="rect">
            <a:avLst/>
          </a:prstGeom>
          <a:solidFill>
            <a:srgbClr val="303B48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2FB86-1AEE-4E87-95D2-A1B4C2C1C436}"/>
              </a:ext>
            </a:extLst>
          </p:cNvPr>
          <p:cNvSpPr txBox="1"/>
          <p:nvPr/>
        </p:nvSpPr>
        <p:spPr>
          <a:xfrm>
            <a:off x="2907266" y="1893145"/>
            <a:ext cx="734576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cs typeface="Arial" panose="020B0604020202020204" pitchFamily="34" charset="0"/>
              </a:rPr>
              <a:t>Daraz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cs typeface="Arial" panose="020B0604020202020204" pitchFamily="34" charset="0"/>
              </a:rPr>
              <a:t>Ajker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deal – Top Multi Vendor Ecommerce in BD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B3BCC6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30D1CE-692F-4DB1-A3EE-A942CA2D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2076393"/>
            <a:ext cx="238755" cy="23875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/>
          <p:nvPr/>
        </p:nvCxnSpPr>
        <p:spPr>
          <a:xfrm>
            <a:off x="0" y="2393141"/>
            <a:ext cx="20387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431696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72;p14">
            <a:extLst>
              <a:ext uri="{FF2B5EF4-FFF2-40B4-BE49-F238E27FC236}">
                <a16:creationId xmlns:a16="http://schemas.microsoft.com/office/drawing/2014/main" id="{11E58D42-416D-4433-854A-7541B3846EF8}"/>
              </a:ext>
            </a:extLst>
          </p:cNvPr>
          <p:cNvSpPr txBox="1">
            <a:spLocks/>
          </p:cNvSpPr>
          <p:nvPr/>
        </p:nvSpPr>
        <p:spPr>
          <a:xfrm>
            <a:off x="600458" y="39980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0000"/>
                </a:solidFill>
                <a:latin typeface="Calibri body"/>
                <a:ea typeface="Times New Roman"/>
                <a:cs typeface="Times New Roman"/>
                <a:sym typeface="Times New Roman"/>
              </a:rPr>
              <a:t>Literature Review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43650-C0B0-4FC7-8002-D9FCB7ED31FC}"/>
              </a:ext>
            </a:extLst>
          </p:cNvPr>
          <p:cNvSpPr txBox="1"/>
          <p:nvPr/>
        </p:nvSpPr>
        <p:spPr>
          <a:xfrm>
            <a:off x="2907266" y="2539623"/>
            <a:ext cx="73457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cs typeface="Arial" panose="020B0604020202020204" pitchFamily="34" charset="0"/>
              </a:rPr>
              <a:t>Pickaboo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- Specialized For Electronics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3F79B1-1A30-4394-B6AE-7FFC7B31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2704735"/>
            <a:ext cx="238755" cy="2387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6BAFDF-3E8A-4900-BC71-CE0B8665AB12}"/>
              </a:ext>
            </a:extLst>
          </p:cNvPr>
          <p:cNvSpPr txBox="1"/>
          <p:nvPr/>
        </p:nvSpPr>
        <p:spPr>
          <a:xfrm>
            <a:off x="2907266" y="3122191"/>
            <a:ext cx="73457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Amazon - For Importing Quality 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39EFA0-61F0-40C2-A4C3-D6882F1A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3288546"/>
            <a:ext cx="238755" cy="2387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9DDE80-697D-4FCC-9CAD-FF5D1478B74E}"/>
              </a:ext>
            </a:extLst>
          </p:cNvPr>
          <p:cNvSpPr txBox="1"/>
          <p:nvPr/>
        </p:nvSpPr>
        <p:spPr>
          <a:xfrm>
            <a:off x="2907266" y="3704759"/>
            <a:ext cx="73457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Chaldal - For Grocery Items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A794DE1-5F96-4E3C-AA15-91C2E50F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3882362"/>
            <a:ext cx="238755" cy="2387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5AB03D-D0AA-4CC8-A403-B87A7F0A9F9C}"/>
              </a:ext>
            </a:extLst>
          </p:cNvPr>
          <p:cNvSpPr txBox="1"/>
          <p:nvPr/>
        </p:nvSpPr>
        <p:spPr>
          <a:xfrm>
            <a:off x="2907266" y="4268366"/>
            <a:ext cx="73457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Agora, </a:t>
            </a:r>
            <a:r>
              <a:rPr lang="en-US" dirty="0" err="1">
                <a:solidFill>
                  <a:schemeClr val="bg1"/>
                </a:solidFill>
                <a:cs typeface="Arial" panose="020B0604020202020204" pitchFamily="34" charset="0"/>
              </a:rPr>
              <a:t>Shwapno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- Basically Popular Super Shops now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Providing Ecommerce services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067BAF-59F9-49DC-8F34-3B16DBE4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19" y="4455984"/>
            <a:ext cx="238755" cy="2387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4184FB-618A-4020-A896-F40FED06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418" y="2693476"/>
            <a:ext cx="2299706" cy="1303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57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68BF51-132C-4018-9700-A47DF737BC80}"/>
              </a:ext>
            </a:extLst>
          </p:cNvPr>
          <p:cNvSpPr/>
          <p:nvPr/>
        </p:nvSpPr>
        <p:spPr>
          <a:xfrm>
            <a:off x="2038738" y="1289450"/>
            <a:ext cx="8383555" cy="4618653"/>
          </a:xfrm>
          <a:prstGeom prst="rect">
            <a:avLst/>
          </a:prstGeom>
          <a:solidFill>
            <a:srgbClr val="303B48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2FB86-1AEE-4E87-95D2-A1B4C2C1C436}"/>
              </a:ext>
            </a:extLst>
          </p:cNvPr>
          <p:cNvSpPr txBox="1"/>
          <p:nvPr/>
        </p:nvSpPr>
        <p:spPr>
          <a:xfrm>
            <a:off x="3671553" y="1660503"/>
            <a:ext cx="607586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Problem of Movement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         </a:t>
            </a: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Traffic Jam and discomfort in public transportation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B3BCC6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30D1CE-692F-4DB1-A3EE-A942CA2D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40" y="2221117"/>
            <a:ext cx="238755" cy="238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3F801F-FF44-4E85-8F90-53C4E772187F}"/>
              </a:ext>
            </a:extLst>
          </p:cNvPr>
          <p:cNvSpPr txBox="1"/>
          <p:nvPr/>
        </p:nvSpPr>
        <p:spPr>
          <a:xfrm>
            <a:off x="4216551" y="2396587"/>
            <a:ext cx="6444344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Wasting of  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/>
          <p:nvPr/>
        </p:nvCxnSpPr>
        <p:spPr>
          <a:xfrm>
            <a:off x="0" y="2393141"/>
            <a:ext cx="20387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431696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1F09FC-0F30-4BDD-96EA-D1BC854CB0A0}"/>
              </a:ext>
            </a:extLst>
          </p:cNvPr>
          <p:cNvCxnSpPr/>
          <p:nvPr/>
        </p:nvCxnSpPr>
        <p:spPr>
          <a:xfrm>
            <a:off x="3921194" y="4380723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72;p14">
            <a:extLst>
              <a:ext uri="{FF2B5EF4-FFF2-40B4-BE49-F238E27FC236}">
                <a16:creationId xmlns:a16="http://schemas.microsoft.com/office/drawing/2014/main" id="{11E58D42-416D-4433-854A-7541B3846EF8}"/>
              </a:ext>
            </a:extLst>
          </p:cNvPr>
          <p:cNvSpPr txBox="1">
            <a:spLocks/>
          </p:cNvSpPr>
          <p:nvPr/>
        </p:nvSpPr>
        <p:spPr>
          <a:xfrm>
            <a:off x="600458" y="39980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0000"/>
                </a:solidFill>
                <a:latin typeface="Calibri body"/>
                <a:ea typeface="Times New Roman"/>
                <a:cs typeface="Times New Roman"/>
                <a:sym typeface="Times New Roman"/>
              </a:rPr>
              <a:t>Problem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E2D28D-D53E-4234-93F7-DC9B7854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55" y="2644660"/>
            <a:ext cx="238755" cy="2387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7C302E5-672B-4BAE-8DAB-9856F64E1DCE}"/>
              </a:ext>
            </a:extLst>
          </p:cNvPr>
          <p:cNvSpPr txBox="1"/>
          <p:nvPr/>
        </p:nvSpPr>
        <p:spPr>
          <a:xfrm>
            <a:off x="4193293" y="2817430"/>
            <a:ext cx="6444344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Not sufficient parking places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C7ACE08-D00A-41F1-B14A-B2C4A13B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40" y="3056452"/>
            <a:ext cx="238755" cy="2387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FFE656-1A39-48C2-9F7F-BCF5DFAED529}"/>
              </a:ext>
            </a:extLst>
          </p:cNvPr>
          <p:cNvSpPr/>
          <p:nvPr/>
        </p:nvSpPr>
        <p:spPr>
          <a:xfrm>
            <a:off x="3663494" y="3780643"/>
            <a:ext cx="342767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Problem in Malls and Local Market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E63EE-7D6F-4AE5-B49B-464EED42E1D8}"/>
              </a:ext>
            </a:extLst>
          </p:cNvPr>
          <p:cNvSpPr txBox="1"/>
          <p:nvPr/>
        </p:nvSpPr>
        <p:spPr>
          <a:xfrm>
            <a:off x="4179708" y="4013078"/>
            <a:ext cx="6444344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Crowded shopping malls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A56B7A-50AD-4F02-B55C-C33ECA8F8148}"/>
              </a:ext>
            </a:extLst>
          </p:cNvPr>
          <p:cNvCxnSpPr/>
          <p:nvPr/>
        </p:nvCxnSpPr>
        <p:spPr>
          <a:xfrm>
            <a:off x="3891281" y="4726797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1EAA0C-8433-448F-B043-C6965D6F1CCB}"/>
              </a:ext>
            </a:extLst>
          </p:cNvPr>
          <p:cNvSpPr txBox="1"/>
          <p:nvPr/>
        </p:nvSpPr>
        <p:spPr>
          <a:xfrm>
            <a:off x="4149795" y="4359152"/>
            <a:ext cx="6444344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Uneven payment methods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B00406-B3D2-455A-B180-C2574FFB8312}"/>
              </a:ext>
            </a:extLst>
          </p:cNvPr>
          <p:cNvCxnSpPr/>
          <p:nvPr/>
        </p:nvCxnSpPr>
        <p:spPr>
          <a:xfrm>
            <a:off x="3891281" y="5111357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5185A-06C7-451C-A0F0-470611F46BBF}"/>
              </a:ext>
            </a:extLst>
          </p:cNvPr>
          <p:cNvSpPr txBox="1"/>
          <p:nvPr/>
        </p:nvSpPr>
        <p:spPr>
          <a:xfrm>
            <a:off x="4149795" y="4743712"/>
            <a:ext cx="6444344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Unnecessary &amp; excessive price tag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3EE26D2-9DA5-4CD1-A99C-88A9B4ADE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7886" y="3807018"/>
            <a:ext cx="2100789" cy="1431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34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68BF51-132C-4018-9700-A47DF737BC80}"/>
              </a:ext>
            </a:extLst>
          </p:cNvPr>
          <p:cNvSpPr/>
          <p:nvPr/>
        </p:nvSpPr>
        <p:spPr>
          <a:xfrm>
            <a:off x="2038738" y="1289450"/>
            <a:ext cx="8383555" cy="4618653"/>
          </a:xfrm>
          <a:prstGeom prst="rect">
            <a:avLst/>
          </a:prstGeom>
          <a:solidFill>
            <a:srgbClr val="303B48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3732-C8B2-4AE1-B5F1-9CED121B7349}"/>
              </a:ext>
            </a:extLst>
          </p:cNvPr>
          <p:cNvSpPr txBox="1"/>
          <p:nvPr/>
        </p:nvSpPr>
        <p:spPr>
          <a:xfrm>
            <a:off x="507131" y="395281"/>
            <a:ext cx="50251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Feature Of our E-commerce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2FB86-1AEE-4E87-95D2-A1B4C2C1C436}"/>
              </a:ext>
            </a:extLst>
          </p:cNvPr>
          <p:cNvSpPr txBox="1"/>
          <p:nvPr/>
        </p:nvSpPr>
        <p:spPr>
          <a:xfrm>
            <a:off x="2723596" y="1508657"/>
            <a:ext cx="526868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Basic Features: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     </a:t>
            </a:r>
            <a:endParaRPr lang="en-US" sz="2000" dirty="0">
              <a:solidFill>
                <a:srgbClr val="B3BCC6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/>
          <p:nvPr/>
        </p:nvCxnSpPr>
        <p:spPr>
          <a:xfrm>
            <a:off x="0" y="2393141"/>
            <a:ext cx="20387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431696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61B259-3F08-4AFD-B80C-31C254558AC6}"/>
              </a:ext>
            </a:extLst>
          </p:cNvPr>
          <p:cNvSpPr/>
          <p:nvPr/>
        </p:nvSpPr>
        <p:spPr>
          <a:xfrm>
            <a:off x="4098165" y="2208475"/>
            <a:ext cx="4116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Login, Registration and User responsibility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7C0E69-8287-42D3-B60D-F3FAD46B93A9}"/>
              </a:ext>
            </a:extLst>
          </p:cNvPr>
          <p:cNvSpPr/>
          <p:nvPr/>
        </p:nvSpPr>
        <p:spPr>
          <a:xfrm>
            <a:off x="4098165" y="2732893"/>
            <a:ext cx="348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Flexible and Responsive Homepage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EA9C14-AC73-4317-A932-3A110B235271}"/>
              </a:ext>
            </a:extLst>
          </p:cNvPr>
          <p:cNvSpPr/>
          <p:nvPr/>
        </p:nvSpPr>
        <p:spPr>
          <a:xfrm>
            <a:off x="4098165" y="3257311"/>
            <a:ext cx="127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User Profile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CAE1D-B343-4062-9BF5-D0FD35FFF656}"/>
              </a:ext>
            </a:extLst>
          </p:cNvPr>
          <p:cNvSpPr/>
          <p:nvPr/>
        </p:nvSpPr>
        <p:spPr>
          <a:xfrm>
            <a:off x="4098165" y="3781729"/>
            <a:ext cx="19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Product Uploading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4968F-323E-4885-AD55-4B61A98F3A87}"/>
              </a:ext>
            </a:extLst>
          </p:cNvPr>
          <p:cNvSpPr/>
          <p:nvPr/>
        </p:nvSpPr>
        <p:spPr>
          <a:xfrm>
            <a:off x="4106446" y="4302427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Checkout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333528-60AA-400C-B787-9611569C06F0}"/>
              </a:ext>
            </a:extLst>
          </p:cNvPr>
          <p:cNvSpPr/>
          <p:nvPr/>
        </p:nvSpPr>
        <p:spPr>
          <a:xfrm>
            <a:off x="4077476" y="4777375"/>
            <a:ext cx="187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Payment Gateway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75F91-702E-4751-99EB-A4861B5A625F}"/>
              </a:ext>
            </a:extLst>
          </p:cNvPr>
          <p:cNvCxnSpPr>
            <a:cxnSpLocks/>
          </p:cNvCxnSpPr>
          <p:nvPr/>
        </p:nvCxnSpPr>
        <p:spPr>
          <a:xfrm>
            <a:off x="3401492" y="2323513"/>
            <a:ext cx="0" cy="2756657"/>
          </a:xfrm>
          <a:prstGeom prst="straightConnector1">
            <a:avLst/>
          </a:prstGeom>
          <a:ln w="76200">
            <a:solidFill>
              <a:srgbClr val="00AC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A0FE4A-7069-4901-8694-3BFD72282F11}"/>
              </a:ext>
            </a:extLst>
          </p:cNvPr>
          <p:cNvCxnSpPr/>
          <p:nvPr/>
        </p:nvCxnSpPr>
        <p:spPr>
          <a:xfrm>
            <a:off x="3728247" y="2403200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AFE6CB-487A-427E-B9D1-F43E7873ADA4}"/>
              </a:ext>
            </a:extLst>
          </p:cNvPr>
          <p:cNvCxnSpPr/>
          <p:nvPr/>
        </p:nvCxnSpPr>
        <p:spPr>
          <a:xfrm>
            <a:off x="3728247" y="2924716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887E03-B6C7-48AC-B822-897C83033531}"/>
              </a:ext>
            </a:extLst>
          </p:cNvPr>
          <p:cNvCxnSpPr/>
          <p:nvPr/>
        </p:nvCxnSpPr>
        <p:spPr>
          <a:xfrm>
            <a:off x="3728247" y="3446232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888E7D-50B1-49CC-8429-9A82D1AEB4D0}"/>
              </a:ext>
            </a:extLst>
          </p:cNvPr>
          <p:cNvCxnSpPr/>
          <p:nvPr/>
        </p:nvCxnSpPr>
        <p:spPr>
          <a:xfrm>
            <a:off x="3728247" y="3967748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7477C4-227C-4DE5-9AF8-8104FF4C343B}"/>
              </a:ext>
            </a:extLst>
          </p:cNvPr>
          <p:cNvCxnSpPr/>
          <p:nvPr/>
        </p:nvCxnSpPr>
        <p:spPr>
          <a:xfrm>
            <a:off x="3728247" y="4489264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DB833-A3DB-4E58-8A9F-3AA7C99AEA10}"/>
              </a:ext>
            </a:extLst>
          </p:cNvPr>
          <p:cNvCxnSpPr/>
          <p:nvPr/>
        </p:nvCxnSpPr>
        <p:spPr>
          <a:xfrm>
            <a:off x="3728247" y="4960446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1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68BF51-132C-4018-9700-A47DF737BC80}"/>
              </a:ext>
            </a:extLst>
          </p:cNvPr>
          <p:cNvSpPr/>
          <p:nvPr/>
        </p:nvSpPr>
        <p:spPr>
          <a:xfrm>
            <a:off x="2038738" y="1289450"/>
            <a:ext cx="8383555" cy="4618653"/>
          </a:xfrm>
          <a:prstGeom prst="rect">
            <a:avLst/>
          </a:prstGeom>
          <a:solidFill>
            <a:srgbClr val="303B48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3732-C8B2-4AE1-B5F1-9CED121B7349}"/>
              </a:ext>
            </a:extLst>
          </p:cNvPr>
          <p:cNvSpPr txBox="1"/>
          <p:nvPr/>
        </p:nvSpPr>
        <p:spPr>
          <a:xfrm>
            <a:off x="429208" y="541176"/>
            <a:ext cx="502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Functionalities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52C8E8-B03F-43F5-8698-7FDE36D829B4}"/>
              </a:ext>
            </a:extLst>
          </p:cNvPr>
          <p:cNvGrpSpPr/>
          <p:nvPr/>
        </p:nvGrpSpPr>
        <p:grpSpPr>
          <a:xfrm>
            <a:off x="3353382" y="1543155"/>
            <a:ext cx="5268686" cy="872034"/>
            <a:chOff x="3629608" y="1843356"/>
            <a:chExt cx="5268686" cy="8720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A2FB86-1AEE-4E87-95D2-A1B4C2C1C436}"/>
                </a:ext>
              </a:extLst>
            </p:cNvPr>
            <p:cNvSpPr txBox="1"/>
            <p:nvPr/>
          </p:nvSpPr>
          <p:spPr>
            <a:xfrm>
              <a:off x="3629608" y="1843356"/>
              <a:ext cx="5268686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User can register as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         </a:t>
              </a:r>
              <a:r>
                <a:rPr lang="en-US" dirty="0">
                  <a:solidFill>
                    <a:srgbClr val="B3BCC6"/>
                  </a:solidFill>
                  <a:cs typeface="Arial" panose="020B0604020202020204" pitchFamily="34" charset="0"/>
                </a:rPr>
                <a:t>Customer and Vendor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30D1CE-692F-4DB1-A3EE-A942CA2D8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9095" y="2403970"/>
              <a:ext cx="238755" cy="23875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EF34D-2F83-49D9-A4E0-D5D6F0FECA76}"/>
              </a:ext>
            </a:extLst>
          </p:cNvPr>
          <p:cNvGrpSpPr/>
          <p:nvPr/>
        </p:nvGrpSpPr>
        <p:grpSpPr>
          <a:xfrm>
            <a:off x="3353382" y="2505670"/>
            <a:ext cx="6444344" cy="923330"/>
            <a:chOff x="3629608" y="2967335"/>
            <a:chExt cx="6444344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3F801F-FF44-4E85-8F90-53C4E772187F}"/>
                </a:ext>
              </a:extLst>
            </p:cNvPr>
            <p:cNvSpPr txBox="1"/>
            <p:nvPr/>
          </p:nvSpPr>
          <p:spPr>
            <a:xfrm>
              <a:off x="3629608" y="2967335"/>
              <a:ext cx="644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User can pay using </a:t>
              </a:r>
            </a:p>
            <a:p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         </a:t>
              </a:r>
              <a:r>
                <a:rPr lang="en-US" dirty="0">
                  <a:solidFill>
                    <a:srgbClr val="B3BCC6"/>
                  </a:solidFill>
                  <a:cs typeface="Arial" panose="020B0604020202020204" pitchFamily="34" charset="0"/>
                </a:rPr>
                <a:t>Bkash, </a:t>
              </a:r>
              <a:r>
                <a: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Arial" panose="020B0604020202020204" pitchFamily="34" charset="0"/>
                </a:rPr>
                <a:t>Credit or Debit cards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8F354F8-6ACD-472D-A61E-17C6C10E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3082" y="3599656"/>
              <a:ext cx="238755" cy="23875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FE4BA3-86FF-466E-9605-9FEB6A04F163}"/>
              </a:ext>
            </a:extLst>
          </p:cNvPr>
          <p:cNvGrpSpPr/>
          <p:nvPr/>
        </p:nvGrpSpPr>
        <p:grpSpPr>
          <a:xfrm>
            <a:off x="3353382" y="3609653"/>
            <a:ext cx="6295053" cy="872034"/>
            <a:chOff x="3704253" y="4269607"/>
            <a:chExt cx="6295053" cy="87203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DA5B70-EDE4-4021-8E21-8FCE4AE42E88}"/>
                </a:ext>
              </a:extLst>
            </p:cNvPr>
            <p:cNvSpPr txBox="1"/>
            <p:nvPr/>
          </p:nvSpPr>
          <p:spPr>
            <a:xfrm>
              <a:off x="3704253" y="4269607"/>
              <a:ext cx="6295053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User can see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         </a:t>
              </a:r>
              <a:r>
                <a:rPr lang="en-US" dirty="0">
                  <a:solidFill>
                    <a:srgbClr val="B3BCC6"/>
                  </a:solidFill>
                  <a:cs typeface="Arial" panose="020B0604020202020204" pitchFamily="34" charset="0"/>
                </a:rPr>
                <a:t>Real time update of the system with estimated delivery time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0BE1C0-AF23-43FF-859D-06F00F7FB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6578" y="4824075"/>
              <a:ext cx="238755" cy="238755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/>
          <p:nvPr/>
        </p:nvCxnSpPr>
        <p:spPr>
          <a:xfrm>
            <a:off x="0" y="2393141"/>
            <a:ext cx="20387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431696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CBC075-4290-4C31-BB44-51212CFB2834}"/>
              </a:ext>
            </a:extLst>
          </p:cNvPr>
          <p:cNvGrpSpPr/>
          <p:nvPr/>
        </p:nvGrpSpPr>
        <p:grpSpPr>
          <a:xfrm>
            <a:off x="3353381" y="4692041"/>
            <a:ext cx="6295053" cy="872034"/>
            <a:chOff x="3704253" y="4269607"/>
            <a:chExt cx="6295053" cy="8720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E9E6A7-CC8F-419F-9FB4-AD704F716611}"/>
                </a:ext>
              </a:extLst>
            </p:cNvPr>
            <p:cNvSpPr txBox="1"/>
            <p:nvPr/>
          </p:nvSpPr>
          <p:spPr>
            <a:xfrm>
              <a:off x="3704253" y="4269607"/>
              <a:ext cx="6295053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User will get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         </a:t>
              </a:r>
              <a:r>
                <a: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Arial" panose="020B0604020202020204" pitchFamily="34" charset="0"/>
                </a:rPr>
                <a:t>Order receipt </a:t>
              </a:r>
              <a:r>
                <a:rPr lang="en-US" dirty="0">
                  <a:solidFill>
                    <a:srgbClr val="B3BCC6"/>
                  </a:solidFill>
                  <a:cs typeface="Arial" panose="020B0604020202020204" pitchFamily="34" charset="0"/>
                </a:rPr>
                <a:t>in their phone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C69B2D-963E-477F-BA18-A86F1227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646" y="4848714"/>
              <a:ext cx="238755" cy="238755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C907DBB-C5B4-4F56-B3DA-2699F9BF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92" y="1606057"/>
            <a:ext cx="1695057" cy="1130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3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68BF51-132C-4018-9700-A47DF737BC80}"/>
              </a:ext>
            </a:extLst>
          </p:cNvPr>
          <p:cNvSpPr/>
          <p:nvPr/>
        </p:nvSpPr>
        <p:spPr>
          <a:xfrm>
            <a:off x="2038738" y="1289450"/>
            <a:ext cx="8383555" cy="4618653"/>
          </a:xfrm>
          <a:prstGeom prst="rect">
            <a:avLst/>
          </a:prstGeom>
          <a:solidFill>
            <a:srgbClr val="303B48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3732-C8B2-4AE1-B5F1-9CED121B7349}"/>
              </a:ext>
            </a:extLst>
          </p:cNvPr>
          <p:cNvSpPr txBox="1"/>
          <p:nvPr/>
        </p:nvSpPr>
        <p:spPr>
          <a:xfrm>
            <a:off x="438569" y="353895"/>
            <a:ext cx="502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Technology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2FB86-1AEE-4E87-95D2-A1B4C2C1C436}"/>
              </a:ext>
            </a:extLst>
          </p:cNvPr>
          <p:cNvSpPr txBox="1"/>
          <p:nvPr/>
        </p:nvSpPr>
        <p:spPr>
          <a:xfrm>
            <a:off x="3552235" y="1461026"/>
            <a:ext cx="526868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Front End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        </a:t>
            </a: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HTML, CSS, Bootstrap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F354F8-6ACD-472D-A61E-17C6C10E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47" y="2677516"/>
            <a:ext cx="238755" cy="22547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/>
          <p:nvPr/>
        </p:nvCxnSpPr>
        <p:spPr>
          <a:xfrm>
            <a:off x="0" y="2393141"/>
            <a:ext cx="20387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431696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CBC075-4290-4C31-BB44-51212CFB2834}"/>
              </a:ext>
            </a:extLst>
          </p:cNvPr>
          <p:cNvGrpSpPr/>
          <p:nvPr/>
        </p:nvGrpSpPr>
        <p:grpSpPr>
          <a:xfrm>
            <a:off x="3552234" y="4609912"/>
            <a:ext cx="6295053" cy="880369"/>
            <a:chOff x="3704253" y="4269607"/>
            <a:chExt cx="6295053" cy="8803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E9E6A7-CC8F-419F-9FB4-AD704F716611}"/>
                </a:ext>
              </a:extLst>
            </p:cNvPr>
            <p:cNvSpPr txBox="1"/>
            <p:nvPr/>
          </p:nvSpPr>
          <p:spPr>
            <a:xfrm>
              <a:off x="3704253" y="4269607"/>
              <a:ext cx="6295053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         </a:t>
              </a:r>
              <a:r>
                <a: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Arial" panose="020B0604020202020204" pitchFamily="34" charset="0"/>
                </a:rPr>
                <a:t>AWS or Heroku </a:t>
              </a:r>
              <a:endParaRPr lang="en-US" dirty="0">
                <a:solidFill>
                  <a:srgbClr val="B3BCC6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C69B2D-963E-477F-BA18-A86F1227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646" y="4848714"/>
              <a:ext cx="238755" cy="238755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AC522F-79C4-4529-AB79-EBAC6748F90B}"/>
              </a:ext>
            </a:extLst>
          </p:cNvPr>
          <p:cNvCxnSpPr>
            <a:cxnSpLocks/>
          </p:cNvCxnSpPr>
          <p:nvPr/>
        </p:nvCxnSpPr>
        <p:spPr>
          <a:xfrm>
            <a:off x="3735101" y="2141044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DC65D5-47CD-40DC-89B8-C4B23FDA6E2B}"/>
              </a:ext>
            </a:extLst>
          </p:cNvPr>
          <p:cNvCxnSpPr>
            <a:cxnSpLocks/>
          </p:cNvCxnSpPr>
          <p:nvPr/>
        </p:nvCxnSpPr>
        <p:spPr>
          <a:xfrm>
            <a:off x="3735101" y="2442495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99A74-4658-4705-B4C4-96CD77DD60CC}"/>
              </a:ext>
            </a:extLst>
          </p:cNvPr>
          <p:cNvSpPr/>
          <p:nvPr/>
        </p:nvSpPr>
        <p:spPr>
          <a:xfrm>
            <a:off x="4017382" y="2176041"/>
            <a:ext cx="116384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JavaScript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1E1408-9A73-42C7-B4AD-1D6E12762FCD}"/>
              </a:ext>
            </a:extLst>
          </p:cNvPr>
          <p:cNvSpPr/>
          <p:nvPr/>
        </p:nvSpPr>
        <p:spPr>
          <a:xfrm>
            <a:off x="4025289" y="2513654"/>
            <a:ext cx="190693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Framework: </a:t>
            </a: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React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139D7-FB71-4289-8A3B-D1AF8EA72C03}"/>
              </a:ext>
            </a:extLst>
          </p:cNvPr>
          <p:cNvSpPr txBox="1"/>
          <p:nvPr/>
        </p:nvSpPr>
        <p:spPr>
          <a:xfrm>
            <a:off x="3552235" y="2991914"/>
            <a:ext cx="526868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Back End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        </a:t>
            </a: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        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2BDFBE-1D3E-42F8-9626-8D89FC78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47" y="4208404"/>
            <a:ext cx="238755" cy="22547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F49EDB-05A5-4009-8DFE-5E4A8C79EF7D}"/>
              </a:ext>
            </a:extLst>
          </p:cNvPr>
          <p:cNvCxnSpPr>
            <a:cxnSpLocks/>
          </p:cNvCxnSpPr>
          <p:nvPr/>
        </p:nvCxnSpPr>
        <p:spPr>
          <a:xfrm>
            <a:off x="3735101" y="3671932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7B9171-A82F-4FB7-9C88-DA4A37D116FE}"/>
              </a:ext>
            </a:extLst>
          </p:cNvPr>
          <p:cNvCxnSpPr>
            <a:cxnSpLocks/>
          </p:cNvCxnSpPr>
          <p:nvPr/>
        </p:nvCxnSpPr>
        <p:spPr>
          <a:xfrm>
            <a:off x="3735101" y="3973383"/>
            <a:ext cx="22860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64D0370-9F58-4A0A-9BA0-0AD1ECA6FCBF}"/>
              </a:ext>
            </a:extLst>
          </p:cNvPr>
          <p:cNvSpPr/>
          <p:nvPr/>
        </p:nvSpPr>
        <p:spPr>
          <a:xfrm>
            <a:off x="4017382" y="3706929"/>
            <a:ext cx="230851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CBD7"/>
                </a:solidFill>
                <a:cs typeface="Arial" panose="020B0604020202020204" pitchFamily="34" charset="0"/>
              </a:rPr>
              <a:t>Database: </a:t>
            </a: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PostgreSQL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3CE0B3-D8ED-4668-91B2-2127096CE362}"/>
              </a:ext>
            </a:extLst>
          </p:cNvPr>
          <p:cNvSpPr/>
          <p:nvPr/>
        </p:nvSpPr>
        <p:spPr>
          <a:xfrm>
            <a:off x="4025289" y="4044542"/>
            <a:ext cx="204402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Framework: </a:t>
            </a:r>
            <a:r>
              <a:rPr lang="en-US" dirty="0">
                <a:solidFill>
                  <a:srgbClr val="B3BCC6"/>
                </a:solidFill>
                <a:cs typeface="Arial" panose="020B0604020202020204" pitchFamily="34" charset="0"/>
              </a:rPr>
              <a:t>Django</a:t>
            </a:r>
          </a:p>
        </p:txBody>
      </p:sp>
      <p:pic>
        <p:nvPicPr>
          <p:cNvPr id="1028" name="Picture 4" descr="Image result for herouku&quot;">
            <a:extLst>
              <a:ext uri="{FF2B5EF4-FFF2-40B4-BE49-F238E27FC236}">
                <a16:creationId xmlns:a16="http://schemas.microsoft.com/office/drawing/2014/main" id="{46645EC8-8C90-47C4-ADF4-38DBDA7B1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t="23759" r="20054" b="30491"/>
          <a:stretch/>
        </p:blipFill>
        <p:spPr bwMode="auto">
          <a:xfrm>
            <a:off x="8077423" y="5000306"/>
            <a:ext cx="1453780" cy="450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act&quot;">
            <a:extLst>
              <a:ext uri="{FF2B5EF4-FFF2-40B4-BE49-F238E27FC236}">
                <a16:creationId xmlns:a16="http://schemas.microsoft.com/office/drawing/2014/main" id="{F7CF3B32-FD33-4C0D-9000-427F68AAA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5" t="13624" r="18528" b="12215"/>
          <a:stretch/>
        </p:blipFill>
        <p:spPr bwMode="auto">
          <a:xfrm>
            <a:off x="8145326" y="1748762"/>
            <a:ext cx="1273285" cy="850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jango&quot;">
            <a:extLst>
              <a:ext uri="{FF2B5EF4-FFF2-40B4-BE49-F238E27FC236}">
                <a16:creationId xmlns:a16="http://schemas.microsoft.com/office/drawing/2014/main" id="{6B90A1F6-E05F-43B4-B9C0-018EE6335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5" t="13547" r="7532" b="15245"/>
          <a:stretch/>
        </p:blipFill>
        <p:spPr bwMode="auto">
          <a:xfrm>
            <a:off x="8086821" y="3020918"/>
            <a:ext cx="1390294" cy="598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ostgresql&quot;">
            <a:extLst>
              <a:ext uri="{FF2B5EF4-FFF2-40B4-BE49-F238E27FC236}">
                <a16:creationId xmlns:a16="http://schemas.microsoft.com/office/drawing/2014/main" id="{1B5F5ABB-97EA-47C9-A223-84C6DAC0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48" y="3785325"/>
            <a:ext cx="900530" cy="798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A2F82A-4365-4642-B841-D1DBAF6B0786}"/>
              </a:ext>
            </a:extLst>
          </p:cNvPr>
          <p:cNvSpPr/>
          <p:nvPr/>
        </p:nvSpPr>
        <p:spPr>
          <a:xfrm>
            <a:off x="7747832" y="2891088"/>
            <a:ext cx="2044021" cy="1835655"/>
          </a:xfrm>
          <a:prstGeom prst="rect">
            <a:avLst/>
          </a:prstGeom>
          <a:noFill/>
          <a:ln w="28575">
            <a:solidFill>
              <a:srgbClr val="0181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8B1503-6F70-433C-865E-297795CD3A7E}"/>
              </a:ext>
            </a:extLst>
          </p:cNvPr>
          <p:cNvSpPr/>
          <p:nvPr/>
        </p:nvSpPr>
        <p:spPr>
          <a:xfrm>
            <a:off x="7747830" y="4903725"/>
            <a:ext cx="2044021" cy="657613"/>
          </a:xfrm>
          <a:prstGeom prst="rect">
            <a:avLst/>
          </a:prstGeom>
          <a:noFill/>
          <a:ln w="38100">
            <a:solidFill>
              <a:srgbClr val="0181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122457-B81D-4835-A26D-D3F22121306C}"/>
              </a:ext>
            </a:extLst>
          </p:cNvPr>
          <p:cNvSpPr/>
          <p:nvPr/>
        </p:nvSpPr>
        <p:spPr>
          <a:xfrm>
            <a:off x="7747830" y="1614568"/>
            <a:ext cx="2044021" cy="1105149"/>
          </a:xfrm>
          <a:prstGeom prst="rect">
            <a:avLst/>
          </a:prstGeom>
          <a:noFill/>
          <a:ln w="38100">
            <a:solidFill>
              <a:srgbClr val="0181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>
            <a:cxnSpLocks/>
          </p:cNvCxnSpPr>
          <p:nvPr/>
        </p:nvCxnSpPr>
        <p:spPr>
          <a:xfrm>
            <a:off x="0" y="2393141"/>
            <a:ext cx="2206689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9D6A984-E22C-4ADF-A95E-186DB779C504}"/>
              </a:ext>
            </a:extLst>
          </p:cNvPr>
          <p:cNvSpPr/>
          <p:nvPr/>
        </p:nvSpPr>
        <p:spPr>
          <a:xfrm>
            <a:off x="2141375" y="1675270"/>
            <a:ext cx="8906055" cy="3602577"/>
          </a:xfrm>
          <a:prstGeom prst="rect">
            <a:avLst/>
          </a:prstGeom>
          <a:solidFill>
            <a:srgbClr val="303B48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3732-C8B2-4AE1-B5F1-9CED121B7349}"/>
              </a:ext>
            </a:extLst>
          </p:cNvPr>
          <p:cNvSpPr txBox="1"/>
          <p:nvPr/>
        </p:nvSpPr>
        <p:spPr>
          <a:xfrm>
            <a:off x="429207" y="541176"/>
            <a:ext cx="472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&amp; Non-Functional Requirements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7875037" y="725842"/>
            <a:ext cx="431696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3FBFDB-9676-4762-913C-80D020FC1C62}"/>
              </a:ext>
            </a:extLst>
          </p:cNvPr>
          <p:cNvSpPr txBox="1"/>
          <p:nvPr/>
        </p:nvSpPr>
        <p:spPr>
          <a:xfrm>
            <a:off x="2554258" y="2821800"/>
            <a:ext cx="46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Registration &amp; Authentication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D1F5C-7E69-406B-8BCB-08ECD8FAC536}"/>
              </a:ext>
            </a:extLst>
          </p:cNvPr>
          <p:cNvSpPr txBox="1"/>
          <p:nvPr/>
        </p:nvSpPr>
        <p:spPr>
          <a:xfrm>
            <a:off x="6260838" y="2848525"/>
            <a:ext cx="46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Need Phone(OTP) and Id verification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9822F8-8292-46FF-B7E9-9582B09ACEA6}"/>
              </a:ext>
            </a:extLst>
          </p:cNvPr>
          <p:cNvSpPr txBox="1"/>
          <p:nvPr/>
        </p:nvSpPr>
        <p:spPr>
          <a:xfrm>
            <a:off x="2593929" y="4446282"/>
            <a:ext cx="46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Vendor Registration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90ECDF-2549-4A10-A0BA-2D9AB607A086}"/>
              </a:ext>
            </a:extLst>
          </p:cNvPr>
          <p:cNvSpPr txBox="1"/>
          <p:nvPr/>
        </p:nvSpPr>
        <p:spPr>
          <a:xfrm>
            <a:off x="6260838" y="3589602"/>
            <a:ext cx="46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Restrict if order exceeds certain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3157D6-1F80-4C2E-A4E7-A55FDCC5CF60}"/>
              </a:ext>
            </a:extLst>
          </p:cNvPr>
          <p:cNvSpPr txBox="1"/>
          <p:nvPr/>
        </p:nvSpPr>
        <p:spPr>
          <a:xfrm>
            <a:off x="2561266" y="3614079"/>
            <a:ext cx="46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Pre order option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B1932-3413-4C1E-9045-C2A42DE2A709}"/>
              </a:ext>
            </a:extLst>
          </p:cNvPr>
          <p:cNvSpPr txBox="1"/>
          <p:nvPr/>
        </p:nvSpPr>
        <p:spPr>
          <a:xfrm>
            <a:off x="6316840" y="4380067"/>
            <a:ext cx="461864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Authentication with NID and Photo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33198F-AC4C-4675-A2C9-AB17316C1111}"/>
              </a:ext>
            </a:extLst>
          </p:cNvPr>
          <p:cNvSpPr txBox="1"/>
          <p:nvPr/>
        </p:nvSpPr>
        <p:spPr>
          <a:xfrm>
            <a:off x="2593929" y="2012718"/>
            <a:ext cx="197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Functional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A623C0-F541-41AD-9CBB-39DF0F0AA101}"/>
              </a:ext>
            </a:extLst>
          </p:cNvPr>
          <p:cNvSpPr txBox="1"/>
          <p:nvPr/>
        </p:nvSpPr>
        <p:spPr>
          <a:xfrm>
            <a:off x="6260838" y="2006733"/>
            <a:ext cx="197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Non-Functional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72E48A-1D87-46D7-8C62-7096CE23ABEB}"/>
              </a:ext>
            </a:extLst>
          </p:cNvPr>
          <p:cNvCxnSpPr>
            <a:cxnSpLocks/>
          </p:cNvCxnSpPr>
          <p:nvPr/>
        </p:nvCxnSpPr>
        <p:spPr>
          <a:xfrm>
            <a:off x="5934267" y="1744824"/>
            <a:ext cx="0" cy="3716278"/>
          </a:xfrm>
          <a:prstGeom prst="line">
            <a:avLst/>
          </a:prstGeom>
          <a:ln w="9525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14D0AD-CDAA-4E80-8052-177FCB2FE7BD}"/>
              </a:ext>
            </a:extLst>
          </p:cNvPr>
          <p:cNvCxnSpPr>
            <a:cxnSpLocks/>
          </p:cNvCxnSpPr>
          <p:nvPr/>
        </p:nvCxnSpPr>
        <p:spPr>
          <a:xfrm flipH="1">
            <a:off x="2211356" y="3358754"/>
            <a:ext cx="8836074" cy="0"/>
          </a:xfrm>
          <a:prstGeom prst="line">
            <a:avLst/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3F2A4C-D5BD-4990-BDE3-ABB1C49B5FCC}"/>
              </a:ext>
            </a:extLst>
          </p:cNvPr>
          <p:cNvCxnSpPr>
            <a:cxnSpLocks/>
          </p:cNvCxnSpPr>
          <p:nvPr/>
        </p:nvCxnSpPr>
        <p:spPr>
          <a:xfrm flipH="1">
            <a:off x="2211356" y="4220282"/>
            <a:ext cx="8836075" cy="0"/>
          </a:xfrm>
          <a:prstGeom prst="line">
            <a:avLst/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63EB23-7554-4858-9DA3-AEA232DC7AFD}"/>
              </a:ext>
            </a:extLst>
          </p:cNvPr>
          <p:cNvCxnSpPr>
            <a:cxnSpLocks/>
          </p:cNvCxnSpPr>
          <p:nvPr/>
        </p:nvCxnSpPr>
        <p:spPr>
          <a:xfrm flipH="1">
            <a:off x="2141375" y="2587423"/>
            <a:ext cx="8906055" cy="0"/>
          </a:xfrm>
          <a:prstGeom prst="line">
            <a:avLst/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5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5DABD-B6BB-4F8E-AD3A-6F1C07ABE798}"/>
              </a:ext>
            </a:extLst>
          </p:cNvPr>
          <p:cNvCxnSpPr>
            <a:cxnSpLocks/>
          </p:cNvCxnSpPr>
          <p:nvPr/>
        </p:nvCxnSpPr>
        <p:spPr>
          <a:xfrm>
            <a:off x="8182947" y="923654"/>
            <a:ext cx="0" cy="6132158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49527-C277-4228-B90A-5B1C12A96C54}"/>
              </a:ext>
            </a:extLst>
          </p:cNvPr>
          <p:cNvCxnSpPr>
            <a:cxnSpLocks/>
          </p:cNvCxnSpPr>
          <p:nvPr/>
        </p:nvCxnSpPr>
        <p:spPr>
          <a:xfrm>
            <a:off x="0" y="2617075"/>
            <a:ext cx="2449286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FD05F2-3948-483D-934C-CDDBB670A328}"/>
              </a:ext>
            </a:extLst>
          </p:cNvPr>
          <p:cNvSpPr/>
          <p:nvPr/>
        </p:nvSpPr>
        <p:spPr>
          <a:xfrm>
            <a:off x="2449286" y="1338837"/>
            <a:ext cx="7161244" cy="4855810"/>
          </a:xfrm>
          <a:prstGeom prst="rect">
            <a:avLst/>
          </a:prstGeom>
          <a:solidFill>
            <a:srgbClr val="C0CBD7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3732-C8B2-4AE1-B5F1-9CED121B7349}"/>
              </a:ext>
            </a:extLst>
          </p:cNvPr>
          <p:cNvSpPr txBox="1"/>
          <p:nvPr/>
        </p:nvSpPr>
        <p:spPr>
          <a:xfrm>
            <a:off x="429208" y="54117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Prioritization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98089-D13B-4054-B221-BCD0A0E18651}"/>
              </a:ext>
            </a:extLst>
          </p:cNvPr>
          <p:cNvCxnSpPr>
            <a:cxnSpLocks/>
          </p:cNvCxnSpPr>
          <p:nvPr/>
        </p:nvCxnSpPr>
        <p:spPr>
          <a:xfrm>
            <a:off x="8182947" y="930237"/>
            <a:ext cx="400905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15276237-513B-47EE-98FC-AB9027D6FD51}"/>
              </a:ext>
            </a:extLst>
          </p:cNvPr>
          <p:cNvSpPr/>
          <p:nvPr/>
        </p:nvSpPr>
        <p:spPr>
          <a:xfrm rot="5400000">
            <a:off x="3793399" y="1789631"/>
            <a:ext cx="368618" cy="311164"/>
          </a:xfrm>
          <a:prstGeom prst="hexagon">
            <a:avLst>
              <a:gd name="adj" fmla="val 37921"/>
              <a:gd name="vf" fmla="val 115470"/>
            </a:avLst>
          </a:prstGeom>
          <a:solidFill>
            <a:srgbClr val="0181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42BBEDA-80FA-4492-AB96-A053A48ED26C}"/>
              </a:ext>
            </a:extLst>
          </p:cNvPr>
          <p:cNvSpPr/>
          <p:nvPr/>
        </p:nvSpPr>
        <p:spPr>
          <a:xfrm rot="5400000">
            <a:off x="3793399" y="2663263"/>
            <a:ext cx="368618" cy="311164"/>
          </a:xfrm>
          <a:prstGeom prst="hexagon">
            <a:avLst>
              <a:gd name="adj" fmla="val 37921"/>
              <a:gd name="vf" fmla="val 115470"/>
            </a:avLst>
          </a:prstGeom>
          <a:solidFill>
            <a:srgbClr val="00AC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E71FED9-DE15-4D1F-9D94-2B184F06F7B0}"/>
              </a:ext>
            </a:extLst>
          </p:cNvPr>
          <p:cNvSpPr/>
          <p:nvPr/>
        </p:nvSpPr>
        <p:spPr>
          <a:xfrm rot="5400000">
            <a:off x="3793399" y="3629606"/>
            <a:ext cx="368618" cy="311164"/>
          </a:xfrm>
          <a:prstGeom prst="hexagon">
            <a:avLst>
              <a:gd name="adj" fmla="val 37921"/>
              <a:gd name="vf" fmla="val 115470"/>
            </a:avLst>
          </a:prstGeom>
          <a:solidFill>
            <a:srgbClr val="00CD9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02C6560D-1A3F-4962-9FA8-79352572D70E}"/>
              </a:ext>
            </a:extLst>
          </p:cNvPr>
          <p:cNvSpPr/>
          <p:nvPr/>
        </p:nvSpPr>
        <p:spPr>
          <a:xfrm rot="5400000">
            <a:off x="3793399" y="4598939"/>
            <a:ext cx="368618" cy="311164"/>
          </a:xfrm>
          <a:prstGeom prst="hexagon">
            <a:avLst>
              <a:gd name="adj" fmla="val 37921"/>
              <a:gd name="vf" fmla="val 115470"/>
            </a:avLst>
          </a:prstGeom>
          <a:solidFill>
            <a:srgbClr val="81B5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F5094A3C-3AA2-4E05-823A-73B00239168F}"/>
              </a:ext>
            </a:extLst>
          </p:cNvPr>
          <p:cNvSpPr/>
          <p:nvPr/>
        </p:nvSpPr>
        <p:spPr>
          <a:xfrm rot="5400000">
            <a:off x="3793399" y="5473562"/>
            <a:ext cx="368618" cy="311164"/>
          </a:xfrm>
          <a:prstGeom prst="hexagon">
            <a:avLst>
              <a:gd name="adj" fmla="val 37921"/>
              <a:gd name="vf" fmla="val 115470"/>
            </a:avLst>
          </a:prstGeom>
          <a:solidFill>
            <a:srgbClr val="626D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B4B12-E698-4ED9-9E00-D14220E71694}"/>
              </a:ext>
            </a:extLst>
          </p:cNvPr>
          <p:cNvSpPr txBox="1"/>
          <p:nvPr/>
        </p:nvSpPr>
        <p:spPr>
          <a:xfrm>
            <a:off x="4477237" y="1803154"/>
            <a:ext cx="341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and Interface Design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3B945D-FFF9-4A73-8E4E-EC67AD1F2C8E}"/>
              </a:ext>
            </a:extLst>
          </p:cNvPr>
          <p:cNvSpPr txBox="1"/>
          <p:nvPr/>
        </p:nvSpPr>
        <p:spPr>
          <a:xfrm>
            <a:off x="4477237" y="2636804"/>
            <a:ext cx="382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Authentication &amp; Authorization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C14AB5-26F1-4F20-B050-BFE5AF5ADDCA}"/>
              </a:ext>
            </a:extLst>
          </p:cNvPr>
          <p:cNvSpPr txBox="1"/>
          <p:nvPr/>
        </p:nvSpPr>
        <p:spPr>
          <a:xfrm>
            <a:off x="4450960" y="3583981"/>
            <a:ext cx="408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Cart Management &amp; Receipt Generation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DE1A2-69F6-4FD8-B4A3-3D5FDFB2F439}"/>
              </a:ext>
            </a:extLst>
          </p:cNvPr>
          <p:cNvSpPr txBox="1"/>
          <p:nvPr/>
        </p:nvSpPr>
        <p:spPr>
          <a:xfrm>
            <a:off x="4450960" y="4531727"/>
            <a:ext cx="408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Getaway Development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1661C2-5043-4982-BCC6-4A9B000E3DED}"/>
              </a:ext>
            </a:extLst>
          </p:cNvPr>
          <p:cNvSpPr txBox="1"/>
          <p:nvPr/>
        </p:nvSpPr>
        <p:spPr>
          <a:xfrm>
            <a:off x="4477237" y="5465547"/>
            <a:ext cx="437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Time Update and Other Async Processes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868064-BECF-4E9F-BF8C-1E97E0B77CB8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3977708" y="2065765"/>
            <a:ext cx="0" cy="568771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0181B0"/>
                </a:gs>
                <a:gs pos="0">
                  <a:srgbClr val="00ACBA"/>
                </a:gs>
                <a:gs pos="42000">
                  <a:srgbClr val="00ACB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BFEA6-51FA-45DC-85E7-0304B1F6C651}"/>
              </a:ext>
            </a:extLst>
          </p:cNvPr>
          <p:cNvCxnSpPr>
            <a:cxnSpLocks/>
            <a:stCxn id="28" idx="0"/>
            <a:endCxn id="29" idx="3"/>
          </p:cNvCxnSpPr>
          <p:nvPr/>
        </p:nvCxnSpPr>
        <p:spPr>
          <a:xfrm>
            <a:off x="3977708" y="3003154"/>
            <a:ext cx="0" cy="597725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00ACBA"/>
                </a:gs>
                <a:gs pos="0">
                  <a:srgbClr val="00CD97"/>
                </a:gs>
                <a:gs pos="24000">
                  <a:srgbClr val="00CD97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A85544-8006-49C3-B93E-3C9AD5428197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>
            <a:off x="3977708" y="3969497"/>
            <a:ext cx="0" cy="600715"/>
          </a:xfrm>
          <a:prstGeom prst="line">
            <a:avLst/>
          </a:prstGeom>
          <a:ln w="19050">
            <a:gradFill flip="none" rotWithShape="1">
              <a:gsLst>
                <a:gs pos="0">
                  <a:srgbClr val="81B5BF"/>
                </a:gs>
                <a:gs pos="100000">
                  <a:srgbClr val="00CD97"/>
                </a:gs>
                <a:gs pos="74000">
                  <a:srgbClr val="00CD97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E82A15-7EE6-4BD9-A2CB-A18D7C124AA6}"/>
              </a:ext>
            </a:extLst>
          </p:cNvPr>
          <p:cNvCxnSpPr>
            <a:cxnSpLocks/>
            <a:stCxn id="30" idx="0"/>
            <a:endCxn id="31" idx="3"/>
          </p:cNvCxnSpPr>
          <p:nvPr/>
        </p:nvCxnSpPr>
        <p:spPr>
          <a:xfrm>
            <a:off x="3977708" y="4938830"/>
            <a:ext cx="0" cy="506005"/>
          </a:xfrm>
          <a:prstGeom prst="line">
            <a:avLst/>
          </a:prstGeom>
          <a:ln w="19050">
            <a:gradFill flip="none" rotWithShape="1">
              <a:gsLst>
                <a:gs pos="0">
                  <a:srgbClr val="626D7E"/>
                </a:gs>
                <a:gs pos="100000">
                  <a:srgbClr val="81B5BF"/>
                </a:gs>
                <a:gs pos="57000">
                  <a:srgbClr val="81B5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807F71-4539-4756-8584-CCCA72C5E7E1}"/>
              </a:ext>
            </a:extLst>
          </p:cNvPr>
          <p:cNvSpPr txBox="1"/>
          <p:nvPr/>
        </p:nvSpPr>
        <p:spPr>
          <a:xfrm>
            <a:off x="3809515" y="1757402"/>
            <a:ext cx="8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5F5CA-433F-4E9A-A649-96AA9B324E98}"/>
              </a:ext>
            </a:extLst>
          </p:cNvPr>
          <p:cNvSpPr txBox="1"/>
          <p:nvPr/>
        </p:nvSpPr>
        <p:spPr>
          <a:xfrm>
            <a:off x="3822126" y="2618520"/>
            <a:ext cx="8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02EC77-06CB-4BF2-BAC5-93E2AA9330FD}"/>
              </a:ext>
            </a:extLst>
          </p:cNvPr>
          <p:cNvSpPr txBox="1"/>
          <p:nvPr/>
        </p:nvSpPr>
        <p:spPr>
          <a:xfrm>
            <a:off x="3812624" y="3591712"/>
            <a:ext cx="8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BAB17B-132E-44C6-918A-5CC794AB317E}"/>
              </a:ext>
            </a:extLst>
          </p:cNvPr>
          <p:cNvSpPr txBox="1"/>
          <p:nvPr/>
        </p:nvSpPr>
        <p:spPr>
          <a:xfrm>
            <a:off x="3822126" y="4561767"/>
            <a:ext cx="8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D870A5-F500-4F0C-A146-CBF08A9F2765}"/>
              </a:ext>
            </a:extLst>
          </p:cNvPr>
          <p:cNvSpPr txBox="1"/>
          <p:nvPr/>
        </p:nvSpPr>
        <p:spPr>
          <a:xfrm>
            <a:off x="3815745" y="5435507"/>
            <a:ext cx="8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8268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417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Britannic Bold</vt:lpstr>
      <vt:lpstr>Calibri</vt:lpstr>
      <vt:lpstr>Calibri body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Sadman Chowdhury</dc:creator>
  <cp:lastModifiedBy>Sadman Chowdhury</cp:lastModifiedBy>
  <cp:revision>30</cp:revision>
  <dcterms:created xsi:type="dcterms:W3CDTF">2019-06-28T07:40:01Z</dcterms:created>
  <dcterms:modified xsi:type="dcterms:W3CDTF">2020-02-02T16:50:10Z</dcterms:modified>
</cp:coreProperties>
</file>