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21"/>
  </p:notesMasterIdLst>
  <p:sldIdLst>
    <p:sldId id="256" r:id="rId2"/>
    <p:sldId id="276" r:id="rId3"/>
    <p:sldId id="264" r:id="rId4"/>
    <p:sldId id="263" r:id="rId5"/>
    <p:sldId id="266" r:id="rId6"/>
    <p:sldId id="268" r:id="rId7"/>
    <p:sldId id="269" r:id="rId8"/>
    <p:sldId id="270" r:id="rId9"/>
    <p:sldId id="271" r:id="rId10"/>
    <p:sldId id="272" r:id="rId11"/>
    <p:sldId id="280" r:id="rId12"/>
    <p:sldId id="281" r:id="rId13"/>
    <p:sldId id="274" r:id="rId14"/>
    <p:sldId id="278" r:id="rId15"/>
    <p:sldId id="279" r:id="rId16"/>
    <p:sldId id="267" r:id="rId17"/>
    <p:sldId id="259" r:id="rId18"/>
    <p:sldId id="277"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4660"/>
  </p:normalViewPr>
  <p:slideViewPr>
    <p:cSldViewPr snapToGrid="0">
      <p:cViewPr varScale="1">
        <p:scale>
          <a:sx n="92" d="100"/>
          <a:sy n="92" d="100"/>
        </p:scale>
        <p:origin x="35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E3CAC3-68CA-4F26-A4DA-4884080924D7}" type="datetimeFigureOut">
              <a:rPr lang="en-IN" smtClean="0"/>
              <a:t>07-09-2024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C9DDBA-685C-47FF-BC1A-329F7CC78D2F}" type="slidenum">
              <a:rPr lang="en-IN" smtClean="0"/>
              <a:t>‹#›</a:t>
            </a:fld>
            <a:endParaRPr lang="en-IN"/>
          </a:p>
        </p:txBody>
      </p:sp>
    </p:spTree>
    <p:extLst>
      <p:ext uri="{BB962C8B-B14F-4D97-AF65-F5344CB8AC3E}">
        <p14:creationId xmlns:p14="http://schemas.microsoft.com/office/powerpoint/2010/main" val="759633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B6DE6215-BBA0-46AA-8B95-BD23654CD931}" type="datetimeFigureOut">
              <a:rPr lang="en-IN" smtClean="0"/>
              <a:t>07-09-2024</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6C778D4-BAB2-4D68-AF6D-E04CB2946933}" type="slidenum">
              <a:rPr lang="en-IN" smtClean="0"/>
              <a:t>‹#›</a:t>
            </a:fld>
            <a:endParaRPr lang="en-IN"/>
          </a:p>
        </p:txBody>
      </p:sp>
    </p:spTree>
    <p:extLst>
      <p:ext uri="{BB962C8B-B14F-4D97-AF65-F5344CB8AC3E}">
        <p14:creationId xmlns:p14="http://schemas.microsoft.com/office/powerpoint/2010/main" val="4263778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E6215-BBA0-46AA-8B95-BD23654CD931}"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778D4-BAB2-4D68-AF6D-E04CB2946933}" type="slidenum">
              <a:rPr lang="en-IN" smtClean="0"/>
              <a:t>‹#›</a:t>
            </a:fld>
            <a:endParaRPr lang="en-IN"/>
          </a:p>
        </p:txBody>
      </p:sp>
    </p:spTree>
    <p:extLst>
      <p:ext uri="{BB962C8B-B14F-4D97-AF65-F5344CB8AC3E}">
        <p14:creationId xmlns:p14="http://schemas.microsoft.com/office/powerpoint/2010/main" val="1307269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E6215-BBA0-46AA-8B95-BD23654CD931}"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778D4-BAB2-4D68-AF6D-E04CB2946933}" type="slidenum">
              <a:rPr lang="en-IN" smtClean="0"/>
              <a:t>‹#›</a:t>
            </a:fld>
            <a:endParaRPr lang="en-IN"/>
          </a:p>
        </p:txBody>
      </p:sp>
    </p:spTree>
    <p:extLst>
      <p:ext uri="{BB962C8B-B14F-4D97-AF65-F5344CB8AC3E}">
        <p14:creationId xmlns:p14="http://schemas.microsoft.com/office/powerpoint/2010/main" val="2558698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E6215-BBA0-46AA-8B95-BD23654CD931}"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778D4-BAB2-4D68-AF6D-E04CB2946933}" type="slidenum">
              <a:rPr lang="en-IN" smtClean="0"/>
              <a:t>‹#›</a:t>
            </a:fld>
            <a:endParaRPr lang="en-IN"/>
          </a:p>
        </p:txBody>
      </p:sp>
    </p:spTree>
    <p:extLst>
      <p:ext uri="{BB962C8B-B14F-4D97-AF65-F5344CB8AC3E}">
        <p14:creationId xmlns:p14="http://schemas.microsoft.com/office/powerpoint/2010/main" val="1683078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E6215-BBA0-46AA-8B95-BD23654CD931}"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778D4-BAB2-4D68-AF6D-E04CB2946933}" type="slidenum">
              <a:rPr lang="en-IN" smtClean="0"/>
              <a:t>‹#›</a:t>
            </a:fld>
            <a:endParaRPr lang="en-IN"/>
          </a:p>
        </p:txBody>
      </p:sp>
    </p:spTree>
    <p:extLst>
      <p:ext uri="{BB962C8B-B14F-4D97-AF65-F5344CB8AC3E}">
        <p14:creationId xmlns:p14="http://schemas.microsoft.com/office/powerpoint/2010/main" val="2262010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DE6215-BBA0-46AA-8B95-BD23654CD931}" type="datetimeFigureOut">
              <a:rPr lang="en-IN" smtClean="0"/>
              <a:t>07-09-2024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C778D4-BAB2-4D68-AF6D-E04CB2946933}" type="slidenum">
              <a:rPr lang="en-IN" smtClean="0"/>
              <a:t>‹#›</a:t>
            </a:fld>
            <a:endParaRPr lang="en-IN"/>
          </a:p>
        </p:txBody>
      </p:sp>
    </p:spTree>
    <p:extLst>
      <p:ext uri="{BB962C8B-B14F-4D97-AF65-F5344CB8AC3E}">
        <p14:creationId xmlns:p14="http://schemas.microsoft.com/office/powerpoint/2010/main" val="26918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DE6215-BBA0-46AA-8B95-BD23654CD931}" type="datetimeFigureOut">
              <a:rPr lang="en-IN" smtClean="0"/>
              <a:t>07-09-2024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C778D4-BAB2-4D68-AF6D-E04CB2946933}" type="slidenum">
              <a:rPr lang="en-IN" smtClean="0"/>
              <a:t>‹#›</a:t>
            </a:fld>
            <a:endParaRPr lang="en-IN"/>
          </a:p>
        </p:txBody>
      </p:sp>
    </p:spTree>
    <p:extLst>
      <p:ext uri="{BB962C8B-B14F-4D97-AF65-F5344CB8AC3E}">
        <p14:creationId xmlns:p14="http://schemas.microsoft.com/office/powerpoint/2010/main" val="986606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DE6215-BBA0-46AA-8B95-BD23654CD931}" type="datetimeFigureOut">
              <a:rPr lang="en-IN" smtClean="0"/>
              <a:t>07-09-2024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C778D4-BAB2-4D68-AF6D-E04CB2946933}" type="slidenum">
              <a:rPr lang="en-IN" smtClean="0"/>
              <a:t>‹#›</a:t>
            </a:fld>
            <a:endParaRPr lang="en-IN"/>
          </a:p>
        </p:txBody>
      </p:sp>
    </p:spTree>
    <p:extLst>
      <p:ext uri="{BB962C8B-B14F-4D97-AF65-F5344CB8AC3E}">
        <p14:creationId xmlns:p14="http://schemas.microsoft.com/office/powerpoint/2010/main" val="302104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E6215-BBA0-46AA-8B95-BD23654CD931}" type="datetimeFigureOut">
              <a:rPr lang="en-IN" smtClean="0"/>
              <a:t>07-09-2024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C778D4-BAB2-4D68-AF6D-E04CB2946933}" type="slidenum">
              <a:rPr lang="en-IN" smtClean="0"/>
              <a:t>‹#›</a:t>
            </a:fld>
            <a:endParaRPr lang="en-IN"/>
          </a:p>
        </p:txBody>
      </p:sp>
    </p:spTree>
    <p:extLst>
      <p:ext uri="{BB962C8B-B14F-4D97-AF65-F5344CB8AC3E}">
        <p14:creationId xmlns:p14="http://schemas.microsoft.com/office/powerpoint/2010/main" val="813072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B6DE6215-BBA0-46AA-8B95-BD23654CD931}" type="datetimeFigureOut">
              <a:rPr lang="en-IN" smtClean="0"/>
              <a:t>07-09-2024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6C778D4-BAB2-4D68-AF6D-E04CB2946933}" type="slidenum">
              <a:rPr lang="en-IN" smtClean="0"/>
              <a:t>‹#›</a:t>
            </a:fld>
            <a:endParaRPr lang="en-IN"/>
          </a:p>
        </p:txBody>
      </p:sp>
    </p:spTree>
    <p:extLst>
      <p:ext uri="{BB962C8B-B14F-4D97-AF65-F5344CB8AC3E}">
        <p14:creationId xmlns:p14="http://schemas.microsoft.com/office/powerpoint/2010/main" val="681230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B6DE6215-BBA0-46AA-8B95-BD23654CD931}" type="datetimeFigureOut">
              <a:rPr lang="en-IN" smtClean="0"/>
              <a:t>07-09-2024</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6C778D4-BAB2-4D68-AF6D-E04CB2946933}" type="slidenum">
              <a:rPr lang="en-IN" smtClean="0"/>
              <a:t>‹#›</a:t>
            </a:fld>
            <a:endParaRPr lang="en-IN"/>
          </a:p>
        </p:txBody>
      </p:sp>
    </p:spTree>
    <p:extLst>
      <p:ext uri="{BB962C8B-B14F-4D97-AF65-F5344CB8AC3E}">
        <p14:creationId xmlns:p14="http://schemas.microsoft.com/office/powerpoint/2010/main" val="18363225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6DE6215-BBA0-46AA-8B95-BD23654CD931}" type="datetimeFigureOut">
              <a:rPr lang="en-IN" smtClean="0"/>
              <a:t>07-09-2024</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6C778D4-BAB2-4D68-AF6D-E04CB2946933}" type="slidenum">
              <a:rPr lang="en-IN" smtClean="0"/>
              <a:t>‹#›</a:t>
            </a:fld>
            <a:endParaRPr lang="en-IN"/>
          </a:p>
        </p:txBody>
      </p:sp>
    </p:spTree>
    <p:extLst>
      <p:ext uri="{BB962C8B-B14F-4D97-AF65-F5344CB8AC3E}">
        <p14:creationId xmlns:p14="http://schemas.microsoft.com/office/powerpoint/2010/main" val="262766759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92CB9-7723-6AC7-26C0-E6F1A22064C1}"/>
              </a:ext>
            </a:extLst>
          </p:cNvPr>
          <p:cNvSpPr>
            <a:spLocks noGrp="1"/>
          </p:cNvSpPr>
          <p:nvPr>
            <p:ph type="ctrTitle"/>
          </p:nvPr>
        </p:nvSpPr>
        <p:spPr>
          <a:xfrm>
            <a:off x="1837112" y="2427315"/>
            <a:ext cx="8830887" cy="2347531"/>
          </a:xfrm>
        </p:spPr>
        <p:txBody>
          <a:bodyPr>
            <a:normAutofit fontScale="90000"/>
          </a:bodyPr>
          <a:lstStyle/>
          <a:p>
            <a:r>
              <a:rPr lang="en-IN" sz="6600" b="1" cap="none" dirty="0">
                <a:latin typeface="Verdana" panose="020B0604030504040204" pitchFamily="34" charset="0"/>
                <a:ea typeface="Verdana" panose="020B0604030504040204" pitchFamily="34" charset="0"/>
              </a:rPr>
              <a:t>Consumer Purchase Behaviour Logistic Regression ML Model</a:t>
            </a:r>
          </a:p>
        </p:txBody>
      </p:sp>
      <p:sp>
        <p:nvSpPr>
          <p:cNvPr id="3" name="Subtitle 2">
            <a:extLst>
              <a:ext uri="{FF2B5EF4-FFF2-40B4-BE49-F238E27FC236}">
                <a16:creationId xmlns:a16="http://schemas.microsoft.com/office/drawing/2014/main" id="{8EAF5E54-2C50-8C48-B9C3-90A93765919D}"/>
              </a:ext>
            </a:extLst>
          </p:cNvPr>
          <p:cNvSpPr>
            <a:spLocks noGrp="1"/>
          </p:cNvSpPr>
          <p:nvPr>
            <p:ph type="subTitle" idx="1"/>
          </p:nvPr>
        </p:nvSpPr>
        <p:spPr>
          <a:xfrm>
            <a:off x="1524000" y="4992648"/>
            <a:ext cx="9144000" cy="1025767"/>
          </a:xfrm>
        </p:spPr>
        <p:txBody>
          <a:bodyPr>
            <a:normAutofit lnSpcReduction="10000"/>
          </a:bodyPr>
          <a:lstStyle/>
          <a:p>
            <a:pPr algn="r"/>
            <a:r>
              <a:rPr lang="en-IN" dirty="0">
                <a:latin typeface="Verdana" panose="020B0604030504040204" pitchFamily="34" charset="0"/>
                <a:ea typeface="Verdana" panose="020B0604030504040204" pitchFamily="34" charset="0"/>
              </a:rPr>
              <a:t>By Ankit B. Raut</a:t>
            </a:r>
          </a:p>
          <a:p>
            <a:pPr algn="r"/>
            <a:r>
              <a:rPr lang="en-IN" dirty="0">
                <a:latin typeface="Verdana" panose="020B0604030504040204" pitchFamily="34" charset="0"/>
                <a:ea typeface="Verdana" panose="020B0604030504040204" pitchFamily="34" charset="0"/>
              </a:rPr>
              <a:t>Mentorness Internship</a:t>
            </a:r>
          </a:p>
        </p:txBody>
      </p:sp>
    </p:spTree>
    <p:extLst>
      <p:ext uri="{BB962C8B-B14F-4D97-AF65-F5344CB8AC3E}">
        <p14:creationId xmlns:p14="http://schemas.microsoft.com/office/powerpoint/2010/main" val="3902171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7484B-BF6B-ADA8-BB14-85914884091F}"/>
              </a:ext>
            </a:extLst>
          </p:cNvPr>
          <p:cNvSpPr>
            <a:spLocks noGrp="1"/>
          </p:cNvSpPr>
          <p:nvPr>
            <p:ph type="title"/>
          </p:nvPr>
        </p:nvSpPr>
        <p:spPr>
          <a:xfrm>
            <a:off x="1320337" y="340822"/>
            <a:ext cx="9551324" cy="1141514"/>
          </a:xfrm>
        </p:spPr>
        <p:txBody>
          <a:bodyPr>
            <a:noAutofit/>
          </a:bodyPr>
          <a:lstStyle/>
          <a:p>
            <a:r>
              <a:rPr lang="en-IN" sz="4400" b="1" cap="none" dirty="0">
                <a:latin typeface="Verdana" panose="020B0604030504040204" pitchFamily="34" charset="0"/>
                <a:ea typeface="Verdana" panose="020B0604030504040204" pitchFamily="34" charset="0"/>
              </a:rPr>
              <a:t>Exploratory Data Analysis for Categorical Variable</a:t>
            </a:r>
          </a:p>
        </p:txBody>
      </p:sp>
      <p:pic>
        <p:nvPicPr>
          <p:cNvPr id="16" name="Content Placeholder 15">
            <a:extLst>
              <a:ext uri="{FF2B5EF4-FFF2-40B4-BE49-F238E27FC236}">
                <a16:creationId xmlns:a16="http://schemas.microsoft.com/office/drawing/2014/main" id="{5FD5F259-737C-7CC0-083F-D28721A30B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0337" y="1482336"/>
            <a:ext cx="9551324" cy="5093031"/>
          </a:xfrm>
        </p:spPr>
      </p:pic>
    </p:spTree>
    <p:extLst>
      <p:ext uri="{BB962C8B-B14F-4D97-AF65-F5344CB8AC3E}">
        <p14:creationId xmlns:p14="http://schemas.microsoft.com/office/powerpoint/2010/main" val="276051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C2CB0-4B5F-BFA3-DBB8-7DB2BA6300CC}"/>
              </a:ext>
            </a:extLst>
          </p:cNvPr>
          <p:cNvSpPr>
            <a:spLocks noGrp="1"/>
          </p:cNvSpPr>
          <p:nvPr>
            <p:ph type="title"/>
          </p:nvPr>
        </p:nvSpPr>
        <p:spPr>
          <a:xfrm>
            <a:off x="1230283" y="618518"/>
            <a:ext cx="9817128" cy="977526"/>
          </a:xfrm>
        </p:spPr>
        <p:txBody>
          <a:bodyPr>
            <a:noAutofit/>
          </a:bodyPr>
          <a:lstStyle/>
          <a:p>
            <a:r>
              <a:rPr lang="en-IN" sz="4400" b="1" cap="none" dirty="0">
                <a:latin typeface="Verdana" panose="020B0604030504040204" pitchFamily="34" charset="0"/>
                <a:ea typeface="Verdana" panose="020B0604030504040204" pitchFamily="34" charset="0"/>
              </a:rPr>
              <a:t>Exploratory Data Analysis for Continuous Variable</a:t>
            </a:r>
            <a:endParaRPr lang="en-IN" sz="4400" dirty="0"/>
          </a:p>
        </p:txBody>
      </p:sp>
      <p:pic>
        <p:nvPicPr>
          <p:cNvPr id="5" name="Content Placeholder 4">
            <a:extLst>
              <a:ext uri="{FF2B5EF4-FFF2-40B4-BE49-F238E27FC236}">
                <a16:creationId xmlns:a16="http://schemas.microsoft.com/office/drawing/2014/main" id="{F772703D-0AD8-5E44-EDD6-9B39B5A6A7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0282" y="1596044"/>
            <a:ext cx="9817127" cy="4896195"/>
          </a:xfrm>
        </p:spPr>
      </p:pic>
    </p:spTree>
    <p:extLst>
      <p:ext uri="{BB962C8B-B14F-4D97-AF65-F5344CB8AC3E}">
        <p14:creationId xmlns:p14="http://schemas.microsoft.com/office/powerpoint/2010/main" val="327317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4C4AD-459C-BBB7-B443-6ED80978129D}"/>
              </a:ext>
            </a:extLst>
          </p:cNvPr>
          <p:cNvSpPr>
            <a:spLocks noGrp="1"/>
          </p:cNvSpPr>
          <p:nvPr>
            <p:ph type="title"/>
          </p:nvPr>
        </p:nvSpPr>
        <p:spPr>
          <a:xfrm>
            <a:off x="1099690" y="618518"/>
            <a:ext cx="10180677" cy="886086"/>
          </a:xfrm>
        </p:spPr>
        <p:txBody>
          <a:bodyPr>
            <a:noAutofit/>
          </a:bodyPr>
          <a:lstStyle/>
          <a:p>
            <a:r>
              <a:rPr lang="en-IN" sz="4400" b="1" i="0" cap="none" dirty="0">
                <a:effectLst/>
                <a:latin typeface="Verdana" panose="020B0604030504040204" pitchFamily="34" charset="0"/>
                <a:ea typeface="Verdana" panose="020B0604030504040204" pitchFamily="34" charset="0"/>
              </a:rPr>
              <a:t>Categorical Vs Continuous  Box Plots Analysis</a:t>
            </a:r>
            <a:br>
              <a:rPr lang="en-IN" sz="4400" b="1" i="0" cap="none" dirty="0">
                <a:effectLst/>
                <a:latin typeface="Verdana" panose="020B0604030504040204" pitchFamily="34" charset="0"/>
                <a:ea typeface="Verdana" panose="020B0604030504040204" pitchFamily="34" charset="0"/>
              </a:rPr>
            </a:br>
            <a:endParaRPr lang="en-IN" sz="4400" cap="none" dirty="0">
              <a:latin typeface="Verdana" panose="020B0604030504040204" pitchFamily="34" charset="0"/>
              <a:ea typeface="Verdana" panose="020B0604030504040204" pitchFamily="34" charset="0"/>
            </a:endParaRPr>
          </a:p>
        </p:txBody>
      </p:sp>
      <p:pic>
        <p:nvPicPr>
          <p:cNvPr id="5" name="Content Placeholder 4">
            <a:extLst>
              <a:ext uri="{FF2B5EF4-FFF2-40B4-BE49-F238E27FC236}">
                <a16:creationId xmlns:a16="http://schemas.microsoft.com/office/drawing/2014/main" id="{AA711A53-C56A-E683-4D62-BA37209EE9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9688" y="1695480"/>
            <a:ext cx="10180679" cy="4746884"/>
          </a:xfrm>
        </p:spPr>
      </p:pic>
    </p:spTree>
    <p:extLst>
      <p:ext uri="{BB962C8B-B14F-4D97-AF65-F5344CB8AC3E}">
        <p14:creationId xmlns:p14="http://schemas.microsoft.com/office/powerpoint/2010/main" val="2792872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6BB25-FF3F-F6D6-5170-55079B91FD1F}"/>
              </a:ext>
            </a:extLst>
          </p:cNvPr>
          <p:cNvSpPr>
            <a:spLocks noGrp="1"/>
          </p:cNvSpPr>
          <p:nvPr>
            <p:ph type="title"/>
          </p:nvPr>
        </p:nvSpPr>
        <p:spPr>
          <a:xfrm>
            <a:off x="1143001" y="261071"/>
            <a:ext cx="10070868" cy="1393162"/>
          </a:xfrm>
        </p:spPr>
        <p:txBody>
          <a:bodyPr>
            <a:noAutofit/>
          </a:bodyPr>
          <a:lstStyle/>
          <a:p>
            <a:pPr algn="l"/>
            <a:r>
              <a:rPr lang="en-US" sz="4400" b="1" i="0" cap="none" dirty="0">
                <a:effectLst/>
                <a:latin typeface="Verdana" panose="020B0604030504040204" pitchFamily="34" charset="0"/>
                <a:ea typeface="Verdana" panose="020B0604030504040204" pitchFamily="34" charset="0"/>
              </a:rPr>
              <a:t>Statistical Feature Selection (Categorical Vs Continuous) Using ANOVA Test</a:t>
            </a:r>
          </a:p>
        </p:txBody>
      </p:sp>
      <p:pic>
        <p:nvPicPr>
          <p:cNvPr id="7" name="Content Placeholder 6">
            <a:extLst>
              <a:ext uri="{FF2B5EF4-FFF2-40B4-BE49-F238E27FC236}">
                <a16:creationId xmlns:a16="http://schemas.microsoft.com/office/drawing/2014/main" id="{3A0BB254-08C9-EAEA-0DC9-8C9BF58117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786918"/>
            <a:ext cx="10153995" cy="4705321"/>
          </a:xfrm>
        </p:spPr>
      </p:pic>
    </p:spTree>
    <p:extLst>
      <p:ext uri="{BB962C8B-B14F-4D97-AF65-F5344CB8AC3E}">
        <p14:creationId xmlns:p14="http://schemas.microsoft.com/office/powerpoint/2010/main" val="3221518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46CB5-6DDA-1B7B-283D-04840036BBEB}"/>
              </a:ext>
            </a:extLst>
          </p:cNvPr>
          <p:cNvSpPr>
            <a:spLocks noGrp="1"/>
          </p:cNvSpPr>
          <p:nvPr>
            <p:ph type="title"/>
          </p:nvPr>
        </p:nvSpPr>
        <p:spPr>
          <a:xfrm>
            <a:off x="1263534" y="897774"/>
            <a:ext cx="10066711" cy="536227"/>
          </a:xfrm>
        </p:spPr>
        <p:txBody>
          <a:bodyPr>
            <a:noAutofit/>
          </a:bodyPr>
          <a:lstStyle/>
          <a:p>
            <a:r>
              <a:rPr lang="en-US" sz="4400" b="1" i="0" dirty="0">
                <a:effectLst/>
                <a:latin typeface="Verdana" panose="020B0604030504040204" pitchFamily="34" charset="0"/>
                <a:ea typeface="Verdana" panose="020B0604030504040204" pitchFamily="34" charset="0"/>
              </a:rPr>
              <a:t>Categorical Vs Categorical -- Grouped Bar Charts</a:t>
            </a:r>
            <a:br>
              <a:rPr lang="en-US" sz="4400" b="1" i="0" dirty="0">
                <a:effectLst/>
                <a:latin typeface="Verdana" panose="020B0604030504040204" pitchFamily="34" charset="0"/>
                <a:ea typeface="Verdana" panose="020B0604030504040204" pitchFamily="34" charset="0"/>
              </a:rPr>
            </a:br>
            <a:endParaRPr lang="en-IN" sz="4400" dirty="0">
              <a:latin typeface="Verdana" panose="020B0604030504040204" pitchFamily="34" charset="0"/>
              <a:ea typeface="Verdana" panose="020B0604030504040204" pitchFamily="34" charset="0"/>
            </a:endParaRPr>
          </a:p>
        </p:txBody>
      </p:sp>
      <p:pic>
        <p:nvPicPr>
          <p:cNvPr id="5" name="Content Placeholder 4">
            <a:extLst>
              <a:ext uri="{FF2B5EF4-FFF2-40B4-BE49-F238E27FC236}">
                <a16:creationId xmlns:a16="http://schemas.microsoft.com/office/drawing/2014/main" id="{A451537D-7DAF-F609-4562-A96C886651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3535" y="1434002"/>
            <a:ext cx="10066712" cy="5149677"/>
          </a:xfrm>
        </p:spPr>
      </p:pic>
    </p:spTree>
    <p:extLst>
      <p:ext uri="{BB962C8B-B14F-4D97-AF65-F5344CB8AC3E}">
        <p14:creationId xmlns:p14="http://schemas.microsoft.com/office/powerpoint/2010/main" val="3479808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6B98F-1792-F871-D90F-8E754DC3DBA9}"/>
              </a:ext>
            </a:extLst>
          </p:cNvPr>
          <p:cNvSpPr>
            <a:spLocks noGrp="1"/>
          </p:cNvSpPr>
          <p:nvPr>
            <p:ph type="title"/>
          </p:nvPr>
        </p:nvSpPr>
        <p:spPr>
          <a:xfrm>
            <a:off x="1246909" y="909463"/>
            <a:ext cx="10091650" cy="653329"/>
          </a:xfrm>
        </p:spPr>
        <p:txBody>
          <a:bodyPr>
            <a:noAutofit/>
          </a:bodyPr>
          <a:lstStyle/>
          <a:p>
            <a:r>
              <a:rPr lang="en-US" sz="4400" b="1" i="0" cap="none" dirty="0">
                <a:effectLst/>
                <a:latin typeface="Verdana" panose="020B0604030504040204" pitchFamily="34" charset="0"/>
                <a:ea typeface="Verdana" panose="020B0604030504040204" pitchFamily="34" charset="0"/>
              </a:rPr>
              <a:t>Statistical Feature Selection (Categorical Vs Categorical) Using Chi-square Test</a:t>
            </a:r>
            <a:br>
              <a:rPr lang="en-US" sz="4400" b="1" i="0" cap="none" dirty="0">
                <a:effectLst/>
                <a:latin typeface="Verdana" panose="020B0604030504040204" pitchFamily="34" charset="0"/>
                <a:ea typeface="Verdana" panose="020B0604030504040204" pitchFamily="34" charset="0"/>
              </a:rPr>
            </a:br>
            <a:endParaRPr lang="en-IN" sz="4400" cap="none" dirty="0">
              <a:latin typeface="Verdana" panose="020B0604030504040204" pitchFamily="34" charset="0"/>
              <a:ea typeface="Verdana" panose="020B0604030504040204" pitchFamily="34" charset="0"/>
            </a:endParaRPr>
          </a:p>
        </p:txBody>
      </p:sp>
      <p:pic>
        <p:nvPicPr>
          <p:cNvPr id="5" name="Content Placeholder 4">
            <a:extLst>
              <a:ext uri="{FF2B5EF4-FFF2-40B4-BE49-F238E27FC236}">
                <a16:creationId xmlns:a16="http://schemas.microsoft.com/office/drawing/2014/main" id="{4DA776A2-003F-95B0-71A2-30F5C218C2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6910" y="1903615"/>
            <a:ext cx="10091650" cy="4729941"/>
          </a:xfrm>
        </p:spPr>
      </p:pic>
    </p:spTree>
    <p:extLst>
      <p:ext uri="{BB962C8B-B14F-4D97-AF65-F5344CB8AC3E}">
        <p14:creationId xmlns:p14="http://schemas.microsoft.com/office/powerpoint/2010/main" val="1872120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7E669-BCC0-8DE9-F382-10ABE9E70F29}"/>
              </a:ext>
            </a:extLst>
          </p:cNvPr>
          <p:cNvSpPr>
            <a:spLocks noGrp="1"/>
          </p:cNvSpPr>
          <p:nvPr>
            <p:ph type="title"/>
          </p:nvPr>
        </p:nvSpPr>
        <p:spPr/>
        <p:txBody>
          <a:bodyPr/>
          <a:lstStyle/>
          <a:p>
            <a:r>
              <a:rPr lang="en-IN" sz="4400" b="1" cap="none" dirty="0">
                <a:latin typeface="Verdana" panose="020B0604030504040204" pitchFamily="34" charset="0"/>
                <a:ea typeface="Verdana" panose="020B0604030504040204" pitchFamily="34" charset="0"/>
              </a:rPr>
              <a:t>Technology Tested</a:t>
            </a:r>
            <a:br>
              <a:rPr lang="en-IN" sz="4400" b="1" cap="none" dirty="0">
                <a:latin typeface="Verdana" panose="020B0604030504040204" pitchFamily="34" charset="0"/>
                <a:ea typeface="Verdana" panose="020B0604030504040204" pitchFamily="34" charset="0"/>
              </a:rPr>
            </a:br>
            <a:endParaRPr lang="en-IN" cap="none" dirty="0"/>
          </a:p>
        </p:txBody>
      </p:sp>
      <p:sp>
        <p:nvSpPr>
          <p:cNvPr id="3" name="Content Placeholder 2">
            <a:extLst>
              <a:ext uri="{FF2B5EF4-FFF2-40B4-BE49-F238E27FC236}">
                <a16:creationId xmlns:a16="http://schemas.microsoft.com/office/drawing/2014/main" id="{05B0ADD6-2143-580A-F300-03BB60771BF0}"/>
              </a:ext>
            </a:extLst>
          </p:cNvPr>
          <p:cNvSpPr>
            <a:spLocks noGrp="1"/>
          </p:cNvSpPr>
          <p:nvPr>
            <p:ph idx="1"/>
          </p:nvPr>
        </p:nvSpPr>
        <p:spPr>
          <a:xfrm>
            <a:off x="657224" y="1767349"/>
            <a:ext cx="9905999" cy="3541714"/>
          </a:xfrm>
        </p:spPr>
        <p:txBody>
          <a:bodyPr>
            <a:normAutofit fontScale="70000" lnSpcReduction="20000"/>
          </a:bodyPr>
          <a:lstStyle/>
          <a:p>
            <a:pPr algn="just">
              <a:lnSpc>
                <a:spcPct val="120000"/>
              </a:lnSpc>
            </a:pPr>
            <a:r>
              <a:rPr lang="en-IN" sz="2800" b="1" dirty="0">
                <a:latin typeface="Verdana" panose="020B0604030504040204" pitchFamily="34" charset="0"/>
                <a:ea typeface="Verdana" panose="020B0604030504040204" pitchFamily="34" charset="0"/>
              </a:rPr>
              <a:t>Decision Tree Machine Learning  Algorithm: </a:t>
            </a:r>
            <a:r>
              <a:rPr lang="en-US" sz="2800" dirty="0">
                <a:latin typeface="Verdana" panose="020B0604030504040204" pitchFamily="34" charset="0"/>
                <a:ea typeface="Verdana" panose="020B0604030504040204" pitchFamily="34" charset="0"/>
              </a:rPr>
              <a:t>A decision tree prediction model is a type of supervised learning algorithm used for both classification and regression tasks. It models decisions and their possible consequences in a tree-like graph structure. </a:t>
            </a:r>
            <a:endParaRPr lang="en-IN" sz="2800" dirty="0">
              <a:latin typeface="Verdana" panose="020B0604030504040204" pitchFamily="34" charset="0"/>
              <a:ea typeface="Verdana" panose="020B0604030504040204" pitchFamily="34" charset="0"/>
            </a:endParaRPr>
          </a:p>
          <a:p>
            <a:pPr algn="just">
              <a:lnSpc>
                <a:spcPct val="120000"/>
              </a:lnSpc>
            </a:pPr>
            <a:r>
              <a:rPr lang="en-IN" sz="2800" b="1" dirty="0">
                <a:latin typeface="Verdana" panose="020B0604030504040204" pitchFamily="34" charset="0"/>
                <a:ea typeface="Verdana" panose="020B0604030504040204" pitchFamily="34" charset="0"/>
              </a:rPr>
              <a:t>Linear Regression Machine Learning Algorithm: </a:t>
            </a:r>
            <a:r>
              <a:rPr lang="en-IN" sz="2800" dirty="0">
                <a:latin typeface="Verdana" panose="020B0604030504040204" pitchFamily="34" charset="0"/>
                <a:ea typeface="Verdana" panose="020B0604030504040204" pitchFamily="34" charset="0"/>
              </a:rPr>
              <a:t>Regression is a method for predicting a dependent component with the help of independent variables. The method is commonly used  to predict and calculate correlations between independent and dependent variables. The regression model establishes a linear or exponential connection between independent and dependent variables.</a:t>
            </a:r>
          </a:p>
          <a:p>
            <a:pPr>
              <a:lnSpc>
                <a:spcPct val="120000"/>
              </a:lnSpc>
            </a:pPr>
            <a:endParaRPr lang="en-IN" dirty="0"/>
          </a:p>
        </p:txBody>
      </p:sp>
    </p:spTree>
    <p:extLst>
      <p:ext uri="{BB962C8B-B14F-4D97-AF65-F5344CB8AC3E}">
        <p14:creationId xmlns:p14="http://schemas.microsoft.com/office/powerpoint/2010/main" val="4262516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7C45-435F-0123-E877-6E9F27512C43}"/>
              </a:ext>
            </a:extLst>
          </p:cNvPr>
          <p:cNvSpPr>
            <a:spLocks noGrp="1"/>
          </p:cNvSpPr>
          <p:nvPr>
            <p:ph type="title"/>
          </p:nvPr>
        </p:nvSpPr>
        <p:spPr>
          <a:xfrm>
            <a:off x="831273" y="618518"/>
            <a:ext cx="10490662" cy="603453"/>
          </a:xfrm>
        </p:spPr>
        <p:txBody>
          <a:bodyPr>
            <a:normAutofit fontScale="90000"/>
          </a:bodyPr>
          <a:lstStyle/>
          <a:p>
            <a:r>
              <a:rPr lang="en-IN" sz="4400" b="1" cap="none" dirty="0">
                <a:latin typeface="Verdana" panose="020B0604030504040204" pitchFamily="34" charset="0"/>
                <a:ea typeface="Verdana" panose="020B0604030504040204" pitchFamily="34" charset="0"/>
              </a:rPr>
              <a:t>Decision Tree ML Model Results</a:t>
            </a:r>
          </a:p>
        </p:txBody>
      </p:sp>
      <p:pic>
        <p:nvPicPr>
          <p:cNvPr id="14" name="Content Placeholder 13">
            <a:extLst>
              <a:ext uri="{FF2B5EF4-FFF2-40B4-BE49-F238E27FC236}">
                <a16:creationId xmlns:a16="http://schemas.microsoft.com/office/drawing/2014/main" id="{F3B3CA22-2E36-57FC-09E7-88E362A456E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70065" y="1338349"/>
            <a:ext cx="4632960" cy="5029200"/>
          </a:xfrm>
        </p:spPr>
      </p:pic>
      <p:pic>
        <p:nvPicPr>
          <p:cNvPr id="16" name="Content Placeholder 15">
            <a:extLst>
              <a:ext uri="{FF2B5EF4-FFF2-40B4-BE49-F238E27FC236}">
                <a16:creationId xmlns:a16="http://schemas.microsoft.com/office/drawing/2014/main" id="{84F9686D-609C-6F4B-C8E0-14386B0C847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1863" y="1338349"/>
            <a:ext cx="5310072" cy="5029201"/>
          </a:xfrm>
        </p:spPr>
      </p:pic>
    </p:spTree>
    <p:extLst>
      <p:ext uri="{BB962C8B-B14F-4D97-AF65-F5344CB8AC3E}">
        <p14:creationId xmlns:p14="http://schemas.microsoft.com/office/powerpoint/2010/main" val="3731540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8C79-2897-0343-7648-C17848F32924}"/>
              </a:ext>
            </a:extLst>
          </p:cNvPr>
          <p:cNvSpPr>
            <a:spLocks noGrp="1"/>
          </p:cNvSpPr>
          <p:nvPr>
            <p:ph type="title"/>
          </p:nvPr>
        </p:nvSpPr>
        <p:spPr>
          <a:xfrm>
            <a:off x="676274" y="499533"/>
            <a:ext cx="10753725" cy="1658198"/>
          </a:xfrm>
        </p:spPr>
        <p:txBody>
          <a:bodyPr>
            <a:normAutofit/>
          </a:bodyPr>
          <a:lstStyle/>
          <a:p>
            <a:r>
              <a:rPr lang="en-IN" sz="4400" b="1" cap="none" dirty="0">
                <a:latin typeface="Verdana" panose="020B0604030504040204" pitchFamily="34" charset="0"/>
                <a:ea typeface="Verdana" panose="020B0604030504040204" pitchFamily="34" charset="0"/>
              </a:rPr>
              <a:t>Conclusion</a:t>
            </a:r>
          </a:p>
        </p:txBody>
      </p:sp>
      <p:sp>
        <p:nvSpPr>
          <p:cNvPr id="3" name="Content Placeholder 2">
            <a:extLst>
              <a:ext uri="{FF2B5EF4-FFF2-40B4-BE49-F238E27FC236}">
                <a16:creationId xmlns:a16="http://schemas.microsoft.com/office/drawing/2014/main" id="{7E491CBE-7757-DCE3-A894-4DA79E4FA996}"/>
              </a:ext>
            </a:extLst>
          </p:cNvPr>
          <p:cNvSpPr>
            <a:spLocks noGrp="1"/>
          </p:cNvSpPr>
          <p:nvPr>
            <p:ph idx="1"/>
          </p:nvPr>
        </p:nvSpPr>
        <p:spPr/>
        <p:txBody>
          <a:bodyPr>
            <a:normAutofit/>
          </a:bodyPr>
          <a:lstStyle/>
          <a:p>
            <a:pPr algn="just">
              <a:lnSpc>
                <a:spcPct val="100000"/>
              </a:lnSpc>
            </a:pPr>
            <a:r>
              <a:rPr lang="en-IN" sz="2400" dirty="0">
                <a:latin typeface="Verdana" panose="020B0604030504040204" pitchFamily="34" charset="0"/>
                <a:ea typeface="Verdana" panose="020B0604030504040204" pitchFamily="34" charset="0"/>
              </a:rPr>
              <a:t>In this project, A Decision Tree Model was successfully implemented employing various prominent algorithms from the Python libraries and modules.</a:t>
            </a:r>
          </a:p>
          <a:p>
            <a:pPr algn="just">
              <a:lnSpc>
                <a:spcPct val="100000"/>
              </a:lnSpc>
            </a:pPr>
            <a:r>
              <a:rPr lang="en-IN" sz="2400" dirty="0">
                <a:latin typeface="Verdana" panose="020B0604030504040204" pitchFamily="34" charset="0"/>
                <a:ea typeface="Verdana" panose="020B0604030504040204" pitchFamily="34" charset="0"/>
              </a:rPr>
              <a:t>Final Average Accuracy of the Model is 88%. </a:t>
            </a:r>
            <a:r>
              <a:rPr lang="en-IN" sz="2400" cap="none" dirty="0" err="1">
                <a:latin typeface="Verdana" panose="020B0604030504040204" pitchFamily="34" charset="0"/>
                <a:ea typeface="Verdana" panose="020B0604030504040204" pitchFamily="34" charset="0"/>
              </a:rPr>
              <a:t>DiscountsAvailed</a:t>
            </a:r>
            <a:r>
              <a:rPr lang="en-IN" sz="2400" cap="none" dirty="0">
                <a:latin typeface="Verdana" panose="020B0604030504040204" pitchFamily="34" charset="0"/>
                <a:ea typeface="Verdana" panose="020B0604030504040204" pitchFamily="34" charset="0"/>
              </a:rPr>
              <a:t>, Age, </a:t>
            </a:r>
            <a:r>
              <a:rPr lang="en-IN" sz="2400" cap="none" dirty="0" err="1">
                <a:latin typeface="Verdana" panose="020B0604030504040204" pitchFamily="34" charset="0"/>
                <a:ea typeface="Verdana" panose="020B0604030504040204" pitchFamily="34" charset="0"/>
              </a:rPr>
              <a:t>TimesSpentOnWebsite</a:t>
            </a:r>
            <a:r>
              <a:rPr lang="en-IN" sz="2400" cap="none" dirty="0">
                <a:latin typeface="Verdana" panose="020B0604030504040204" pitchFamily="34" charset="0"/>
                <a:ea typeface="Verdana" panose="020B0604030504040204" pitchFamily="34" charset="0"/>
              </a:rPr>
              <a:t>, </a:t>
            </a:r>
            <a:r>
              <a:rPr lang="en-IN" sz="2400" cap="none" dirty="0" err="1">
                <a:latin typeface="Verdana" panose="020B0604030504040204" pitchFamily="34" charset="0"/>
                <a:ea typeface="Verdana" panose="020B0604030504040204" pitchFamily="34" charset="0"/>
              </a:rPr>
              <a:t>NumberOfPurchases</a:t>
            </a:r>
            <a:r>
              <a:rPr lang="en-IN" sz="2400" cap="none" dirty="0">
                <a:latin typeface="Verdana" panose="020B0604030504040204" pitchFamily="34" charset="0"/>
                <a:ea typeface="Verdana" panose="020B0604030504040204" pitchFamily="34" charset="0"/>
              </a:rPr>
              <a:t>, </a:t>
            </a:r>
            <a:r>
              <a:rPr lang="en-IN" sz="2400" cap="none" dirty="0" err="1">
                <a:latin typeface="Verdana" panose="020B0604030504040204" pitchFamily="34" charset="0"/>
                <a:ea typeface="Verdana" panose="020B0604030504040204" pitchFamily="34" charset="0"/>
              </a:rPr>
              <a:t>AnnualIncome</a:t>
            </a:r>
            <a:r>
              <a:rPr lang="en-IN" sz="2400" cap="none" dirty="0">
                <a:latin typeface="Verdana" panose="020B0604030504040204" pitchFamily="34" charset="0"/>
                <a:ea typeface="Verdana" panose="020B0604030504040204" pitchFamily="34" charset="0"/>
              </a:rPr>
              <a:t> and LoyaltyProgram </a:t>
            </a:r>
            <a:r>
              <a:rPr lang="en-IN" sz="2400" dirty="0">
                <a:latin typeface="Verdana" panose="020B0604030504040204" pitchFamily="34" charset="0"/>
                <a:ea typeface="Verdana" panose="020B0604030504040204" pitchFamily="34" charset="0"/>
              </a:rPr>
              <a:t>are more contributing features for getting higher accuracy to Machine Learning Model. So, we are getting more precise and accurate Machine Algorithm Model.  </a:t>
            </a:r>
          </a:p>
          <a:p>
            <a:pPr>
              <a:lnSpc>
                <a:spcPct val="100000"/>
              </a:lnSpc>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79770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A3F5-BB73-9681-5602-0636CE873C12}"/>
              </a:ext>
            </a:extLst>
          </p:cNvPr>
          <p:cNvSpPr>
            <a:spLocks noGrp="1"/>
          </p:cNvSpPr>
          <p:nvPr>
            <p:ph type="title"/>
          </p:nvPr>
        </p:nvSpPr>
        <p:spPr>
          <a:xfrm>
            <a:off x="838200" y="2766218"/>
            <a:ext cx="10515600" cy="1325563"/>
          </a:xfrm>
        </p:spPr>
        <p:txBody>
          <a:bodyPr>
            <a:normAutofit/>
          </a:bodyPr>
          <a:lstStyle/>
          <a:p>
            <a:pPr algn="ctr"/>
            <a:r>
              <a:rPr lang="en-IN" sz="8000" b="1" cap="none" dirty="0">
                <a:latin typeface="Verdana" panose="020B0604030504040204" pitchFamily="34" charset="0"/>
                <a:ea typeface="Verdana" panose="020B0604030504040204" pitchFamily="34" charset="0"/>
              </a:rPr>
              <a:t>Thank You</a:t>
            </a:r>
          </a:p>
        </p:txBody>
      </p:sp>
    </p:spTree>
    <p:extLst>
      <p:ext uri="{BB962C8B-B14F-4D97-AF65-F5344CB8AC3E}">
        <p14:creationId xmlns:p14="http://schemas.microsoft.com/office/powerpoint/2010/main" val="1317514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2B09F-7174-F69C-8719-552C49E3590C}"/>
              </a:ext>
            </a:extLst>
          </p:cNvPr>
          <p:cNvSpPr>
            <a:spLocks noGrp="1"/>
          </p:cNvSpPr>
          <p:nvPr>
            <p:ph type="title"/>
          </p:nvPr>
        </p:nvSpPr>
        <p:spPr>
          <a:xfrm>
            <a:off x="1141412" y="108065"/>
            <a:ext cx="9905998" cy="669955"/>
          </a:xfrm>
        </p:spPr>
        <p:txBody>
          <a:bodyPr>
            <a:noAutofit/>
          </a:bodyPr>
          <a:lstStyle/>
          <a:p>
            <a:r>
              <a:rPr lang="en-IN" sz="4400" b="1" cap="none" dirty="0">
                <a:latin typeface="Verdana" panose="020B0604030504040204" pitchFamily="34" charset="0"/>
                <a:ea typeface="Verdana" panose="020B0604030504040204" pitchFamily="34" charset="0"/>
              </a:rPr>
              <a:t>Agenda</a:t>
            </a:r>
          </a:p>
        </p:txBody>
      </p:sp>
      <p:sp>
        <p:nvSpPr>
          <p:cNvPr id="3" name="Content Placeholder 2">
            <a:extLst>
              <a:ext uri="{FF2B5EF4-FFF2-40B4-BE49-F238E27FC236}">
                <a16:creationId xmlns:a16="http://schemas.microsoft.com/office/drawing/2014/main" id="{3EFEFD07-3EB7-D65E-8DF7-9952512430A4}"/>
              </a:ext>
            </a:extLst>
          </p:cNvPr>
          <p:cNvSpPr>
            <a:spLocks noGrp="1"/>
          </p:cNvSpPr>
          <p:nvPr>
            <p:ph idx="1"/>
          </p:nvPr>
        </p:nvSpPr>
        <p:spPr>
          <a:xfrm>
            <a:off x="1141412" y="936075"/>
            <a:ext cx="9905999" cy="5813859"/>
          </a:xfrm>
        </p:spPr>
        <p:txBody>
          <a:bodyPr>
            <a:normAutofit/>
          </a:bodyPr>
          <a:lstStyle/>
          <a:p>
            <a:r>
              <a:rPr lang="en-IN" b="1" dirty="0">
                <a:latin typeface="Verdana" panose="020B0604030504040204" pitchFamily="34" charset="0"/>
                <a:ea typeface="Verdana" panose="020B0604030504040204" pitchFamily="34" charset="0"/>
              </a:rPr>
              <a:t>Objectives</a:t>
            </a:r>
          </a:p>
          <a:p>
            <a:r>
              <a:rPr lang="en-IN" b="1" dirty="0">
                <a:latin typeface="Verdana" panose="020B0604030504040204" pitchFamily="34" charset="0"/>
                <a:ea typeface="Verdana" panose="020B0604030504040204" pitchFamily="34" charset="0"/>
              </a:rPr>
              <a:t>Introduction</a:t>
            </a:r>
          </a:p>
          <a:p>
            <a:r>
              <a:rPr lang="en-IN" b="1" dirty="0">
                <a:latin typeface="Verdana" panose="020B0604030504040204" pitchFamily="34" charset="0"/>
                <a:ea typeface="Verdana" panose="020B0604030504040204" pitchFamily="34" charset="0"/>
              </a:rPr>
              <a:t>Dataset Dictionary</a:t>
            </a:r>
          </a:p>
          <a:p>
            <a:r>
              <a:rPr lang="en-IN" b="1" dirty="0">
                <a:latin typeface="Verdana" panose="020B0604030504040204" pitchFamily="34" charset="0"/>
                <a:ea typeface="Verdana" panose="020B0604030504040204" pitchFamily="34" charset="0"/>
              </a:rPr>
              <a:t>System Design</a:t>
            </a:r>
          </a:p>
          <a:p>
            <a:r>
              <a:rPr lang="en-IN" b="1" dirty="0">
                <a:latin typeface="Verdana" panose="020B0604030504040204" pitchFamily="34" charset="0"/>
                <a:ea typeface="Verdana" panose="020B0604030504040204" pitchFamily="34" charset="0"/>
              </a:rPr>
              <a:t>Methodology</a:t>
            </a:r>
          </a:p>
          <a:p>
            <a:r>
              <a:rPr lang="en-IN" b="1" dirty="0">
                <a:latin typeface="Verdana" panose="020B0604030504040204" pitchFamily="34" charset="0"/>
                <a:ea typeface="Verdana" panose="020B0604030504040204" pitchFamily="34" charset="0"/>
              </a:rPr>
              <a:t>Dataset Reading </a:t>
            </a:r>
          </a:p>
          <a:p>
            <a:r>
              <a:rPr lang="en-IN" b="1" dirty="0">
                <a:latin typeface="Verdana" panose="020B0604030504040204" pitchFamily="34" charset="0"/>
                <a:ea typeface="Verdana" panose="020B0604030504040204" pitchFamily="34" charset="0"/>
              </a:rPr>
              <a:t>Continuous Variable Visual Analysis</a:t>
            </a:r>
          </a:p>
          <a:p>
            <a:r>
              <a:rPr lang="en-IN" b="1" dirty="0">
                <a:latin typeface="Verdana" panose="020B0604030504040204" pitchFamily="34" charset="0"/>
                <a:ea typeface="Verdana" panose="020B0604030504040204" pitchFamily="34" charset="0"/>
              </a:rPr>
              <a:t>Categorical Variable Statistical Analysis</a:t>
            </a:r>
          </a:p>
          <a:p>
            <a:r>
              <a:rPr lang="en-IN" b="1" dirty="0">
                <a:latin typeface="Verdana" panose="020B0604030504040204" pitchFamily="34" charset="0"/>
                <a:ea typeface="Verdana" panose="020B0604030504040204" pitchFamily="34" charset="0"/>
              </a:rPr>
              <a:t>Technology Tested</a:t>
            </a:r>
          </a:p>
          <a:p>
            <a:r>
              <a:rPr lang="en-IN" sz="2400" b="1" cap="none" dirty="0">
                <a:latin typeface="Verdana" panose="020B0604030504040204" pitchFamily="34" charset="0"/>
                <a:ea typeface="Verdana" panose="020B0604030504040204" pitchFamily="34" charset="0"/>
              </a:rPr>
              <a:t>Decision Tree ML Model Results</a:t>
            </a:r>
            <a:endParaRPr lang="en-IN" b="1"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Conclusion</a:t>
            </a:r>
          </a:p>
          <a:p>
            <a:pPr marL="0" indent="0">
              <a:buNone/>
            </a:pPr>
            <a:endParaRPr lang="en-IN"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630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EFD-C903-D57D-25E9-5B8430B4DCAF}"/>
              </a:ext>
            </a:extLst>
          </p:cNvPr>
          <p:cNvSpPr>
            <a:spLocks noGrp="1"/>
          </p:cNvSpPr>
          <p:nvPr>
            <p:ph type="title"/>
          </p:nvPr>
        </p:nvSpPr>
        <p:spPr>
          <a:xfrm>
            <a:off x="1097280" y="1017717"/>
            <a:ext cx="10256520" cy="1085403"/>
          </a:xfrm>
        </p:spPr>
        <p:txBody>
          <a:bodyPr>
            <a:noAutofit/>
          </a:bodyPr>
          <a:lstStyle/>
          <a:p>
            <a:r>
              <a:rPr kumimoji="0" lang="en-US" altLang="en-US" sz="4400" b="1" i="0" u="none" strike="noStrike" cap="none" normalizeH="0" baseline="0" dirty="0">
                <a:ln>
                  <a:noFill/>
                </a:ln>
                <a:effectLst/>
                <a:latin typeface="Verdana" panose="020B0604030504040204" pitchFamily="34" charset="0"/>
                <a:ea typeface="Verdana" panose="020B0604030504040204" pitchFamily="34" charset="0"/>
              </a:rPr>
              <a:t>Introduction</a:t>
            </a:r>
            <a:br>
              <a:rPr lang="en-IN" sz="4400" b="1" dirty="0">
                <a:latin typeface="Verdana" panose="020B0604030504040204" pitchFamily="34" charset="0"/>
                <a:ea typeface="Verdana" panose="020B0604030504040204" pitchFamily="34" charset="0"/>
              </a:rPr>
            </a:br>
            <a:endParaRPr lang="en-IN" sz="4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1152CF00-3517-5DD6-F165-A89B224CE77F}"/>
              </a:ext>
            </a:extLst>
          </p:cNvPr>
          <p:cNvSpPr>
            <a:spLocks noGrp="1"/>
          </p:cNvSpPr>
          <p:nvPr>
            <p:ph idx="1"/>
          </p:nvPr>
        </p:nvSpPr>
        <p:spPr>
          <a:xfrm>
            <a:off x="1097280" y="1704109"/>
            <a:ext cx="10256520" cy="4447309"/>
          </a:xfrm>
        </p:spPr>
        <p:txBody>
          <a:bodyPr>
            <a:normAutofit/>
          </a:bodyPr>
          <a:lstStyle/>
          <a:p>
            <a:pPr algn="just">
              <a:lnSpc>
                <a:spcPct val="100000"/>
              </a:lnSpc>
            </a:pPr>
            <a:r>
              <a:rPr lang="en-US" dirty="0">
                <a:latin typeface="Verdana" panose="020B0604030504040204" pitchFamily="34" charset="0"/>
                <a:ea typeface="Verdana" panose="020B0604030504040204" pitchFamily="34" charset="0"/>
              </a:rPr>
              <a:t>A dataset containing customer information, including the following variables, develop a predictive model to estimate the likelihood of a customer making a purchase. The dataset contains information on Discounts Availed, Age, Time Spent on Websites , Number of Purchases, Annual Income, Loyalty Program.</a:t>
            </a:r>
          </a:p>
          <a:p>
            <a:pPr algn="just">
              <a:lnSpc>
                <a:spcPct val="100000"/>
              </a:lnSpc>
            </a:pPr>
            <a:r>
              <a:rPr lang="en-IN" dirty="0">
                <a:latin typeface="Verdana" panose="020B0604030504040204" pitchFamily="34" charset="0"/>
                <a:ea typeface="Verdana" panose="020B0604030504040204" pitchFamily="34" charset="0"/>
              </a:rPr>
              <a:t>Each row represents a uniqueness with various attributes that may influence Consumer Purchase Behaviour. </a:t>
            </a:r>
          </a:p>
        </p:txBody>
      </p:sp>
    </p:spTree>
    <p:extLst>
      <p:ext uri="{BB962C8B-B14F-4D97-AF65-F5344CB8AC3E}">
        <p14:creationId xmlns:p14="http://schemas.microsoft.com/office/powerpoint/2010/main" val="1115818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787A-4272-A449-6A1A-6943D2D76C5F}"/>
              </a:ext>
            </a:extLst>
          </p:cNvPr>
          <p:cNvSpPr>
            <a:spLocks noGrp="1"/>
          </p:cNvSpPr>
          <p:nvPr>
            <p:ph type="title"/>
          </p:nvPr>
        </p:nvSpPr>
        <p:spPr>
          <a:xfrm>
            <a:off x="761619" y="892838"/>
            <a:ext cx="10285792" cy="1118842"/>
          </a:xfrm>
        </p:spPr>
        <p:txBody>
          <a:bodyPr>
            <a:normAutofit/>
          </a:bodyPr>
          <a:lstStyle/>
          <a:p>
            <a:r>
              <a:rPr lang="en-IN" sz="4400" b="1" cap="none" dirty="0">
                <a:latin typeface="Verdana" panose="020B0604030504040204" pitchFamily="34" charset="0"/>
                <a:ea typeface="Verdana" panose="020B0604030504040204" pitchFamily="34" charset="0"/>
              </a:rPr>
              <a:t>Objectives</a:t>
            </a:r>
            <a:endParaRPr lang="en-IN" sz="4400" b="1" cap="none" dirty="0"/>
          </a:p>
        </p:txBody>
      </p:sp>
      <p:sp>
        <p:nvSpPr>
          <p:cNvPr id="3" name="Content Placeholder 2">
            <a:extLst>
              <a:ext uri="{FF2B5EF4-FFF2-40B4-BE49-F238E27FC236}">
                <a16:creationId xmlns:a16="http://schemas.microsoft.com/office/drawing/2014/main" id="{B866C703-3367-0FDC-4D44-EE1C3B06F80B}"/>
              </a:ext>
            </a:extLst>
          </p:cNvPr>
          <p:cNvSpPr>
            <a:spLocks noGrp="1"/>
          </p:cNvSpPr>
          <p:nvPr>
            <p:ph idx="1"/>
          </p:nvPr>
        </p:nvSpPr>
        <p:spPr/>
        <p:txBody>
          <a:bodyPr>
            <a:noAutofit/>
          </a:bodyPr>
          <a:lstStyle/>
          <a:p>
            <a:pPr marL="342900" indent="-342900" algn="just">
              <a:lnSpc>
                <a:spcPct val="100000"/>
              </a:lnSpc>
              <a:buFont typeface="Arial" panose="020B0604020202020204" pitchFamily="34" charset="0"/>
              <a:buChar char="•"/>
            </a:pPr>
            <a:r>
              <a:rPr lang="en-US" dirty="0">
                <a:latin typeface="Verdana" panose="020B0604030504040204" pitchFamily="34" charset="0"/>
                <a:ea typeface="Verdana" panose="020B0604030504040204" pitchFamily="34" charset="0"/>
              </a:rPr>
              <a:t>The objective of this project is to develop a machine learning model that can predict whether a customer will make a purchase based on various demographic and behavioural features. The model will be trained on historical customer data and will aim to provide accurate predictions to support business decision-making processes. </a:t>
            </a:r>
            <a:r>
              <a:rPr lang="en-US" dirty="0">
                <a:solidFill>
                  <a:schemeClr val="tx1"/>
                </a:solidFill>
                <a:latin typeface="Verdana" panose="020B0604030504040204" pitchFamily="34" charset="0"/>
                <a:ea typeface="Verdana" panose="020B0604030504040204" pitchFamily="34" charset="0"/>
              </a:rPr>
              <a:t>By analyzing these features, the model will predict future Consumer Behavioural</a:t>
            </a:r>
            <a:r>
              <a:rPr lang="en-US" dirty="0">
                <a:latin typeface="Verdana" panose="020B0604030504040204" pitchFamily="34" charset="0"/>
                <a:ea typeface="Verdana" panose="020B0604030504040204" pitchFamily="34" charset="0"/>
              </a:rPr>
              <a:t> </a:t>
            </a:r>
            <a:r>
              <a:rPr lang="en-US" dirty="0">
                <a:solidFill>
                  <a:schemeClr val="tx1"/>
                </a:solidFill>
                <a:latin typeface="Verdana" panose="020B0604030504040204" pitchFamily="34" charset="0"/>
                <a:ea typeface="Verdana" panose="020B0604030504040204" pitchFamily="34" charset="0"/>
              </a:rPr>
              <a:t>trends, which can help in </a:t>
            </a:r>
            <a:r>
              <a:rPr lang="en-US" dirty="0">
                <a:latin typeface="Verdana" panose="020B0604030504040204" pitchFamily="34" charset="0"/>
                <a:ea typeface="Verdana" panose="020B0604030504040204" pitchFamily="34" charset="0"/>
              </a:rPr>
              <a:t>marketing strategies, improve customer retention, and increase sales</a:t>
            </a:r>
            <a:r>
              <a:rPr lang="en-US" dirty="0">
                <a:solidFill>
                  <a:schemeClr val="tx1"/>
                </a:solidFill>
                <a:latin typeface="Verdana" panose="020B0604030504040204" pitchFamily="34" charset="0"/>
                <a:ea typeface="Verdana" panose="020B0604030504040204" pitchFamily="34" charset="0"/>
              </a:rPr>
              <a:t>.</a:t>
            </a:r>
          </a:p>
          <a:p>
            <a:pPr>
              <a:lnSpc>
                <a:spcPct val="100000"/>
              </a:lnSpc>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73851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C0529-BAE9-E2FB-3A17-3CEB7E5BA366}"/>
              </a:ext>
            </a:extLst>
          </p:cNvPr>
          <p:cNvSpPr>
            <a:spLocks noGrp="1"/>
          </p:cNvSpPr>
          <p:nvPr>
            <p:ph type="title"/>
          </p:nvPr>
        </p:nvSpPr>
        <p:spPr>
          <a:xfrm>
            <a:off x="1213658" y="932484"/>
            <a:ext cx="9530540" cy="598516"/>
          </a:xfrm>
        </p:spPr>
        <p:txBody>
          <a:bodyPr>
            <a:noAutofit/>
          </a:bodyPr>
          <a:lstStyle/>
          <a:p>
            <a:r>
              <a:rPr lang="en-IN" sz="4400" b="1" cap="none" dirty="0">
                <a:latin typeface="Verdana" panose="020B0604030504040204" pitchFamily="34" charset="0"/>
                <a:ea typeface="Verdana" panose="020B0604030504040204" pitchFamily="34" charset="0"/>
              </a:rPr>
              <a:t>Dataset Dictionary</a:t>
            </a:r>
            <a:br>
              <a:rPr lang="en-IN" sz="4400" b="1" cap="none" dirty="0">
                <a:latin typeface="Verdana" panose="020B0604030504040204" pitchFamily="34" charset="0"/>
                <a:ea typeface="Verdana" panose="020B0604030504040204" pitchFamily="34" charset="0"/>
              </a:rPr>
            </a:br>
            <a:endParaRPr lang="en-IN" sz="4400" cap="none" dirty="0"/>
          </a:p>
        </p:txBody>
      </p:sp>
      <p:sp>
        <p:nvSpPr>
          <p:cNvPr id="3" name="Content Placeholder 2">
            <a:extLst>
              <a:ext uri="{FF2B5EF4-FFF2-40B4-BE49-F238E27FC236}">
                <a16:creationId xmlns:a16="http://schemas.microsoft.com/office/drawing/2014/main" id="{1CC43B0C-B1F2-B899-67E4-702D64CCCE05}"/>
              </a:ext>
            </a:extLst>
          </p:cNvPr>
          <p:cNvSpPr>
            <a:spLocks noGrp="1"/>
          </p:cNvSpPr>
          <p:nvPr>
            <p:ph sz="half" idx="1"/>
          </p:nvPr>
        </p:nvSpPr>
        <p:spPr>
          <a:xfrm>
            <a:off x="1213658" y="1331495"/>
            <a:ext cx="10440786" cy="5161380"/>
          </a:xfrm>
        </p:spPr>
        <p:txBody>
          <a:bodyPr>
            <a:noAutofit/>
          </a:bodyPr>
          <a:lstStyle/>
          <a:p>
            <a:pPr marL="0" indent="0">
              <a:lnSpc>
                <a:spcPct val="100000"/>
              </a:lnSpc>
              <a:buNone/>
            </a:pPr>
            <a:r>
              <a:rPr lang="en-US" sz="1800" dirty="0">
                <a:latin typeface="Verdana" panose="020B0604030504040204" pitchFamily="34" charset="0"/>
                <a:ea typeface="Verdana" panose="020B0604030504040204" pitchFamily="34" charset="0"/>
              </a:rPr>
              <a:t>• Age: Customer's age </a:t>
            </a:r>
          </a:p>
          <a:p>
            <a:pPr marL="0" indent="0">
              <a:lnSpc>
                <a:spcPct val="100000"/>
              </a:lnSpc>
              <a:buNone/>
            </a:pPr>
            <a:r>
              <a:rPr lang="en-US" sz="1800" dirty="0">
                <a:latin typeface="Verdana" panose="020B0604030504040204" pitchFamily="34" charset="0"/>
                <a:ea typeface="Verdana" panose="020B0604030504040204" pitchFamily="34" charset="0"/>
              </a:rPr>
              <a:t>• Gender: Customer's gender (0: Male, 1: Female)</a:t>
            </a:r>
          </a:p>
          <a:p>
            <a:pPr marL="0" indent="0">
              <a:lnSpc>
                <a:spcPct val="100000"/>
              </a:lnSpc>
              <a:buNone/>
            </a:pPr>
            <a:r>
              <a:rPr lang="en-US" sz="1800" dirty="0">
                <a:latin typeface="Verdana" panose="020B0604030504040204" pitchFamily="34" charset="0"/>
                <a:ea typeface="Verdana" panose="020B0604030504040204" pitchFamily="34" charset="0"/>
              </a:rPr>
              <a:t>• Annual Income: Annual income of the customer in dollars </a:t>
            </a:r>
          </a:p>
          <a:p>
            <a:pPr marL="0" indent="0">
              <a:lnSpc>
                <a:spcPct val="100000"/>
              </a:lnSpc>
              <a:buNone/>
            </a:pPr>
            <a:r>
              <a:rPr lang="en-US" sz="1800" dirty="0">
                <a:latin typeface="Verdana" panose="020B0604030504040204" pitchFamily="34" charset="0"/>
                <a:ea typeface="Verdana" panose="020B0604030504040204" pitchFamily="34" charset="0"/>
              </a:rPr>
              <a:t>• Number of Purchases: Total number of purchases made by the customer </a:t>
            </a:r>
          </a:p>
          <a:p>
            <a:pPr marL="0" indent="0">
              <a:lnSpc>
                <a:spcPct val="100000"/>
              </a:lnSpc>
              <a:buNone/>
            </a:pPr>
            <a:r>
              <a:rPr lang="en-US" sz="1800" dirty="0">
                <a:latin typeface="Verdana" panose="020B0604030504040204" pitchFamily="34" charset="0"/>
                <a:ea typeface="Verdana" panose="020B0604030504040204" pitchFamily="34" charset="0"/>
              </a:rPr>
              <a:t>• Product Category: Category of the purchased product (0: Electronics, 1: Clothing, 2:      Home Goods, 3: Beauty, 4: Sports) </a:t>
            </a:r>
          </a:p>
          <a:p>
            <a:pPr marL="0" indent="0">
              <a:lnSpc>
                <a:spcPct val="100000"/>
              </a:lnSpc>
              <a:buNone/>
            </a:pPr>
            <a:r>
              <a:rPr lang="en-US" sz="1800" dirty="0">
                <a:latin typeface="Verdana" panose="020B0604030504040204" pitchFamily="34" charset="0"/>
                <a:ea typeface="Verdana" panose="020B0604030504040204" pitchFamily="34" charset="0"/>
              </a:rPr>
              <a:t>• Time Spent on Website: Time spent by the customer on the website in minutes </a:t>
            </a:r>
          </a:p>
          <a:p>
            <a:pPr marL="0" indent="0">
              <a:lnSpc>
                <a:spcPct val="100000"/>
              </a:lnSpc>
              <a:buNone/>
            </a:pPr>
            <a:r>
              <a:rPr lang="en-US" sz="1800" dirty="0">
                <a:latin typeface="Verdana" panose="020B0604030504040204" pitchFamily="34" charset="0"/>
                <a:ea typeface="Verdana" panose="020B0604030504040204" pitchFamily="34" charset="0"/>
              </a:rPr>
              <a:t>• Loyalty Program: Whether the customer is a member of the loyalty program (0: No, 1: Yes) </a:t>
            </a:r>
          </a:p>
          <a:p>
            <a:pPr marL="0" indent="0">
              <a:lnSpc>
                <a:spcPct val="100000"/>
              </a:lnSpc>
              <a:buNone/>
            </a:pPr>
            <a:r>
              <a:rPr lang="en-US" sz="1800" dirty="0">
                <a:latin typeface="Verdana" panose="020B0604030504040204" pitchFamily="34" charset="0"/>
                <a:ea typeface="Verdana" panose="020B0604030504040204" pitchFamily="34" charset="0"/>
              </a:rPr>
              <a:t>• Discounts Availed: Number of discounts availed by the customer (range: 0-5) </a:t>
            </a:r>
          </a:p>
          <a:p>
            <a:pPr marL="0" indent="0">
              <a:lnSpc>
                <a:spcPct val="100000"/>
              </a:lnSpc>
              <a:buNone/>
            </a:pPr>
            <a:r>
              <a:rPr lang="en-US" sz="1800" dirty="0">
                <a:latin typeface="Verdana" panose="020B0604030504040204" pitchFamily="34" charset="0"/>
                <a:ea typeface="Verdana" panose="020B0604030504040204" pitchFamily="34" charset="0"/>
              </a:rPr>
              <a:t>• Purchase Status: Likelihood of the customer making a purchase (0: No, 1: Yes)</a:t>
            </a:r>
            <a:endParaRPr lang="en-IN"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9554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E5E02-2649-608C-EA9A-43BB85AE6D6F}"/>
              </a:ext>
            </a:extLst>
          </p:cNvPr>
          <p:cNvSpPr>
            <a:spLocks noGrp="1"/>
          </p:cNvSpPr>
          <p:nvPr>
            <p:ph type="title"/>
          </p:nvPr>
        </p:nvSpPr>
        <p:spPr>
          <a:xfrm>
            <a:off x="657225" y="499533"/>
            <a:ext cx="10515600" cy="1658198"/>
          </a:xfrm>
        </p:spPr>
        <p:txBody>
          <a:bodyPr/>
          <a:lstStyle/>
          <a:p>
            <a:r>
              <a:rPr lang="en-IN" sz="4400" b="1" cap="none" dirty="0">
                <a:latin typeface="Verdana" panose="020B0604030504040204" pitchFamily="34" charset="0"/>
                <a:ea typeface="Verdana" panose="020B0604030504040204" pitchFamily="34" charset="0"/>
              </a:rPr>
              <a:t>System Design</a:t>
            </a:r>
            <a:br>
              <a:rPr lang="en-IN" sz="4400" cap="none" dirty="0">
                <a:latin typeface="Verdana" panose="020B0604030504040204" pitchFamily="34" charset="0"/>
                <a:ea typeface="Verdana" panose="020B0604030504040204" pitchFamily="34" charset="0"/>
              </a:rPr>
            </a:br>
            <a:endParaRPr lang="en-IN" cap="none"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96AE4B10-F326-8E9A-ED52-D751FB93A395}"/>
              </a:ext>
            </a:extLst>
          </p:cNvPr>
          <p:cNvSpPr>
            <a:spLocks noGrp="1"/>
          </p:cNvSpPr>
          <p:nvPr>
            <p:ph idx="1"/>
          </p:nvPr>
        </p:nvSpPr>
        <p:spPr>
          <a:xfrm>
            <a:off x="648767" y="1491124"/>
            <a:ext cx="10515600" cy="2508506"/>
          </a:xfrm>
        </p:spPr>
        <p:txBody>
          <a:bodyPr>
            <a:normAutofit lnSpcReduction="10000"/>
          </a:bodyPr>
          <a:lstStyle/>
          <a:p>
            <a:pPr algn="just">
              <a:lnSpc>
                <a:spcPct val="100000"/>
              </a:lnSpc>
            </a:pPr>
            <a:r>
              <a:rPr lang="en-IN" sz="2800" dirty="0">
                <a:latin typeface="Verdana" panose="020B0604030504040204" pitchFamily="34" charset="0"/>
                <a:ea typeface="Verdana" panose="020B0604030504040204" pitchFamily="34" charset="0"/>
              </a:rPr>
              <a:t>A data flow diagram shows the way information flows through a process or system. It includes data inputs and outputs; data stores and the various sub processes the data moves through. DFDs are built using standardized symbols and notation to describe various entities and their relationships. In this project there is one DFD</a:t>
            </a:r>
          </a:p>
          <a:p>
            <a:pPr algn="just">
              <a:lnSpc>
                <a:spcPct val="100000"/>
              </a:lnSpc>
            </a:pPr>
            <a:endParaRPr lang="en-IN" dirty="0"/>
          </a:p>
        </p:txBody>
      </p:sp>
      <p:sp>
        <p:nvSpPr>
          <p:cNvPr id="4" name="Oval 3">
            <a:extLst>
              <a:ext uri="{FF2B5EF4-FFF2-40B4-BE49-F238E27FC236}">
                <a16:creationId xmlns:a16="http://schemas.microsoft.com/office/drawing/2014/main" id="{D5D8DF45-689A-F662-6B5D-DDF455AF50B5}"/>
              </a:ext>
            </a:extLst>
          </p:cNvPr>
          <p:cNvSpPr/>
          <p:nvPr/>
        </p:nvSpPr>
        <p:spPr>
          <a:xfrm>
            <a:off x="7784369" y="4010526"/>
            <a:ext cx="1889019" cy="19410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Consumer Behaviour Prediction</a:t>
            </a:r>
          </a:p>
        </p:txBody>
      </p:sp>
      <p:sp>
        <p:nvSpPr>
          <p:cNvPr id="5" name="Rectangle 4">
            <a:extLst>
              <a:ext uri="{FF2B5EF4-FFF2-40B4-BE49-F238E27FC236}">
                <a16:creationId xmlns:a16="http://schemas.microsoft.com/office/drawing/2014/main" id="{8EB2DC68-1603-7614-BF0F-AA437B13A899}"/>
              </a:ext>
            </a:extLst>
          </p:cNvPr>
          <p:cNvSpPr/>
          <p:nvPr/>
        </p:nvSpPr>
        <p:spPr>
          <a:xfrm>
            <a:off x="2765791" y="4655464"/>
            <a:ext cx="1661974" cy="7005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User</a:t>
            </a:r>
          </a:p>
        </p:txBody>
      </p:sp>
      <p:cxnSp>
        <p:nvCxnSpPr>
          <p:cNvPr id="6" name="Straight Arrow Connector 5">
            <a:extLst>
              <a:ext uri="{FF2B5EF4-FFF2-40B4-BE49-F238E27FC236}">
                <a16:creationId xmlns:a16="http://schemas.microsoft.com/office/drawing/2014/main" id="{B50A4463-CC99-6A37-608D-BAFBE4601449}"/>
              </a:ext>
            </a:extLst>
          </p:cNvPr>
          <p:cNvCxnSpPr>
            <a:cxnSpLocks/>
          </p:cNvCxnSpPr>
          <p:nvPr/>
        </p:nvCxnSpPr>
        <p:spPr>
          <a:xfrm>
            <a:off x="5233447" y="4797257"/>
            <a:ext cx="17251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B2B688-79C5-1D91-E870-ED0C7B284FE5}"/>
              </a:ext>
            </a:extLst>
          </p:cNvPr>
          <p:cNvCxnSpPr>
            <a:cxnSpLocks/>
          </p:cNvCxnSpPr>
          <p:nvPr/>
        </p:nvCxnSpPr>
        <p:spPr>
          <a:xfrm flipH="1">
            <a:off x="5233447" y="5146049"/>
            <a:ext cx="17251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70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30F5-08F6-83F7-36A3-C0F8C159E248}"/>
              </a:ext>
            </a:extLst>
          </p:cNvPr>
          <p:cNvSpPr>
            <a:spLocks noGrp="1"/>
          </p:cNvSpPr>
          <p:nvPr>
            <p:ph type="title"/>
          </p:nvPr>
        </p:nvSpPr>
        <p:spPr>
          <a:xfrm>
            <a:off x="838200" y="1069004"/>
            <a:ext cx="10515600" cy="757822"/>
          </a:xfrm>
        </p:spPr>
        <p:txBody>
          <a:bodyPr>
            <a:noAutofit/>
          </a:bodyPr>
          <a:lstStyle/>
          <a:p>
            <a:r>
              <a:rPr lang="en-IN" sz="4400" b="1" cap="none" dirty="0">
                <a:latin typeface="Verdana" panose="020B0604030504040204" pitchFamily="34" charset="0"/>
                <a:ea typeface="Verdana" panose="020B0604030504040204" pitchFamily="34" charset="0"/>
              </a:rPr>
              <a:t>System Design</a:t>
            </a:r>
            <a:br>
              <a:rPr lang="en-IN" sz="4400" cap="none" dirty="0">
                <a:latin typeface="Verdana" panose="020B0604030504040204" pitchFamily="34" charset="0"/>
                <a:ea typeface="Verdana" panose="020B0604030504040204" pitchFamily="34" charset="0"/>
              </a:rPr>
            </a:br>
            <a:endParaRPr lang="en-IN" sz="4400" cap="none"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B33D1B55-37A3-33A4-31D2-1AFA4DA2F693}"/>
              </a:ext>
            </a:extLst>
          </p:cNvPr>
          <p:cNvSpPr>
            <a:spLocks noGrp="1"/>
          </p:cNvSpPr>
          <p:nvPr>
            <p:ph idx="1"/>
          </p:nvPr>
        </p:nvSpPr>
        <p:spPr>
          <a:xfrm>
            <a:off x="838200" y="1587558"/>
            <a:ext cx="10515600" cy="2024480"/>
          </a:xfrm>
        </p:spPr>
        <p:txBody>
          <a:bodyPr>
            <a:normAutofit/>
          </a:bodyPr>
          <a:lstStyle/>
          <a:p>
            <a:pPr algn="just">
              <a:lnSpc>
                <a:spcPct val="100000"/>
              </a:lnSpc>
            </a:pPr>
            <a:r>
              <a:rPr lang="en-IN" dirty="0">
                <a:latin typeface="Verdana" panose="020B0604030504040204" pitchFamily="34" charset="0"/>
                <a:ea typeface="Verdana" panose="020B0604030504040204" pitchFamily="34" charset="0"/>
              </a:rPr>
              <a:t>Different processes are carried out to obtain the actual information such as one hot encoding. Then feature extraction is performed to extract necessary features. User can give an input to the detection model and it will provide an output.</a:t>
            </a:r>
          </a:p>
          <a:p>
            <a:pPr algn="just">
              <a:lnSpc>
                <a:spcPct val="100000"/>
              </a:lnSpc>
            </a:pPr>
            <a:endParaRPr lang="en-IN" dirty="0">
              <a:latin typeface="Verdana" panose="020B0604030504040204" pitchFamily="34" charset="0"/>
              <a:ea typeface="Verdana" panose="020B0604030504040204" pitchFamily="34" charset="0"/>
            </a:endParaRPr>
          </a:p>
          <a:p>
            <a:pPr algn="just">
              <a:lnSpc>
                <a:spcPct val="100000"/>
              </a:lnSpc>
            </a:pPr>
            <a:endParaRPr lang="en-IN" dirty="0">
              <a:latin typeface="Verdana" panose="020B0604030504040204" pitchFamily="34" charset="0"/>
              <a:ea typeface="Verdana" panose="020B0604030504040204" pitchFamily="34" charset="0"/>
            </a:endParaRPr>
          </a:p>
          <a:p>
            <a:pPr algn="just">
              <a:lnSpc>
                <a:spcPct val="100000"/>
              </a:lnSpc>
            </a:pPr>
            <a:endParaRPr lang="en-IN" dirty="0">
              <a:latin typeface="Verdana" panose="020B0604030504040204" pitchFamily="34" charset="0"/>
              <a:ea typeface="Verdana" panose="020B0604030504040204" pitchFamily="34" charset="0"/>
            </a:endParaRPr>
          </a:p>
          <a:p>
            <a:pPr algn="just">
              <a:lnSpc>
                <a:spcPct val="100000"/>
              </a:lnSpc>
            </a:pPr>
            <a:endParaRPr lang="en-IN" dirty="0">
              <a:latin typeface="Verdana" panose="020B0604030504040204" pitchFamily="34" charset="0"/>
              <a:ea typeface="Verdana" panose="020B0604030504040204" pitchFamily="34" charset="0"/>
            </a:endParaRPr>
          </a:p>
        </p:txBody>
      </p:sp>
      <p:pic>
        <p:nvPicPr>
          <p:cNvPr id="67" name="Graphic 66" descr="Database">
            <a:extLst>
              <a:ext uri="{FF2B5EF4-FFF2-40B4-BE49-F238E27FC236}">
                <a16:creationId xmlns:a16="http://schemas.microsoft.com/office/drawing/2014/main" id="{0C401155-3E30-72AA-5018-A7DE1E6844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34547" y="4300605"/>
            <a:ext cx="569001" cy="580444"/>
          </a:xfrm>
          <a:prstGeom prst="rect">
            <a:avLst/>
          </a:prstGeom>
        </p:spPr>
      </p:pic>
      <p:sp>
        <p:nvSpPr>
          <p:cNvPr id="68" name="TextBox 67">
            <a:extLst>
              <a:ext uri="{FF2B5EF4-FFF2-40B4-BE49-F238E27FC236}">
                <a16:creationId xmlns:a16="http://schemas.microsoft.com/office/drawing/2014/main" id="{B22D6BB9-17C4-2E63-FAD7-99C8ACECE7EF}"/>
              </a:ext>
            </a:extLst>
          </p:cNvPr>
          <p:cNvSpPr txBox="1"/>
          <p:nvPr/>
        </p:nvSpPr>
        <p:spPr>
          <a:xfrm>
            <a:off x="2744992" y="4140602"/>
            <a:ext cx="648878" cy="230832"/>
          </a:xfrm>
          <a:prstGeom prst="rect">
            <a:avLst/>
          </a:prstGeom>
          <a:noFill/>
        </p:spPr>
        <p:txBody>
          <a:bodyPr wrap="square" rtlCol="0">
            <a:spAutoFit/>
          </a:bodyPr>
          <a:lstStyle/>
          <a:p>
            <a:r>
              <a:rPr lang="en-IN" sz="900" dirty="0">
                <a:latin typeface="Verdana" panose="020B0604030504040204" pitchFamily="34" charset="0"/>
                <a:ea typeface="Verdana" panose="020B0604030504040204" pitchFamily="34" charset="0"/>
              </a:rPr>
              <a:t>Data</a:t>
            </a:r>
          </a:p>
        </p:txBody>
      </p:sp>
      <p:cxnSp>
        <p:nvCxnSpPr>
          <p:cNvPr id="69" name="Straight Arrow Connector 68">
            <a:extLst>
              <a:ext uri="{FF2B5EF4-FFF2-40B4-BE49-F238E27FC236}">
                <a16:creationId xmlns:a16="http://schemas.microsoft.com/office/drawing/2014/main" id="{5CC1EFD8-D2AF-64A3-F0E6-EEE158C60811}"/>
              </a:ext>
            </a:extLst>
          </p:cNvPr>
          <p:cNvCxnSpPr>
            <a:cxnSpLocks/>
          </p:cNvCxnSpPr>
          <p:nvPr/>
        </p:nvCxnSpPr>
        <p:spPr>
          <a:xfrm>
            <a:off x="3902528" y="5354152"/>
            <a:ext cx="5115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0" name="Graphic 69" descr="Hourglass">
            <a:extLst>
              <a:ext uri="{FF2B5EF4-FFF2-40B4-BE49-F238E27FC236}">
                <a16:creationId xmlns:a16="http://schemas.microsoft.com/office/drawing/2014/main" id="{621DEB14-5FBF-EA67-8872-47F5ED99ACB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18028" y="4221496"/>
            <a:ext cx="569001" cy="659553"/>
          </a:xfrm>
          <a:prstGeom prst="rect">
            <a:avLst/>
          </a:prstGeom>
        </p:spPr>
      </p:pic>
      <p:pic>
        <p:nvPicPr>
          <p:cNvPr id="71" name="Graphic 70" descr="Playbook">
            <a:extLst>
              <a:ext uri="{FF2B5EF4-FFF2-40B4-BE49-F238E27FC236}">
                <a16:creationId xmlns:a16="http://schemas.microsoft.com/office/drawing/2014/main" id="{3ABCA364-0335-0B3F-D2C6-84DACD9114B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48039" y="3385720"/>
            <a:ext cx="738664" cy="738664"/>
          </a:xfrm>
          <a:prstGeom prst="rect">
            <a:avLst/>
          </a:prstGeom>
        </p:spPr>
      </p:pic>
      <p:pic>
        <p:nvPicPr>
          <p:cNvPr id="72" name="Graphic 71" descr="Playbook">
            <a:extLst>
              <a:ext uri="{FF2B5EF4-FFF2-40B4-BE49-F238E27FC236}">
                <a16:creationId xmlns:a16="http://schemas.microsoft.com/office/drawing/2014/main" id="{4CDCCB52-DD0D-6BAD-6A2C-2A5640F2DFF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66474" y="4984820"/>
            <a:ext cx="738664" cy="738664"/>
          </a:xfrm>
          <a:prstGeom prst="rect">
            <a:avLst/>
          </a:prstGeom>
        </p:spPr>
      </p:pic>
      <p:pic>
        <p:nvPicPr>
          <p:cNvPr id="73" name="Graphic 72" descr="Lightbulb and gear">
            <a:extLst>
              <a:ext uri="{FF2B5EF4-FFF2-40B4-BE49-F238E27FC236}">
                <a16:creationId xmlns:a16="http://schemas.microsoft.com/office/drawing/2014/main" id="{CCC1E8A2-5AC7-87A6-62EF-A1C4C32E32F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325687" y="4221496"/>
            <a:ext cx="659553" cy="659553"/>
          </a:xfrm>
          <a:prstGeom prst="rect">
            <a:avLst/>
          </a:prstGeom>
        </p:spPr>
      </p:pic>
      <p:pic>
        <p:nvPicPr>
          <p:cNvPr id="74" name="Graphic 73" descr="Bullseye">
            <a:extLst>
              <a:ext uri="{FF2B5EF4-FFF2-40B4-BE49-F238E27FC236}">
                <a16:creationId xmlns:a16="http://schemas.microsoft.com/office/drawing/2014/main" id="{E69C8FD5-0FFB-8AC4-7BE0-05CF74DEBC6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43454" y="4261050"/>
            <a:ext cx="580444" cy="580444"/>
          </a:xfrm>
          <a:prstGeom prst="rect">
            <a:avLst/>
          </a:prstGeom>
        </p:spPr>
      </p:pic>
      <p:pic>
        <p:nvPicPr>
          <p:cNvPr id="75" name="Graphic 74" descr="Statistics">
            <a:extLst>
              <a:ext uri="{FF2B5EF4-FFF2-40B4-BE49-F238E27FC236}">
                <a16:creationId xmlns:a16="http://schemas.microsoft.com/office/drawing/2014/main" id="{B93CF79E-DA70-C50A-2B6A-661B6C616B0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579308" y="4261050"/>
            <a:ext cx="636564" cy="659554"/>
          </a:xfrm>
          <a:prstGeom prst="rect">
            <a:avLst/>
          </a:prstGeom>
        </p:spPr>
      </p:pic>
      <p:pic>
        <p:nvPicPr>
          <p:cNvPr id="76" name="Graphic 75" descr="Table">
            <a:extLst>
              <a:ext uri="{FF2B5EF4-FFF2-40B4-BE49-F238E27FC236}">
                <a16:creationId xmlns:a16="http://schemas.microsoft.com/office/drawing/2014/main" id="{11975E7A-ADFF-6E85-9401-295C80A96A1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635428" y="5489381"/>
            <a:ext cx="580444" cy="659553"/>
          </a:xfrm>
          <a:prstGeom prst="rect">
            <a:avLst/>
          </a:prstGeom>
        </p:spPr>
      </p:pic>
      <p:cxnSp>
        <p:nvCxnSpPr>
          <p:cNvPr id="77" name="Straight Arrow Connector 76">
            <a:extLst>
              <a:ext uri="{FF2B5EF4-FFF2-40B4-BE49-F238E27FC236}">
                <a16:creationId xmlns:a16="http://schemas.microsoft.com/office/drawing/2014/main" id="{A8A5A072-9A4A-3EAE-17D1-98323488D3D9}"/>
              </a:ext>
            </a:extLst>
          </p:cNvPr>
          <p:cNvCxnSpPr>
            <a:cxnSpLocks/>
          </p:cNvCxnSpPr>
          <p:nvPr/>
        </p:nvCxnSpPr>
        <p:spPr>
          <a:xfrm>
            <a:off x="3902528" y="3755052"/>
            <a:ext cx="5115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280AF853-5058-2B1A-725C-8BC864CA22A4}"/>
              </a:ext>
            </a:extLst>
          </p:cNvPr>
          <p:cNvCxnSpPr>
            <a:cxnSpLocks/>
          </p:cNvCxnSpPr>
          <p:nvPr/>
        </p:nvCxnSpPr>
        <p:spPr>
          <a:xfrm flipV="1">
            <a:off x="3902528" y="3755052"/>
            <a:ext cx="0" cy="466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AC3B2248-7238-E2B2-E5C5-91054F056744}"/>
              </a:ext>
            </a:extLst>
          </p:cNvPr>
          <p:cNvCxnSpPr>
            <a:cxnSpLocks/>
          </p:cNvCxnSpPr>
          <p:nvPr/>
        </p:nvCxnSpPr>
        <p:spPr>
          <a:xfrm>
            <a:off x="3902528" y="4881049"/>
            <a:ext cx="0" cy="473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322C881-74BE-93AB-93CD-36850556C086}"/>
              </a:ext>
            </a:extLst>
          </p:cNvPr>
          <p:cNvCxnSpPr>
            <a:cxnSpLocks/>
          </p:cNvCxnSpPr>
          <p:nvPr/>
        </p:nvCxnSpPr>
        <p:spPr>
          <a:xfrm>
            <a:off x="3279164" y="4551272"/>
            <a:ext cx="4939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7A6FEE98-41E5-D322-5617-62F87BFB7EF1}"/>
              </a:ext>
            </a:extLst>
          </p:cNvPr>
          <p:cNvCxnSpPr>
            <a:cxnSpLocks/>
          </p:cNvCxnSpPr>
          <p:nvPr/>
        </p:nvCxnSpPr>
        <p:spPr>
          <a:xfrm flipH="1" flipV="1">
            <a:off x="6833676" y="4881049"/>
            <a:ext cx="9240" cy="473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1A8B858D-73AE-EB6F-F95C-363508F5EFE6}"/>
              </a:ext>
            </a:extLst>
          </p:cNvPr>
          <p:cNvCxnSpPr>
            <a:cxnSpLocks/>
          </p:cNvCxnSpPr>
          <p:nvPr/>
        </p:nvCxnSpPr>
        <p:spPr>
          <a:xfrm>
            <a:off x="5045610" y="3755052"/>
            <a:ext cx="6098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2A16B63-7BEA-D968-AB3B-712B791BD686}"/>
              </a:ext>
            </a:extLst>
          </p:cNvPr>
          <p:cNvCxnSpPr>
            <a:cxnSpLocks/>
            <a:endCxn id="73" idx="0"/>
          </p:cNvCxnSpPr>
          <p:nvPr/>
        </p:nvCxnSpPr>
        <p:spPr>
          <a:xfrm>
            <a:off x="5655463" y="3755052"/>
            <a:ext cx="1" cy="466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0ACF342-3D7D-89CB-1297-0488C03C7C8A}"/>
              </a:ext>
            </a:extLst>
          </p:cNvPr>
          <p:cNvCxnSpPr>
            <a:cxnSpLocks/>
          </p:cNvCxnSpPr>
          <p:nvPr/>
        </p:nvCxnSpPr>
        <p:spPr>
          <a:xfrm>
            <a:off x="5105138" y="5354152"/>
            <a:ext cx="17377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F06B4B9-5574-B06E-E1C5-29A72178809D}"/>
              </a:ext>
            </a:extLst>
          </p:cNvPr>
          <p:cNvCxnSpPr>
            <a:cxnSpLocks/>
            <a:endCxn id="74" idx="1"/>
          </p:cNvCxnSpPr>
          <p:nvPr/>
        </p:nvCxnSpPr>
        <p:spPr>
          <a:xfrm>
            <a:off x="5974027" y="4537634"/>
            <a:ext cx="569427" cy="13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3A4D5346-80B1-038C-D1C6-958D767F3030}"/>
              </a:ext>
            </a:extLst>
          </p:cNvPr>
          <p:cNvCxnSpPr>
            <a:cxnSpLocks/>
          </p:cNvCxnSpPr>
          <p:nvPr/>
        </p:nvCxnSpPr>
        <p:spPr>
          <a:xfrm>
            <a:off x="7123898" y="4577189"/>
            <a:ext cx="5115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89EAAFB-F9C1-2521-4F41-63D5967D18AE}"/>
              </a:ext>
            </a:extLst>
          </p:cNvPr>
          <p:cNvCxnSpPr>
            <a:cxnSpLocks/>
            <a:endCxn id="75" idx="2"/>
          </p:cNvCxnSpPr>
          <p:nvPr/>
        </p:nvCxnSpPr>
        <p:spPr>
          <a:xfrm flipV="1">
            <a:off x="7897590" y="4920604"/>
            <a:ext cx="0" cy="477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E5F7034-5B94-BDA5-C491-488C845F8264}"/>
              </a:ext>
            </a:extLst>
          </p:cNvPr>
          <p:cNvCxnSpPr>
            <a:cxnSpLocks/>
          </p:cNvCxnSpPr>
          <p:nvPr/>
        </p:nvCxnSpPr>
        <p:spPr>
          <a:xfrm>
            <a:off x="8215872" y="4592706"/>
            <a:ext cx="9133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DAF9FA82-709A-9510-BBC3-5CB93B38A993}"/>
              </a:ext>
            </a:extLst>
          </p:cNvPr>
          <p:cNvSpPr txBox="1"/>
          <p:nvPr/>
        </p:nvSpPr>
        <p:spPr>
          <a:xfrm>
            <a:off x="3963199" y="4352968"/>
            <a:ext cx="806550" cy="369332"/>
          </a:xfrm>
          <a:prstGeom prst="rect">
            <a:avLst/>
          </a:prstGeom>
          <a:noFill/>
        </p:spPr>
        <p:txBody>
          <a:bodyPr wrap="square" rtlCol="0">
            <a:spAutoFit/>
          </a:bodyPr>
          <a:lstStyle/>
          <a:p>
            <a:r>
              <a:rPr lang="en-IN" sz="900" dirty="0">
                <a:latin typeface="Verdana" panose="020B0604030504040204" pitchFamily="34" charset="0"/>
                <a:ea typeface="Verdana" panose="020B0604030504040204" pitchFamily="34" charset="0"/>
              </a:rPr>
              <a:t>Data </a:t>
            </a:r>
          </a:p>
          <a:p>
            <a:r>
              <a:rPr lang="en-IN" sz="900" dirty="0">
                <a:latin typeface="Verdana" panose="020B0604030504040204" pitchFamily="34" charset="0"/>
                <a:ea typeface="Verdana" panose="020B0604030504040204" pitchFamily="34" charset="0"/>
              </a:rPr>
              <a:t>Processing</a:t>
            </a:r>
          </a:p>
        </p:txBody>
      </p:sp>
      <p:sp>
        <p:nvSpPr>
          <p:cNvPr id="90" name="TextBox 89">
            <a:extLst>
              <a:ext uri="{FF2B5EF4-FFF2-40B4-BE49-F238E27FC236}">
                <a16:creationId xmlns:a16="http://schemas.microsoft.com/office/drawing/2014/main" id="{2AABE2EB-782A-0B5B-FA32-5BE47F243967}"/>
              </a:ext>
            </a:extLst>
          </p:cNvPr>
          <p:cNvSpPr txBox="1"/>
          <p:nvPr/>
        </p:nvSpPr>
        <p:spPr>
          <a:xfrm>
            <a:off x="4418474" y="4876644"/>
            <a:ext cx="759753" cy="230832"/>
          </a:xfrm>
          <a:prstGeom prst="rect">
            <a:avLst/>
          </a:prstGeom>
          <a:noFill/>
        </p:spPr>
        <p:txBody>
          <a:bodyPr wrap="square" rtlCol="0">
            <a:spAutoFit/>
          </a:bodyPr>
          <a:lstStyle/>
          <a:p>
            <a:r>
              <a:rPr lang="en-IN" sz="900" dirty="0">
                <a:latin typeface="Verdana" panose="020B0604030504040204" pitchFamily="34" charset="0"/>
                <a:ea typeface="Verdana" panose="020B0604030504040204" pitchFamily="34" charset="0"/>
              </a:rPr>
              <a:t>Test Set</a:t>
            </a:r>
          </a:p>
        </p:txBody>
      </p:sp>
      <p:sp>
        <p:nvSpPr>
          <p:cNvPr id="91" name="TextBox 90">
            <a:extLst>
              <a:ext uri="{FF2B5EF4-FFF2-40B4-BE49-F238E27FC236}">
                <a16:creationId xmlns:a16="http://schemas.microsoft.com/office/drawing/2014/main" id="{16EA89AD-84B9-4B84-A982-520178C29122}"/>
              </a:ext>
            </a:extLst>
          </p:cNvPr>
          <p:cNvSpPr txBox="1"/>
          <p:nvPr/>
        </p:nvSpPr>
        <p:spPr>
          <a:xfrm>
            <a:off x="4379666" y="3994438"/>
            <a:ext cx="759753" cy="230832"/>
          </a:xfrm>
          <a:prstGeom prst="rect">
            <a:avLst/>
          </a:prstGeom>
          <a:noFill/>
        </p:spPr>
        <p:txBody>
          <a:bodyPr wrap="square" rtlCol="0">
            <a:spAutoFit/>
          </a:bodyPr>
          <a:lstStyle/>
          <a:p>
            <a:r>
              <a:rPr lang="en-IN" sz="900" dirty="0">
                <a:latin typeface="Verdana" panose="020B0604030504040204" pitchFamily="34" charset="0"/>
                <a:ea typeface="Verdana" panose="020B0604030504040204" pitchFamily="34" charset="0"/>
              </a:rPr>
              <a:t>Train Set</a:t>
            </a:r>
          </a:p>
        </p:txBody>
      </p:sp>
      <p:sp>
        <p:nvSpPr>
          <p:cNvPr id="92" name="TextBox 91">
            <a:extLst>
              <a:ext uri="{FF2B5EF4-FFF2-40B4-BE49-F238E27FC236}">
                <a16:creationId xmlns:a16="http://schemas.microsoft.com/office/drawing/2014/main" id="{CC1F510D-05A4-BE3B-261E-9D284705B079}"/>
              </a:ext>
            </a:extLst>
          </p:cNvPr>
          <p:cNvSpPr txBox="1"/>
          <p:nvPr/>
        </p:nvSpPr>
        <p:spPr>
          <a:xfrm>
            <a:off x="5336247" y="4842050"/>
            <a:ext cx="759753" cy="369332"/>
          </a:xfrm>
          <a:prstGeom prst="rect">
            <a:avLst/>
          </a:prstGeom>
          <a:noFill/>
        </p:spPr>
        <p:txBody>
          <a:bodyPr wrap="square" rtlCol="0">
            <a:spAutoFit/>
          </a:bodyPr>
          <a:lstStyle/>
          <a:p>
            <a:r>
              <a:rPr lang="en-IN" sz="900" dirty="0">
                <a:latin typeface="Verdana" panose="020B0604030504040204" pitchFamily="34" charset="0"/>
                <a:ea typeface="Verdana" panose="020B0604030504040204" pitchFamily="34" charset="0"/>
              </a:rPr>
              <a:t>Machine Algorithm</a:t>
            </a:r>
          </a:p>
        </p:txBody>
      </p:sp>
      <p:sp>
        <p:nvSpPr>
          <p:cNvPr id="93" name="TextBox 92">
            <a:extLst>
              <a:ext uri="{FF2B5EF4-FFF2-40B4-BE49-F238E27FC236}">
                <a16:creationId xmlns:a16="http://schemas.microsoft.com/office/drawing/2014/main" id="{7B81A676-2003-CB15-8D1F-E94CEC333C43}"/>
              </a:ext>
            </a:extLst>
          </p:cNvPr>
          <p:cNvSpPr txBox="1"/>
          <p:nvPr/>
        </p:nvSpPr>
        <p:spPr>
          <a:xfrm>
            <a:off x="6451359" y="4104581"/>
            <a:ext cx="842997" cy="230832"/>
          </a:xfrm>
          <a:prstGeom prst="rect">
            <a:avLst/>
          </a:prstGeom>
          <a:noFill/>
        </p:spPr>
        <p:txBody>
          <a:bodyPr wrap="square" rtlCol="0">
            <a:spAutoFit/>
          </a:bodyPr>
          <a:lstStyle/>
          <a:p>
            <a:r>
              <a:rPr lang="en-IN" sz="900" dirty="0">
                <a:latin typeface="Verdana" panose="020B0604030504040204" pitchFamily="34" charset="0"/>
                <a:ea typeface="Verdana" panose="020B0604030504040204" pitchFamily="34" charset="0"/>
              </a:rPr>
              <a:t>Evaluation</a:t>
            </a:r>
          </a:p>
        </p:txBody>
      </p:sp>
      <p:sp>
        <p:nvSpPr>
          <p:cNvPr id="94" name="TextBox 93">
            <a:extLst>
              <a:ext uri="{FF2B5EF4-FFF2-40B4-BE49-F238E27FC236}">
                <a16:creationId xmlns:a16="http://schemas.microsoft.com/office/drawing/2014/main" id="{859197B7-B630-551D-8BB6-468950CD3001}"/>
              </a:ext>
            </a:extLst>
          </p:cNvPr>
          <p:cNvSpPr txBox="1"/>
          <p:nvPr/>
        </p:nvSpPr>
        <p:spPr>
          <a:xfrm>
            <a:off x="7571352" y="4110053"/>
            <a:ext cx="759753" cy="230832"/>
          </a:xfrm>
          <a:prstGeom prst="rect">
            <a:avLst/>
          </a:prstGeom>
          <a:noFill/>
        </p:spPr>
        <p:txBody>
          <a:bodyPr wrap="square" rtlCol="0">
            <a:spAutoFit/>
          </a:bodyPr>
          <a:lstStyle/>
          <a:p>
            <a:r>
              <a:rPr lang="en-IN" sz="900" dirty="0">
                <a:latin typeface="Verdana" panose="020B0604030504040204" pitchFamily="34" charset="0"/>
                <a:ea typeface="Verdana" panose="020B0604030504040204" pitchFamily="34" charset="0"/>
              </a:rPr>
              <a:t>Model</a:t>
            </a:r>
          </a:p>
        </p:txBody>
      </p:sp>
      <p:sp>
        <p:nvSpPr>
          <p:cNvPr id="95" name="TextBox 94">
            <a:extLst>
              <a:ext uri="{FF2B5EF4-FFF2-40B4-BE49-F238E27FC236}">
                <a16:creationId xmlns:a16="http://schemas.microsoft.com/office/drawing/2014/main" id="{95EF282B-E417-EBE0-36DF-CCC72F9CB1E2}"/>
              </a:ext>
            </a:extLst>
          </p:cNvPr>
          <p:cNvSpPr txBox="1"/>
          <p:nvPr/>
        </p:nvSpPr>
        <p:spPr>
          <a:xfrm>
            <a:off x="7545773" y="5398270"/>
            <a:ext cx="759753" cy="230832"/>
          </a:xfrm>
          <a:prstGeom prst="rect">
            <a:avLst/>
          </a:prstGeom>
          <a:noFill/>
        </p:spPr>
        <p:txBody>
          <a:bodyPr wrap="square" rtlCol="0">
            <a:spAutoFit/>
          </a:bodyPr>
          <a:lstStyle/>
          <a:p>
            <a:r>
              <a:rPr lang="en-IN" sz="900" dirty="0">
                <a:latin typeface="Verdana" panose="020B0604030504040204" pitchFamily="34" charset="0"/>
                <a:ea typeface="Verdana" panose="020B0604030504040204" pitchFamily="34" charset="0"/>
              </a:rPr>
              <a:t>Inputs</a:t>
            </a:r>
          </a:p>
        </p:txBody>
      </p:sp>
      <p:sp>
        <p:nvSpPr>
          <p:cNvPr id="96" name="TextBox 95">
            <a:extLst>
              <a:ext uri="{FF2B5EF4-FFF2-40B4-BE49-F238E27FC236}">
                <a16:creationId xmlns:a16="http://schemas.microsoft.com/office/drawing/2014/main" id="{92CB6374-45FB-8544-26FE-3189B24B9360}"/>
              </a:ext>
            </a:extLst>
          </p:cNvPr>
          <p:cNvSpPr txBox="1"/>
          <p:nvPr/>
        </p:nvSpPr>
        <p:spPr>
          <a:xfrm>
            <a:off x="9193940" y="4475411"/>
            <a:ext cx="759753" cy="230832"/>
          </a:xfrm>
          <a:prstGeom prst="rect">
            <a:avLst/>
          </a:prstGeom>
          <a:noFill/>
        </p:spPr>
        <p:txBody>
          <a:bodyPr wrap="square" rtlCol="0">
            <a:spAutoFit/>
          </a:bodyPr>
          <a:lstStyle/>
          <a:p>
            <a:r>
              <a:rPr lang="en-IN" sz="900" dirty="0">
                <a:latin typeface="Verdana" panose="020B0604030504040204" pitchFamily="34" charset="0"/>
                <a:ea typeface="Verdana" panose="020B0604030504040204" pitchFamily="34" charset="0"/>
              </a:rPr>
              <a:t>Output</a:t>
            </a:r>
          </a:p>
        </p:txBody>
      </p:sp>
    </p:spTree>
    <p:extLst>
      <p:ext uri="{BB962C8B-B14F-4D97-AF65-F5344CB8AC3E}">
        <p14:creationId xmlns:p14="http://schemas.microsoft.com/office/powerpoint/2010/main" val="3040223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056C2-AD77-C726-0552-8D3EDFE50913}"/>
              </a:ext>
            </a:extLst>
          </p:cNvPr>
          <p:cNvSpPr>
            <a:spLocks noGrp="1"/>
          </p:cNvSpPr>
          <p:nvPr>
            <p:ph type="title"/>
          </p:nvPr>
        </p:nvSpPr>
        <p:spPr/>
        <p:txBody>
          <a:bodyPr/>
          <a:lstStyle/>
          <a:p>
            <a:r>
              <a:rPr lang="en-IN" sz="4400" b="1" cap="none" dirty="0">
                <a:latin typeface="Verdana" panose="020B0604030504040204" pitchFamily="34" charset="0"/>
                <a:ea typeface="Verdana" panose="020B0604030504040204" pitchFamily="34" charset="0"/>
              </a:rPr>
              <a:t>Methodology</a:t>
            </a:r>
            <a:br>
              <a:rPr lang="en-IN" sz="4400" b="1" cap="none" dirty="0">
                <a:latin typeface="Verdana" panose="020B0604030504040204" pitchFamily="34" charset="0"/>
                <a:ea typeface="Verdana" panose="020B0604030504040204" pitchFamily="34" charset="0"/>
              </a:rPr>
            </a:br>
            <a:endParaRPr lang="en-IN" cap="none" dirty="0"/>
          </a:p>
        </p:txBody>
      </p:sp>
      <p:sp>
        <p:nvSpPr>
          <p:cNvPr id="4" name="Rectangle 3">
            <a:extLst>
              <a:ext uri="{FF2B5EF4-FFF2-40B4-BE49-F238E27FC236}">
                <a16:creationId xmlns:a16="http://schemas.microsoft.com/office/drawing/2014/main" id="{018DF1D1-51F3-6272-DD96-519A38395918}"/>
              </a:ext>
            </a:extLst>
          </p:cNvPr>
          <p:cNvSpPr/>
          <p:nvPr/>
        </p:nvSpPr>
        <p:spPr>
          <a:xfrm>
            <a:off x="4867175" y="2026224"/>
            <a:ext cx="2133600" cy="3284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Literature Review</a:t>
            </a:r>
          </a:p>
        </p:txBody>
      </p:sp>
      <p:sp>
        <p:nvSpPr>
          <p:cNvPr id="5" name="Rectangle 4">
            <a:extLst>
              <a:ext uri="{FF2B5EF4-FFF2-40B4-BE49-F238E27FC236}">
                <a16:creationId xmlns:a16="http://schemas.microsoft.com/office/drawing/2014/main" id="{C596084D-2B8C-AE0E-3188-EDBD2A074334}"/>
              </a:ext>
            </a:extLst>
          </p:cNvPr>
          <p:cNvSpPr/>
          <p:nvPr/>
        </p:nvSpPr>
        <p:spPr>
          <a:xfrm>
            <a:off x="4867175" y="2502229"/>
            <a:ext cx="2133581" cy="3338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Dataset Collection</a:t>
            </a:r>
          </a:p>
        </p:txBody>
      </p:sp>
      <p:sp>
        <p:nvSpPr>
          <p:cNvPr id="6" name="Rectangle 5">
            <a:extLst>
              <a:ext uri="{FF2B5EF4-FFF2-40B4-BE49-F238E27FC236}">
                <a16:creationId xmlns:a16="http://schemas.microsoft.com/office/drawing/2014/main" id="{5FD606BD-528A-E701-CFA3-B2BDEA3BF62F}"/>
              </a:ext>
            </a:extLst>
          </p:cNvPr>
          <p:cNvSpPr/>
          <p:nvPr/>
        </p:nvSpPr>
        <p:spPr>
          <a:xfrm>
            <a:off x="4867176" y="3004388"/>
            <a:ext cx="2133568" cy="3338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Data Pre-Processing </a:t>
            </a:r>
          </a:p>
        </p:txBody>
      </p:sp>
      <p:sp>
        <p:nvSpPr>
          <p:cNvPr id="7" name="Rectangle 6">
            <a:extLst>
              <a:ext uri="{FF2B5EF4-FFF2-40B4-BE49-F238E27FC236}">
                <a16:creationId xmlns:a16="http://schemas.microsoft.com/office/drawing/2014/main" id="{8A8A93A2-D8F0-0A3A-1066-D4BA4F9AA995}"/>
              </a:ext>
            </a:extLst>
          </p:cNvPr>
          <p:cNvSpPr/>
          <p:nvPr/>
        </p:nvSpPr>
        <p:spPr>
          <a:xfrm>
            <a:off x="4867144" y="3527731"/>
            <a:ext cx="2133600" cy="3205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Feature Extraction</a:t>
            </a:r>
          </a:p>
        </p:txBody>
      </p:sp>
      <p:sp>
        <p:nvSpPr>
          <p:cNvPr id="8" name="Rectangle 7">
            <a:extLst>
              <a:ext uri="{FF2B5EF4-FFF2-40B4-BE49-F238E27FC236}">
                <a16:creationId xmlns:a16="http://schemas.microsoft.com/office/drawing/2014/main" id="{7DF1AD84-E81D-F063-290D-5E84CA94BE50}"/>
              </a:ext>
            </a:extLst>
          </p:cNvPr>
          <p:cNvSpPr/>
          <p:nvPr/>
        </p:nvSpPr>
        <p:spPr>
          <a:xfrm>
            <a:off x="2723197" y="4008498"/>
            <a:ext cx="2143947" cy="2840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Training Set</a:t>
            </a:r>
          </a:p>
        </p:txBody>
      </p:sp>
      <p:sp>
        <p:nvSpPr>
          <p:cNvPr id="9" name="Rectangle 8">
            <a:extLst>
              <a:ext uri="{FF2B5EF4-FFF2-40B4-BE49-F238E27FC236}">
                <a16:creationId xmlns:a16="http://schemas.microsoft.com/office/drawing/2014/main" id="{D311F391-084F-8AD5-A62D-4D33CB3557C7}"/>
              </a:ext>
            </a:extLst>
          </p:cNvPr>
          <p:cNvSpPr/>
          <p:nvPr/>
        </p:nvSpPr>
        <p:spPr>
          <a:xfrm>
            <a:off x="7000745" y="4014704"/>
            <a:ext cx="2133568" cy="2626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Testing Set</a:t>
            </a:r>
          </a:p>
        </p:txBody>
      </p:sp>
      <p:sp>
        <p:nvSpPr>
          <p:cNvPr id="10" name="Rectangle 9">
            <a:extLst>
              <a:ext uri="{FF2B5EF4-FFF2-40B4-BE49-F238E27FC236}">
                <a16:creationId xmlns:a16="http://schemas.microsoft.com/office/drawing/2014/main" id="{3133E400-5922-8B65-9AB6-054E050C79FF}"/>
              </a:ext>
            </a:extLst>
          </p:cNvPr>
          <p:cNvSpPr/>
          <p:nvPr/>
        </p:nvSpPr>
        <p:spPr>
          <a:xfrm>
            <a:off x="4862878" y="4414221"/>
            <a:ext cx="2133600" cy="3992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Decision Tree</a:t>
            </a:r>
          </a:p>
        </p:txBody>
      </p:sp>
      <p:sp>
        <p:nvSpPr>
          <p:cNvPr id="11" name="Rectangle 10">
            <a:extLst>
              <a:ext uri="{FF2B5EF4-FFF2-40B4-BE49-F238E27FC236}">
                <a16:creationId xmlns:a16="http://schemas.microsoft.com/office/drawing/2014/main" id="{874E19AA-EBE3-C730-577C-46FC4FCA6858}"/>
              </a:ext>
            </a:extLst>
          </p:cNvPr>
          <p:cNvSpPr/>
          <p:nvPr/>
        </p:nvSpPr>
        <p:spPr>
          <a:xfrm>
            <a:off x="4923198" y="4980204"/>
            <a:ext cx="2133600" cy="3601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Error Calculation</a:t>
            </a:r>
          </a:p>
        </p:txBody>
      </p:sp>
      <p:sp>
        <p:nvSpPr>
          <p:cNvPr id="12" name="Rectangle 11">
            <a:extLst>
              <a:ext uri="{FF2B5EF4-FFF2-40B4-BE49-F238E27FC236}">
                <a16:creationId xmlns:a16="http://schemas.microsoft.com/office/drawing/2014/main" id="{5A73D467-842F-681C-49FA-09849F92E126}"/>
              </a:ext>
            </a:extLst>
          </p:cNvPr>
          <p:cNvSpPr/>
          <p:nvPr/>
        </p:nvSpPr>
        <p:spPr>
          <a:xfrm>
            <a:off x="4862877" y="5487551"/>
            <a:ext cx="2133601" cy="3992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Prediction</a:t>
            </a:r>
          </a:p>
        </p:txBody>
      </p:sp>
      <p:cxnSp>
        <p:nvCxnSpPr>
          <p:cNvPr id="13" name="Straight Arrow Connector 12">
            <a:extLst>
              <a:ext uri="{FF2B5EF4-FFF2-40B4-BE49-F238E27FC236}">
                <a16:creationId xmlns:a16="http://schemas.microsoft.com/office/drawing/2014/main" id="{AE672747-BAEE-B6E9-7C75-FC1A65382329}"/>
              </a:ext>
            </a:extLst>
          </p:cNvPr>
          <p:cNvCxnSpPr>
            <a:cxnSpLocks/>
            <a:endCxn id="5" idx="0"/>
          </p:cNvCxnSpPr>
          <p:nvPr/>
        </p:nvCxnSpPr>
        <p:spPr>
          <a:xfrm>
            <a:off x="5933960" y="2343673"/>
            <a:ext cx="6" cy="158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9A9109F-B1F8-1388-50E4-866B08D7BF4F}"/>
              </a:ext>
            </a:extLst>
          </p:cNvPr>
          <p:cNvCxnSpPr>
            <a:cxnSpLocks/>
            <a:endCxn id="6" idx="0"/>
          </p:cNvCxnSpPr>
          <p:nvPr/>
        </p:nvCxnSpPr>
        <p:spPr>
          <a:xfrm flipH="1">
            <a:off x="5933960" y="2840736"/>
            <a:ext cx="7" cy="163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8240BCD-A843-886A-29E9-50574FCEA42E}"/>
              </a:ext>
            </a:extLst>
          </p:cNvPr>
          <p:cNvCxnSpPr>
            <a:cxnSpLocks/>
            <a:stCxn id="7" idx="2"/>
            <a:endCxn id="9" idx="1"/>
          </p:cNvCxnSpPr>
          <p:nvPr/>
        </p:nvCxnSpPr>
        <p:spPr>
          <a:xfrm>
            <a:off x="5933944" y="3848243"/>
            <a:ext cx="1066801" cy="297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33A3A81-3F6E-0561-E270-073B15D7E3B0}"/>
              </a:ext>
            </a:extLst>
          </p:cNvPr>
          <p:cNvCxnSpPr>
            <a:cxnSpLocks/>
            <a:stCxn id="7" idx="2"/>
          </p:cNvCxnSpPr>
          <p:nvPr/>
        </p:nvCxnSpPr>
        <p:spPr>
          <a:xfrm flipH="1">
            <a:off x="4862877" y="3848243"/>
            <a:ext cx="1071067" cy="320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47273BD-FC50-1969-3771-CFF9113F3C14}"/>
              </a:ext>
            </a:extLst>
          </p:cNvPr>
          <p:cNvCxnSpPr>
            <a:cxnSpLocks/>
            <a:endCxn id="10" idx="0"/>
          </p:cNvCxnSpPr>
          <p:nvPr/>
        </p:nvCxnSpPr>
        <p:spPr>
          <a:xfrm>
            <a:off x="4853693" y="4160703"/>
            <a:ext cx="1075985" cy="253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CB71208-50A5-F91F-7BF5-3E965BE23996}"/>
              </a:ext>
            </a:extLst>
          </p:cNvPr>
          <p:cNvCxnSpPr>
            <a:cxnSpLocks/>
            <a:stCxn id="9" idx="1"/>
            <a:endCxn id="10" idx="0"/>
          </p:cNvCxnSpPr>
          <p:nvPr/>
        </p:nvCxnSpPr>
        <p:spPr>
          <a:xfrm flipH="1">
            <a:off x="5929678" y="4146033"/>
            <a:ext cx="1071067" cy="268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508E920-E1A2-4244-A1B4-C6ECCCE688E9}"/>
              </a:ext>
            </a:extLst>
          </p:cNvPr>
          <p:cNvCxnSpPr>
            <a:cxnSpLocks/>
          </p:cNvCxnSpPr>
          <p:nvPr/>
        </p:nvCxnSpPr>
        <p:spPr>
          <a:xfrm>
            <a:off x="5909248" y="4781620"/>
            <a:ext cx="0" cy="215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E1F6E1-9DE5-0474-0C0D-DC20E7F7A48B}"/>
              </a:ext>
            </a:extLst>
          </p:cNvPr>
          <p:cNvCxnSpPr>
            <a:cxnSpLocks/>
          </p:cNvCxnSpPr>
          <p:nvPr/>
        </p:nvCxnSpPr>
        <p:spPr>
          <a:xfrm>
            <a:off x="5909248" y="5340397"/>
            <a:ext cx="0" cy="166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9410E74-F90F-322E-334B-2E6C4DC185BE}"/>
              </a:ext>
            </a:extLst>
          </p:cNvPr>
          <p:cNvCxnSpPr>
            <a:cxnSpLocks/>
          </p:cNvCxnSpPr>
          <p:nvPr/>
        </p:nvCxnSpPr>
        <p:spPr>
          <a:xfrm>
            <a:off x="5933960" y="3338202"/>
            <a:ext cx="0" cy="173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610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2C980-0158-3422-B48F-4E2D5BDBB3CF}"/>
              </a:ext>
            </a:extLst>
          </p:cNvPr>
          <p:cNvSpPr>
            <a:spLocks noGrp="1"/>
          </p:cNvSpPr>
          <p:nvPr>
            <p:ph type="title"/>
          </p:nvPr>
        </p:nvSpPr>
        <p:spPr>
          <a:xfrm>
            <a:off x="1354973" y="0"/>
            <a:ext cx="9410007" cy="831273"/>
          </a:xfrm>
        </p:spPr>
        <p:txBody>
          <a:bodyPr>
            <a:normAutofit/>
          </a:bodyPr>
          <a:lstStyle/>
          <a:p>
            <a:r>
              <a:rPr lang="en-IN" sz="4400" b="1" cap="none" dirty="0">
                <a:latin typeface="Verdana" panose="020B0604030504040204" pitchFamily="34" charset="0"/>
                <a:ea typeface="Verdana" panose="020B0604030504040204" pitchFamily="34" charset="0"/>
              </a:rPr>
              <a:t>Dataset Reading</a:t>
            </a:r>
          </a:p>
        </p:txBody>
      </p:sp>
      <p:pic>
        <p:nvPicPr>
          <p:cNvPr id="7" name="Content Placeholder 6">
            <a:extLst>
              <a:ext uri="{FF2B5EF4-FFF2-40B4-BE49-F238E27FC236}">
                <a16:creationId xmlns:a16="http://schemas.microsoft.com/office/drawing/2014/main" id="{9F24AF57-5F24-72C1-EDB5-07A2EB1B66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4973" y="831273"/>
            <a:ext cx="9410007" cy="5253643"/>
          </a:xfrm>
        </p:spPr>
      </p:pic>
    </p:spTree>
    <p:extLst>
      <p:ext uri="{BB962C8B-B14F-4D97-AF65-F5344CB8AC3E}">
        <p14:creationId xmlns:p14="http://schemas.microsoft.com/office/powerpoint/2010/main" val="3502320932"/>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794</TotalTime>
  <Words>706</Words>
  <Application>Microsoft Office PowerPoint</Application>
  <PresentationFormat>Widescreen</PresentationFormat>
  <Paragraphs>81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Verdana</vt:lpstr>
      <vt:lpstr>Metropolitan</vt:lpstr>
      <vt:lpstr>Consumer Purchase Behaviour Logistic Regression ML Model</vt:lpstr>
      <vt:lpstr>Agenda</vt:lpstr>
      <vt:lpstr>Introduction </vt:lpstr>
      <vt:lpstr>Objectives</vt:lpstr>
      <vt:lpstr>Dataset Dictionary </vt:lpstr>
      <vt:lpstr>System Design </vt:lpstr>
      <vt:lpstr>System Design </vt:lpstr>
      <vt:lpstr>Methodology </vt:lpstr>
      <vt:lpstr>Dataset Reading</vt:lpstr>
      <vt:lpstr>Exploratory Data Analysis for Categorical Variable</vt:lpstr>
      <vt:lpstr>Exploratory Data Analysis for Continuous Variable</vt:lpstr>
      <vt:lpstr>Categorical Vs Continuous  Box Plots Analysis </vt:lpstr>
      <vt:lpstr>Statistical Feature Selection (Categorical Vs Continuous) Using ANOVA Test</vt:lpstr>
      <vt:lpstr>Categorical Vs Categorical -- Grouped Bar Charts </vt:lpstr>
      <vt:lpstr>Statistical Feature Selection (Categorical Vs Categorical) Using Chi-square Test </vt:lpstr>
      <vt:lpstr>Technology Tested </vt:lpstr>
      <vt:lpstr>Decision Tree ML Model 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SIDDHALI RAUT</dc:creator>
  <cp:lastModifiedBy>SIDDHALI RAUT</cp:lastModifiedBy>
  <cp:revision>154</cp:revision>
  <dcterms:created xsi:type="dcterms:W3CDTF">2024-08-27T08:08:17Z</dcterms:created>
  <dcterms:modified xsi:type="dcterms:W3CDTF">2024-09-07T17:27:23Z</dcterms:modified>
</cp:coreProperties>
</file>