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17"/>
  </p:notesMasterIdLst>
  <p:sldIdLst>
    <p:sldId id="256" r:id="rId2"/>
    <p:sldId id="276" r:id="rId3"/>
    <p:sldId id="264" r:id="rId4"/>
    <p:sldId id="263" r:id="rId5"/>
    <p:sldId id="266" r:id="rId6"/>
    <p:sldId id="268" r:id="rId7"/>
    <p:sldId id="269" r:id="rId8"/>
    <p:sldId id="270" r:id="rId9"/>
    <p:sldId id="271" r:id="rId10"/>
    <p:sldId id="272" r:id="rId11"/>
    <p:sldId id="274" r:id="rId12"/>
    <p:sldId id="267" r:id="rId13"/>
    <p:sldId id="259" r:id="rId14"/>
    <p:sldId id="277" r:id="rId15"/>
    <p:sldId id="275"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525" autoAdjust="0"/>
    <p:restoredTop sz="94660"/>
  </p:normalViewPr>
  <p:slideViewPr>
    <p:cSldViewPr snapToGrid="0">
      <p:cViewPr varScale="1">
        <p:scale>
          <a:sx n="92" d="100"/>
          <a:sy n="92" d="100"/>
        </p:scale>
        <p:origin x="355"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E3CAC3-68CA-4F26-A4DA-4884080924D7}" type="datetimeFigureOut">
              <a:rPr lang="en-IN" smtClean="0"/>
              <a:t>27-08-2024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C9DDBA-685C-47FF-BC1A-329F7CC78D2F}" type="slidenum">
              <a:rPr lang="en-IN" smtClean="0"/>
              <a:t>‹#›</a:t>
            </a:fld>
            <a:endParaRPr lang="en-IN"/>
          </a:p>
        </p:txBody>
      </p:sp>
    </p:spTree>
    <p:extLst>
      <p:ext uri="{BB962C8B-B14F-4D97-AF65-F5344CB8AC3E}">
        <p14:creationId xmlns:p14="http://schemas.microsoft.com/office/powerpoint/2010/main" val="7596331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B6DE6215-BBA0-46AA-8B95-BD23654CD931}" type="datetimeFigureOut">
              <a:rPr lang="en-IN" smtClean="0"/>
              <a:t>27-08-2024</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D6C778D4-BAB2-4D68-AF6D-E04CB2946933}" type="slidenum">
              <a:rPr lang="en-IN" smtClean="0"/>
              <a:t>‹#›</a:t>
            </a:fld>
            <a:endParaRPr lang="en-IN"/>
          </a:p>
        </p:txBody>
      </p:sp>
    </p:spTree>
    <p:extLst>
      <p:ext uri="{BB962C8B-B14F-4D97-AF65-F5344CB8AC3E}">
        <p14:creationId xmlns:p14="http://schemas.microsoft.com/office/powerpoint/2010/main" val="32747689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DE6215-BBA0-46AA-8B95-BD23654CD931}" type="datetimeFigureOut">
              <a:rPr lang="en-IN" smtClean="0"/>
              <a:t>27-08-2024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6C778D4-BAB2-4D68-AF6D-E04CB2946933}" type="slidenum">
              <a:rPr lang="en-IN" smtClean="0"/>
              <a:t>‹#›</a:t>
            </a:fld>
            <a:endParaRPr lang="en-IN"/>
          </a:p>
        </p:txBody>
      </p:sp>
    </p:spTree>
    <p:extLst>
      <p:ext uri="{BB962C8B-B14F-4D97-AF65-F5344CB8AC3E}">
        <p14:creationId xmlns:p14="http://schemas.microsoft.com/office/powerpoint/2010/main" val="28111463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DE6215-BBA0-46AA-8B95-BD23654CD931}" type="datetimeFigureOut">
              <a:rPr lang="en-IN" smtClean="0"/>
              <a:t>27-08-2024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6C778D4-BAB2-4D68-AF6D-E04CB2946933}" type="slidenum">
              <a:rPr lang="en-IN" smtClean="0"/>
              <a:t>‹#›</a:t>
            </a:fld>
            <a:endParaRPr lang="en-IN"/>
          </a:p>
        </p:txBody>
      </p:sp>
    </p:spTree>
    <p:extLst>
      <p:ext uri="{BB962C8B-B14F-4D97-AF65-F5344CB8AC3E}">
        <p14:creationId xmlns:p14="http://schemas.microsoft.com/office/powerpoint/2010/main" val="6001533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DE6215-BBA0-46AA-8B95-BD23654CD931}" type="datetimeFigureOut">
              <a:rPr lang="en-IN" smtClean="0"/>
              <a:t>27-08-2024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6C778D4-BAB2-4D68-AF6D-E04CB2946933}"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176117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DE6215-BBA0-46AA-8B95-BD23654CD931}" type="datetimeFigureOut">
              <a:rPr lang="en-IN" smtClean="0"/>
              <a:t>27-08-2024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6C778D4-BAB2-4D68-AF6D-E04CB2946933}" type="slidenum">
              <a:rPr lang="en-IN" smtClean="0"/>
              <a:t>‹#›</a:t>
            </a:fld>
            <a:endParaRPr lang="en-IN"/>
          </a:p>
        </p:txBody>
      </p:sp>
    </p:spTree>
    <p:extLst>
      <p:ext uri="{BB962C8B-B14F-4D97-AF65-F5344CB8AC3E}">
        <p14:creationId xmlns:p14="http://schemas.microsoft.com/office/powerpoint/2010/main" val="4573375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6DE6215-BBA0-46AA-8B95-BD23654CD931}" type="datetimeFigureOut">
              <a:rPr lang="en-IN" smtClean="0"/>
              <a:t>27-08-2024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6C778D4-BAB2-4D68-AF6D-E04CB2946933}" type="slidenum">
              <a:rPr lang="en-IN" smtClean="0"/>
              <a:t>‹#›</a:t>
            </a:fld>
            <a:endParaRPr lang="en-IN"/>
          </a:p>
        </p:txBody>
      </p:sp>
    </p:spTree>
    <p:extLst>
      <p:ext uri="{BB962C8B-B14F-4D97-AF65-F5344CB8AC3E}">
        <p14:creationId xmlns:p14="http://schemas.microsoft.com/office/powerpoint/2010/main" val="7148617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6DE6215-BBA0-46AA-8B95-BD23654CD931}" type="datetimeFigureOut">
              <a:rPr lang="en-IN" smtClean="0"/>
              <a:t>27-08-2024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6C778D4-BAB2-4D68-AF6D-E04CB2946933}" type="slidenum">
              <a:rPr lang="en-IN" smtClean="0"/>
              <a:t>‹#›</a:t>
            </a:fld>
            <a:endParaRPr lang="en-IN"/>
          </a:p>
        </p:txBody>
      </p:sp>
    </p:spTree>
    <p:extLst>
      <p:ext uri="{BB962C8B-B14F-4D97-AF65-F5344CB8AC3E}">
        <p14:creationId xmlns:p14="http://schemas.microsoft.com/office/powerpoint/2010/main" val="31746212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DE6215-BBA0-46AA-8B95-BD23654CD931}" type="datetimeFigureOut">
              <a:rPr lang="en-IN" smtClean="0"/>
              <a:t>27-08-2024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6C778D4-BAB2-4D68-AF6D-E04CB2946933}" type="slidenum">
              <a:rPr lang="en-IN" smtClean="0"/>
              <a:t>‹#›</a:t>
            </a:fld>
            <a:endParaRPr lang="en-IN"/>
          </a:p>
        </p:txBody>
      </p:sp>
    </p:spTree>
    <p:extLst>
      <p:ext uri="{BB962C8B-B14F-4D97-AF65-F5344CB8AC3E}">
        <p14:creationId xmlns:p14="http://schemas.microsoft.com/office/powerpoint/2010/main" val="36697636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DE6215-BBA0-46AA-8B95-BD23654CD931}" type="datetimeFigureOut">
              <a:rPr lang="en-IN" smtClean="0"/>
              <a:t>27-08-2024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6C778D4-BAB2-4D68-AF6D-E04CB2946933}" type="slidenum">
              <a:rPr lang="en-IN" smtClean="0"/>
              <a:t>‹#›</a:t>
            </a:fld>
            <a:endParaRPr lang="en-IN"/>
          </a:p>
        </p:txBody>
      </p:sp>
    </p:spTree>
    <p:extLst>
      <p:ext uri="{BB962C8B-B14F-4D97-AF65-F5344CB8AC3E}">
        <p14:creationId xmlns:p14="http://schemas.microsoft.com/office/powerpoint/2010/main" val="18048172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DE6215-BBA0-46AA-8B95-BD23654CD931}" type="datetimeFigureOut">
              <a:rPr lang="en-IN" smtClean="0"/>
              <a:t>27-08-2024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6C778D4-BAB2-4D68-AF6D-E04CB2946933}" type="slidenum">
              <a:rPr lang="en-IN" smtClean="0"/>
              <a:t>‹#›</a:t>
            </a:fld>
            <a:endParaRPr lang="en-IN"/>
          </a:p>
        </p:txBody>
      </p:sp>
    </p:spTree>
    <p:extLst>
      <p:ext uri="{BB962C8B-B14F-4D97-AF65-F5344CB8AC3E}">
        <p14:creationId xmlns:p14="http://schemas.microsoft.com/office/powerpoint/2010/main" val="6135835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DE6215-BBA0-46AA-8B95-BD23654CD931}" type="datetimeFigureOut">
              <a:rPr lang="en-IN" smtClean="0"/>
              <a:t>27-08-2024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6C778D4-BAB2-4D68-AF6D-E04CB2946933}" type="slidenum">
              <a:rPr lang="en-IN" smtClean="0"/>
              <a:t>‹#›</a:t>
            </a:fld>
            <a:endParaRPr lang="en-IN"/>
          </a:p>
        </p:txBody>
      </p:sp>
    </p:spTree>
    <p:extLst>
      <p:ext uri="{BB962C8B-B14F-4D97-AF65-F5344CB8AC3E}">
        <p14:creationId xmlns:p14="http://schemas.microsoft.com/office/powerpoint/2010/main" val="12717100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DE6215-BBA0-46AA-8B95-BD23654CD931}" type="datetimeFigureOut">
              <a:rPr lang="en-IN" smtClean="0"/>
              <a:t>27-08-2024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6C778D4-BAB2-4D68-AF6D-E04CB2946933}" type="slidenum">
              <a:rPr lang="en-IN" smtClean="0"/>
              <a:t>‹#›</a:t>
            </a:fld>
            <a:endParaRPr lang="en-IN"/>
          </a:p>
        </p:txBody>
      </p:sp>
    </p:spTree>
    <p:extLst>
      <p:ext uri="{BB962C8B-B14F-4D97-AF65-F5344CB8AC3E}">
        <p14:creationId xmlns:p14="http://schemas.microsoft.com/office/powerpoint/2010/main" val="4806924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DE6215-BBA0-46AA-8B95-BD23654CD931}" type="datetimeFigureOut">
              <a:rPr lang="en-IN" smtClean="0"/>
              <a:t>27-08-2024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6C778D4-BAB2-4D68-AF6D-E04CB2946933}" type="slidenum">
              <a:rPr lang="en-IN" smtClean="0"/>
              <a:t>‹#›</a:t>
            </a:fld>
            <a:endParaRPr lang="en-IN"/>
          </a:p>
        </p:txBody>
      </p:sp>
    </p:spTree>
    <p:extLst>
      <p:ext uri="{BB962C8B-B14F-4D97-AF65-F5344CB8AC3E}">
        <p14:creationId xmlns:p14="http://schemas.microsoft.com/office/powerpoint/2010/main" val="7073199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DE6215-BBA0-46AA-8B95-BD23654CD931}" type="datetimeFigureOut">
              <a:rPr lang="en-IN" smtClean="0"/>
              <a:t>27-08-2024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6C778D4-BAB2-4D68-AF6D-E04CB2946933}" type="slidenum">
              <a:rPr lang="en-IN" smtClean="0"/>
              <a:t>‹#›</a:t>
            </a:fld>
            <a:endParaRPr lang="en-IN"/>
          </a:p>
        </p:txBody>
      </p:sp>
    </p:spTree>
    <p:extLst>
      <p:ext uri="{BB962C8B-B14F-4D97-AF65-F5344CB8AC3E}">
        <p14:creationId xmlns:p14="http://schemas.microsoft.com/office/powerpoint/2010/main" val="7463227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DE6215-BBA0-46AA-8B95-BD23654CD931}" type="datetimeFigureOut">
              <a:rPr lang="en-IN" smtClean="0"/>
              <a:t>27-08-2024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6C778D4-BAB2-4D68-AF6D-E04CB2946933}" type="slidenum">
              <a:rPr lang="en-IN" smtClean="0"/>
              <a:t>‹#›</a:t>
            </a:fld>
            <a:endParaRPr lang="en-IN"/>
          </a:p>
        </p:txBody>
      </p:sp>
    </p:spTree>
    <p:extLst>
      <p:ext uri="{BB962C8B-B14F-4D97-AF65-F5344CB8AC3E}">
        <p14:creationId xmlns:p14="http://schemas.microsoft.com/office/powerpoint/2010/main" val="26015973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DE6215-BBA0-46AA-8B95-BD23654CD931}" type="datetimeFigureOut">
              <a:rPr lang="en-IN" smtClean="0"/>
              <a:t>27-08-2024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6C778D4-BAB2-4D68-AF6D-E04CB2946933}" type="slidenum">
              <a:rPr lang="en-IN" smtClean="0"/>
              <a:t>‹#›</a:t>
            </a:fld>
            <a:endParaRPr lang="en-IN"/>
          </a:p>
        </p:txBody>
      </p:sp>
    </p:spTree>
    <p:extLst>
      <p:ext uri="{BB962C8B-B14F-4D97-AF65-F5344CB8AC3E}">
        <p14:creationId xmlns:p14="http://schemas.microsoft.com/office/powerpoint/2010/main" val="20733734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DE6215-BBA0-46AA-8B95-BD23654CD931}" type="datetimeFigureOut">
              <a:rPr lang="en-IN" smtClean="0"/>
              <a:t>27-08-2024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6C778D4-BAB2-4D68-AF6D-E04CB2946933}" type="slidenum">
              <a:rPr lang="en-IN" smtClean="0"/>
              <a:t>‹#›</a:t>
            </a:fld>
            <a:endParaRPr lang="en-IN"/>
          </a:p>
        </p:txBody>
      </p:sp>
    </p:spTree>
    <p:extLst>
      <p:ext uri="{BB962C8B-B14F-4D97-AF65-F5344CB8AC3E}">
        <p14:creationId xmlns:p14="http://schemas.microsoft.com/office/powerpoint/2010/main" val="7319071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6DE6215-BBA0-46AA-8B95-BD23654CD931}" type="datetimeFigureOut">
              <a:rPr lang="en-IN" smtClean="0"/>
              <a:t>27-08-2024</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6C778D4-BAB2-4D68-AF6D-E04CB2946933}" type="slidenum">
              <a:rPr lang="en-IN" smtClean="0"/>
              <a:t>‹#›</a:t>
            </a:fld>
            <a:endParaRPr lang="en-IN"/>
          </a:p>
        </p:txBody>
      </p:sp>
    </p:spTree>
    <p:extLst>
      <p:ext uri="{BB962C8B-B14F-4D97-AF65-F5344CB8AC3E}">
        <p14:creationId xmlns:p14="http://schemas.microsoft.com/office/powerpoint/2010/main" val="2137106963"/>
      </p:ext>
    </p:extLst>
  </p:cSld>
  <p:clrMap bg1="dk1" tx1="lt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svg"/><Relationship Id="rId3" Type="http://schemas.openxmlformats.org/officeDocument/2006/relationships/image" Target="../media/image4.svg"/><Relationship Id="rId7" Type="http://schemas.openxmlformats.org/officeDocument/2006/relationships/image" Target="../media/image8.svg"/><Relationship Id="rId12"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svg"/><Relationship Id="rId5" Type="http://schemas.openxmlformats.org/officeDocument/2006/relationships/image" Target="../media/image6.svg"/><Relationship Id="rId15" Type="http://schemas.openxmlformats.org/officeDocument/2006/relationships/image" Target="../media/image16.sv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svg"/><Relationship Id="rId14"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92CB9-7723-6AC7-26C0-E6F1A22064C1}"/>
              </a:ext>
            </a:extLst>
          </p:cNvPr>
          <p:cNvSpPr>
            <a:spLocks noGrp="1"/>
          </p:cNvSpPr>
          <p:nvPr>
            <p:ph type="ctrTitle"/>
          </p:nvPr>
        </p:nvSpPr>
        <p:spPr>
          <a:xfrm>
            <a:off x="1837112" y="1466039"/>
            <a:ext cx="8830887" cy="3308808"/>
          </a:xfrm>
        </p:spPr>
        <p:txBody>
          <a:bodyPr>
            <a:normAutofit fontScale="90000"/>
          </a:bodyPr>
          <a:lstStyle/>
          <a:p>
            <a:r>
              <a:rPr lang="en-IN" sz="6600" b="1" cap="none" dirty="0">
                <a:latin typeface="Verdana" panose="020B0604030504040204" pitchFamily="34" charset="0"/>
                <a:ea typeface="Verdana" panose="020B0604030504040204" pitchFamily="34" charset="0"/>
              </a:rPr>
              <a:t>Furniture Sales Forecasting Regression Machine Learning Model</a:t>
            </a:r>
          </a:p>
        </p:txBody>
      </p:sp>
      <p:sp>
        <p:nvSpPr>
          <p:cNvPr id="3" name="Subtitle 2">
            <a:extLst>
              <a:ext uri="{FF2B5EF4-FFF2-40B4-BE49-F238E27FC236}">
                <a16:creationId xmlns:a16="http://schemas.microsoft.com/office/drawing/2014/main" id="{8EAF5E54-2C50-8C48-B9C3-90A93765919D}"/>
              </a:ext>
            </a:extLst>
          </p:cNvPr>
          <p:cNvSpPr>
            <a:spLocks noGrp="1"/>
          </p:cNvSpPr>
          <p:nvPr>
            <p:ph type="subTitle" idx="1"/>
          </p:nvPr>
        </p:nvSpPr>
        <p:spPr>
          <a:xfrm>
            <a:off x="1524000" y="4992648"/>
            <a:ext cx="9144000" cy="1025767"/>
          </a:xfrm>
        </p:spPr>
        <p:txBody>
          <a:bodyPr/>
          <a:lstStyle/>
          <a:p>
            <a:pPr algn="r"/>
            <a:r>
              <a:rPr lang="en-IN" dirty="0">
                <a:latin typeface="Verdana" panose="020B0604030504040204" pitchFamily="34" charset="0"/>
                <a:ea typeface="Verdana" panose="020B0604030504040204" pitchFamily="34" charset="0"/>
              </a:rPr>
              <a:t>By Ankit B. Raut</a:t>
            </a:r>
          </a:p>
          <a:p>
            <a:pPr algn="r"/>
            <a:r>
              <a:rPr lang="en-IN" dirty="0">
                <a:latin typeface="Verdana" panose="020B0604030504040204" pitchFamily="34" charset="0"/>
                <a:ea typeface="Verdana" panose="020B0604030504040204" pitchFamily="34" charset="0"/>
              </a:rPr>
              <a:t>Mentorness Internship</a:t>
            </a:r>
          </a:p>
        </p:txBody>
      </p:sp>
    </p:spTree>
    <p:extLst>
      <p:ext uri="{BB962C8B-B14F-4D97-AF65-F5344CB8AC3E}">
        <p14:creationId xmlns:p14="http://schemas.microsoft.com/office/powerpoint/2010/main" val="39021712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7484B-BF6B-ADA8-BB14-85914884091F}"/>
              </a:ext>
            </a:extLst>
          </p:cNvPr>
          <p:cNvSpPr>
            <a:spLocks noGrp="1"/>
          </p:cNvSpPr>
          <p:nvPr>
            <p:ph type="title"/>
          </p:nvPr>
        </p:nvSpPr>
        <p:spPr>
          <a:xfrm>
            <a:off x="1320338" y="1003170"/>
            <a:ext cx="9551324" cy="507079"/>
          </a:xfrm>
        </p:spPr>
        <p:txBody>
          <a:bodyPr>
            <a:noAutofit/>
          </a:bodyPr>
          <a:lstStyle/>
          <a:p>
            <a:r>
              <a:rPr lang="en-IN" sz="4400" b="1" cap="none" dirty="0">
                <a:latin typeface="Verdana" panose="020B0604030504040204" pitchFamily="34" charset="0"/>
                <a:ea typeface="Verdana" panose="020B0604030504040204" pitchFamily="34" charset="0"/>
              </a:rPr>
              <a:t>Continuous Variable Visual Analysis</a:t>
            </a:r>
          </a:p>
        </p:txBody>
      </p:sp>
      <p:sp>
        <p:nvSpPr>
          <p:cNvPr id="7" name="Content Placeholder 6">
            <a:extLst>
              <a:ext uri="{FF2B5EF4-FFF2-40B4-BE49-F238E27FC236}">
                <a16:creationId xmlns:a16="http://schemas.microsoft.com/office/drawing/2014/main" id="{CEA0270B-DB28-22D8-488B-E2FDB240DA80}"/>
              </a:ext>
            </a:extLst>
          </p:cNvPr>
          <p:cNvSpPr>
            <a:spLocks noGrp="1"/>
          </p:cNvSpPr>
          <p:nvPr>
            <p:ph idx="1"/>
          </p:nvPr>
        </p:nvSpPr>
        <p:spPr>
          <a:xfrm>
            <a:off x="1320338" y="1825625"/>
            <a:ext cx="9551324" cy="507079"/>
          </a:xfrm>
        </p:spPr>
        <p:txBody>
          <a:bodyPr>
            <a:normAutofit/>
          </a:bodyPr>
          <a:lstStyle/>
          <a:p>
            <a:r>
              <a:rPr lang="en-IN" dirty="0"/>
              <a:t>Profit datapoints are correlating with Sales datapoints in a good manner.</a:t>
            </a:r>
          </a:p>
        </p:txBody>
      </p:sp>
      <p:pic>
        <p:nvPicPr>
          <p:cNvPr id="12" name="Picture 11">
            <a:extLst>
              <a:ext uri="{FF2B5EF4-FFF2-40B4-BE49-F238E27FC236}">
                <a16:creationId xmlns:a16="http://schemas.microsoft.com/office/drawing/2014/main" id="{CAD8FD65-D798-E7B2-6E52-680E79CEA94F}"/>
              </a:ext>
            </a:extLst>
          </p:cNvPr>
          <p:cNvPicPr>
            <a:picLocks noChangeAspect="1"/>
          </p:cNvPicPr>
          <p:nvPr/>
        </p:nvPicPr>
        <p:blipFill>
          <a:blip r:embed="rId2"/>
          <a:stretch>
            <a:fillRect/>
          </a:stretch>
        </p:blipFill>
        <p:spPr>
          <a:xfrm>
            <a:off x="1320338" y="2292603"/>
            <a:ext cx="9551324" cy="4465387"/>
          </a:xfrm>
          <a:prstGeom prst="rect">
            <a:avLst/>
          </a:prstGeom>
        </p:spPr>
      </p:pic>
    </p:spTree>
    <p:extLst>
      <p:ext uri="{BB962C8B-B14F-4D97-AF65-F5344CB8AC3E}">
        <p14:creationId xmlns:p14="http://schemas.microsoft.com/office/powerpoint/2010/main" val="2760514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6BB25-FF3F-F6D6-5170-55079B91FD1F}"/>
              </a:ext>
            </a:extLst>
          </p:cNvPr>
          <p:cNvSpPr>
            <a:spLocks noGrp="1"/>
          </p:cNvSpPr>
          <p:nvPr>
            <p:ph type="title"/>
          </p:nvPr>
        </p:nvSpPr>
        <p:spPr>
          <a:xfrm>
            <a:off x="1143001" y="261071"/>
            <a:ext cx="9905998" cy="1393162"/>
          </a:xfrm>
        </p:spPr>
        <p:txBody>
          <a:bodyPr>
            <a:normAutofit/>
          </a:bodyPr>
          <a:lstStyle/>
          <a:p>
            <a:r>
              <a:rPr lang="en-IN" sz="4400" b="1" cap="none" dirty="0">
                <a:latin typeface="Verdana" panose="020B0604030504040204" pitchFamily="34" charset="0"/>
                <a:ea typeface="Verdana" panose="020B0604030504040204" pitchFamily="34" charset="0"/>
              </a:rPr>
              <a:t>Categorical Variable Statistical Analysis</a:t>
            </a:r>
            <a:endParaRPr lang="en-IN" sz="4400" cap="none" dirty="0">
              <a:latin typeface="Verdana" panose="020B0604030504040204" pitchFamily="34" charset="0"/>
              <a:ea typeface="Verdana" panose="020B0604030504040204" pitchFamily="34" charset="0"/>
            </a:endParaRPr>
          </a:p>
        </p:txBody>
      </p:sp>
      <p:pic>
        <p:nvPicPr>
          <p:cNvPr id="5" name="Content Placeholder 4">
            <a:extLst>
              <a:ext uri="{FF2B5EF4-FFF2-40B4-BE49-F238E27FC236}">
                <a16:creationId xmlns:a16="http://schemas.microsoft.com/office/drawing/2014/main" id="{BEDBFE4F-18B5-1CFF-3D5B-9CF0307F377A}"/>
              </a:ext>
            </a:extLst>
          </p:cNvPr>
          <p:cNvPicPr>
            <a:picLocks noGrp="1" noChangeAspect="1"/>
          </p:cNvPicPr>
          <p:nvPr>
            <p:ph idx="1"/>
          </p:nvPr>
        </p:nvPicPr>
        <p:blipFill>
          <a:blip r:embed="rId2"/>
          <a:stretch>
            <a:fillRect/>
          </a:stretch>
        </p:blipFill>
        <p:spPr>
          <a:xfrm>
            <a:off x="1255223" y="1654233"/>
            <a:ext cx="9700952" cy="5074373"/>
          </a:xfrm>
        </p:spPr>
      </p:pic>
    </p:spTree>
    <p:extLst>
      <p:ext uri="{BB962C8B-B14F-4D97-AF65-F5344CB8AC3E}">
        <p14:creationId xmlns:p14="http://schemas.microsoft.com/office/powerpoint/2010/main" val="32215186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7E669-BCC0-8DE9-F382-10ABE9E70F29}"/>
              </a:ext>
            </a:extLst>
          </p:cNvPr>
          <p:cNvSpPr>
            <a:spLocks noGrp="1"/>
          </p:cNvSpPr>
          <p:nvPr>
            <p:ph type="title"/>
          </p:nvPr>
        </p:nvSpPr>
        <p:spPr/>
        <p:txBody>
          <a:bodyPr/>
          <a:lstStyle/>
          <a:p>
            <a:r>
              <a:rPr lang="en-IN" sz="4400" b="1" cap="none" dirty="0">
                <a:latin typeface="Verdana" panose="020B0604030504040204" pitchFamily="34" charset="0"/>
                <a:ea typeface="Verdana" panose="020B0604030504040204" pitchFamily="34" charset="0"/>
              </a:rPr>
              <a:t>Technology Tested</a:t>
            </a:r>
            <a:br>
              <a:rPr lang="en-IN" sz="4400" b="1" cap="none" dirty="0">
                <a:latin typeface="Verdana" panose="020B0604030504040204" pitchFamily="34" charset="0"/>
                <a:ea typeface="Verdana" panose="020B0604030504040204" pitchFamily="34" charset="0"/>
              </a:rPr>
            </a:br>
            <a:endParaRPr lang="en-IN" cap="none" dirty="0"/>
          </a:p>
        </p:txBody>
      </p:sp>
      <p:sp>
        <p:nvSpPr>
          <p:cNvPr id="3" name="Content Placeholder 2">
            <a:extLst>
              <a:ext uri="{FF2B5EF4-FFF2-40B4-BE49-F238E27FC236}">
                <a16:creationId xmlns:a16="http://schemas.microsoft.com/office/drawing/2014/main" id="{05B0ADD6-2143-580A-F300-03BB60771BF0}"/>
              </a:ext>
            </a:extLst>
          </p:cNvPr>
          <p:cNvSpPr>
            <a:spLocks noGrp="1"/>
          </p:cNvSpPr>
          <p:nvPr>
            <p:ph idx="1"/>
          </p:nvPr>
        </p:nvSpPr>
        <p:spPr>
          <a:xfrm>
            <a:off x="1141413" y="1792287"/>
            <a:ext cx="9905999" cy="3541714"/>
          </a:xfrm>
        </p:spPr>
        <p:txBody>
          <a:bodyPr>
            <a:normAutofit fontScale="70000" lnSpcReduction="20000"/>
          </a:bodyPr>
          <a:lstStyle/>
          <a:p>
            <a:pPr algn="just"/>
            <a:r>
              <a:rPr lang="en-IN" sz="2800" b="1" dirty="0">
                <a:latin typeface="Verdana" panose="020B0604030504040204" pitchFamily="34" charset="0"/>
                <a:ea typeface="Verdana" panose="020B0604030504040204" pitchFamily="34" charset="0"/>
              </a:rPr>
              <a:t>Decision Tree Machine Learning  Algorithm:</a:t>
            </a:r>
            <a:r>
              <a:rPr lang="en-US" sz="2800" dirty="0">
                <a:latin typeface="Verdana" panose="020B0604030504040204" pitchFamily="34" charset="0"/>
                <a:ea typeface="Verdana" panose="020B0604030504040204" pitchFamily="34" charset="0"/>
              </a:rPr>
              <a:t>A decision tree prediction model is a type of supervised learning algorithm used for both classification and regression tasks. It models decisions and their possible consequences in a tree-like graph structure.</a:t>
            </a:r>
            <a:endParaRPr lang="en-IN" sz="2800" dirty="0">
              <a:latin typeface="Verdana" panose="020B0604030504040204" pitchFamily="34" charset="0"/>
              <a:ea typeface="Verdana" panose="020B0604030504040204" pitchFamily="34" charset="0"/>
            </a:endParaRPr>
          </a:p>
          <a:p>
            <a:pPr algn="just"/>
            <a:r>
              <a:rPr lang="en-IN" sz="2800" b="1" dirty="0">
                <a:latin typeface="Verdana" panose="020B0604030504040204" pitchFamily="34" charset="0"/>
                <a:ea typeface="Verdana" panose="020B0604030504040204" pitchFamily="34" charset="0"/>
              </a:rPr>
              <a:t>Linear Regression Machine Learning Algorithm : </a:t>
            </a:r>
            <a:r>
              <a:rPr lang="en-IN" sz="2800" dirty="0">
                <a:latin typeface="Verdana" panose="020B0604030504040204" pitchFamily="34" charset="0"/>
                <a:ea typeface="Verdana" panose="020B0604030504040204" pitchFamily="34" charset="0"/>
              </a:rPr>
              <a:t>Regression is a method for predicting a dependent component with the help of independent variables. The method is commonly used  to predict and calculate correlations between independent and dependent variables. The regression model establishes a linear or exponential connection between independent and dependent variables.</a:t>
            </a:r>
          </a:p>
          <a:p>
            <a:endParaRPr lang="en-IN" dirty="0"/>
          </a:p>
        </p:txBody>
      </p:sp>
    </p:spTree>
    <p:extLst>
      <p:ext uri="{BB962C8B-B14F-4D97-AF65-F5344CB8AC3E}">
        <p14:creationId xmlns:p14="http://schemas.microsoft.com/office/powerpoint/2010/main" val="42625168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67C45-435F-0123-E877-6E9F27512C43}"/>
              </a:ext>
            </a:extLst>
          </p:cNvPr>
          <p:cNvSpPr>
            <a:spLocks noGrp="1"/>
          </p:cNvSpPr>
          <p:nvPr>
            <p:ph type="title"/>
          </p:nvPr>
        </p:nvSpPr>
        <p:spPr>
          <a:xfrm>
            <a:off x="831273" y="618518"/>
            <a:ext cx="10490662" cy="1478570"/>
          </a:xfrm>
        </p:spPr>
        <p:txBody>
          <a:bodyPr>
            <a:normAutofit/>
          </a:bodyPr>
          <a:lstStyle/>
          <a:p>
            <a:r>
              <a:rPr lang="en-IN" sz="4400" b="1" cap="none" dirty="0">
                <a:latin typeface="Verdana" panose="020B0604030504040204" pitchFamily="34" charset="0"/>
                <a:ea typeface="Verdana" panose="020B0604030504040204" pitchFamily="34" charset="0"/>
              </a:rPr>
              <a:t>Decision Tree ML Model Results</a:t>
            </a:r>
          </a:p>
        </p:txBody>
      </p:sp>
      <p:pic>
        <p:nvPicPr>
          <p:cNvPr id="8" name="Content Placeholder 7">
            <a:extLst>
              <a:ext uri="{FF2B5EF4-FFF2-40B4-BE49-F238E27FC236}">
                <a16:creationId xmlns:a16="http://schemas.microsoft.com/office/drawing/2014/main" id="{7729A486-3AB7-F72A-290E-7151E9536B03}"/>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72200" y="1845425"/>
            <a:ext cx="5149735" cy="4322619"/>
          </a:xfrm>
        </p:spPr>
      </p:pic>
      <p:pic>
        <p:nvPicPr>
          <p:cNvPr id="7" name="Content Placeholder 6">
            <a:extLst>
              <a:ext uri="{FF2B5EF4-FFF2-40B4-BE49-F238E27FC236}">
                <a16:creationId xmlns:a16="http://schemas.microsoft.com/office/drawing/2014/main" id="{E11F1FE3-CE7F-51CE-DA27-679AB567C3A9}"/>
              </a:ext>
            </a:extLst>
          </p:cNvPr>
          <p:cNvPicPr>
            <a:picLocks noGrp="1" noChangeAspect="1"/>
          </p:cNvPicPr>
          <p:nvPr>
            <p:ph sz="half" idx="1"/>
          </p:nvPr>
        </p:nvPicPr>
        <p:blipFill>
          <a:blip r:embed="rId3"/>
          <a:stretch>
            <a:fillRect/>
          </a:stretch>
        </p:blipFill>
        <p:spPr>
          <a:xfrm>
            <a:off x="831273" y="1845425"/>
            <a:ext cx="5188527" cy="4322619"/>
          </a:xfrm>
        </p:spPr>
      </p:pic>
    </p:spTree>
    <p:extLst>
      <p:ext uri="{BB962C8B-B14F-4D97-AF65-F5344CB8AC3E}">
        <p14:creationId xmlns:p14="http://schemas.microsoft.com/office/powerpoint/2010/main" val="37315405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18C79-2897-0343-7648-C17848F32924}"/>
              </a:ext>
            </a:extLst>
          </p:cNvPr>
          <p:cNvSpPr>
            <a:spLocks noGrp="1"/>
          </p:cNvSpPr>
          <p:nvPr>
            <p:ph type="title"/>
          </p:nvPr>
        </p:nvSpPr>
        <p:spPr/>
        <p:txBody>
          <a:bodyPr>
            <a:normAutofit/>
          </a:bodyPr>
          <a:lstStyle/>
          <a:p>
            <a:r>
              <a:rPr lang="en-IN" sz="4400" b="1" cap="none" dirty="0">
                <a:latin typeface="Verdana" panose="020B0604030504040204" pitchFamily="34" charset="0"/>
                <a:ea typeface="Verdana" panose="020B0604030504040204" pitchFamily="34" charset="0"/>
              </a:rPr>
              <a:t>Conclusion</a:t>
            </a:r>
          </a:p>
        </p:txBody>
      </p:sp>
      <p:sp>
        <p:nvSpPr>
          <p:cNvPr id="3" name="Content Placeholder 2">
            <a:extLst>
              <a:ext uri="{FF2B5EF4-FFF2-40B4-BE49-F238E27FC236}">
                <a16:creationId xmlns:a16="http://schemas.microsoft.com/office/drawing/2014/main" id="{7E491CBE-7757-DCE3-A894-4DA79E4FA996}"/>
              </a:ext>
            </a:extLst>
          </p:cNvPr>
          <p:cNvSpPr>
            <a:spLocks noGrp="1"/>
          </p:cNvSpPr>
          <p:nvPr>
            <p:ph idx="1"/>
          </p:nvPr>
        </p:nvSpPr>
        <p:spPr/>
        <p:txBody>
          <a:bodyPr>
            <a:normAutofit lnSpcReduction="10000"/>
          </a:bodyPr>
          <a:lstStyle/>
          <a:p>
            <a:pPr algn="just"/>
            <a:r>
              <a:rPr lang="en-IN" sz="2400" dirty="0">
                <a:latin typeface="Verdana" panose="020B0604030504040204" pitchFamily="34" charset="0"/>
                <a:ea typeface="Verdana" panose="020B0604030504040204" pitchFamily="34" charset="0"/>
              </a:rPr>
              <a:t>In this project, A Decision Tree Model was successfully implemented employing various prominent algorithms from the Python libraries and modules.</a:t>
            </a:r>
          </a:p>
          <a:p>
            <a:pPr algn="just"/>
            <a:r>
              <a:rPr lang="en-IN" sz="2400" dirty="0">
                <a:latin typeface="Verdana" panose="020B0604030504040204" pitchFamily="34" charset="0"/>
                <a:ea typeface="Verdana" panose="020B0604030504040204" pitchFamily="34" charset="0"/>
              </a:rPr>
              <a:t>The R2 value of Decision Tree Model is 0.91 and Final Average Accuracy of the Model is 90.49%. Profit and Sub-Category are more contributing features for getting higher accuracy to Machine Learning Model. So, we are getting more precise and accurate Machine Algorithm Model.</a:t>
            </a:r>
          </a:p>
          <a:p>
            <a:endParaRPr lang="en-IN" dirty="0"/>
          </a:p>
        </p:txBody>
      </p:sp>
    </p:spTree>
    <p:extLst>
      <p:ext uri="{BB962C8B-B14F-4D97-AF65-F5344CB8AC3E}">
        <p14:creationId xmlns:p14="http://schemas.microsoft.com/office/powerpoint/2010/main" val="26797702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9A3F5-BB73-9681-5602-0636CE873C12}"/>
              </a:ext>
            </a:extLst>
          </p:cNvPr>
          <p:cNvSpPr>
            <a:spLocks noGrp="1"/>
          </p:cNvSpPr>
          <p:nvPr>
            <p:ph type="title"/>
          </p:nvPr>
        </p:nvSpPr>
        <p:spPr>
          <a:xfrm>
            <a:off x="838200" y="2766218"/>
            <a:ext cx="10515600" cy="1325563"/>
          </a:xfrm>
        </p:spPr>
        <p:txBody>
          <a:bodyPr>
            <a:normAutofit/>
          </a:bodyPr>
          <a:lstStyle/>
          <a:p>
            <a:pPr algn="ctr"/>
            <a:r>
              <a:rPr lang="en-IN" sz="8000" b="1" cap="none" dirty="0">
                <a:latin typeface="Verdana" panose="020B0604030504040204" pitchFamily="34" charset="0"/>
                <a:ea typeface="Verdana" panose="020B0604030504040204" pitchFamily="34" charset="0"/>
              </a:rPr>
              <a:t>Thank You</a:t>
            </a:r>
          </a:p>
        </p:txBody>
      </p:sp>
    </p:spTree>
    <p:extLst>
      <p:ext uri="{BB962C8B-B14F-4D97-AF65-F5344CB8AC3E}">
        <p14:creationId xmlns:p14="http://schemas.microsoft.com/office/powerpoint/2010/main" val="13175145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2B09F-7174-F69C-8719-552C49E3590C}"/>
              </a:ext>
            </a:extLst>
          </p:cNvPr>
          <p:cNvSpPr>
            <a:spLocks noGrp="1"/>
          </p:cNvSpPr>
          <p:nvPr>
            <p:ph type="title"/>
          </p:nvPr>
        </p:nvSpPr>
        <p:spPr>
          <a:xfrm>
            <a:off x="1141412" y="108065"/>
            <a:ext cx="9905998" cy="669955"/>
          </a:xfrm>
        </p:spPr>
        <p:txBody>
          <a:bodyPr>
            <a:noAutofit/>
          </a:bodyPr>
          <a:lstStyle/>
          <a:p>
            <a:r>
              <a:rPr lang="en-IN" sz="4400" b="1" cap="none" dirty="0">
                <a:latin typeface="Verdana" panose="020B0604030504040204" pitchFamily="34" charset="0"/>
                <a:ea typeface="Verdana" panose="020B0604030504040204" pitchFamily="34" charset="0"/>
              </a:rPr>
              <a:t>Agenda</a:t>
            </a:r>
          </a:p>
        </p:txBody>
      </p:sp>
      <p:sp>
        <p:nvSpPr>
          <p:cNvPr id="3" name="Content Placeholder 2">
            <a:extLst>
              <a:ext uri="{FF2B5EF4-FFF2-40B4-BE49-F238E27FC236}">
                <a16:creationId xmlns:a16="http://schemas.microsoft.com/office/drawing/2014/main" id="{3EFEFD07-3EB7-D65E-8DF7-9952512430A4}"/>
              </a:ext>
            </a:extLst>
          </p:cNvPr>
          <p:cNvSpPr>
            <a:spLocks noGrp="1"/>
          </p:cNvSpPr>
          <p:nvPr>
            <p:ph idx="1"/>
          </p:nvPr>
        </p:nvSpPr>
        <p:spPr>
          <a:xfrm>
            <a:off x="1141412" y="936075"/>
            <a:ext cx="9905999" cy="5813859"/>
          </a:xfrm>
        </p:spPr>
        <p:txBody>
          <a:bodyPr>
            <a:normAutofit lnSpcReduction="10000"/>
          </a:bodyPr>
          <a:lstStyle/>
          <a:p>
            <a:r>
              <a:rPr lang="en-IN" b="1" dirty="0">
                <a:latin typeface="Verdana" panose="020B0604030504040204" pitchFamily="34" charset="0"/>
                <a:ea typeface="Verdana" panose="020B0604030504040204" pitchFamily="34" charset="0"/>
              </a:rPr>
              <a:t>Objectives</a:t>
            </a:r>
          </a:p>
          <a:p>
            <a:r>
              <a:rPr lang="en-IN" b="1" dirty="0">
                <a:latin typeface="Verdana" panose="020B0604030504040204" pitchFamily="34" charset="0"/>
                <a:ea typeface="Verdana" panose="020B0604030504040204" pitchFamily="34" charset="0"/>
              </a:rPr>
              <a:t>Introduction</a:t>
            </a:r>
          </a:p>
          <a:p>
            <a:r>
              <a:rPr lang="en-IN" b="1" dirty="0">
                <a:latin typeface="Verdana" panose="020B0604030504040204" pitchFamily="34" charset="0"/>
                <a:ea typeface="Verdana" panose="020B0604030504040204" pitchFamily="34" charset="0"/>
              </a:rPr>
              <a:t>Dataset Dictionary</a:t>
            </a:r>
          </a:p>
          <a:p>
            <a:r>
              <a:rPr lang="en-IN" b="1" dirty="0">
                <a:latin typeface="Verdana" panose="020B0604030504040204" pitchFamily="34" charset="0"/>
                <a:ea typeface="Verdana" panose="020B0604030504040204" pitchFamily="34" charset="0"/>
              </a:rPr>
              <a:t>System Design</a:t>
            </a:r>
          </a:p>
          <a:p>
            <a:r>
              <a:rPr lang="en-IN" b="1" dirty="0">
                <a:latin typeface="Verdana" panose="020B0604030504040204" pitchFamily="34" charset="0"/>
                <a:ea typeface="Verdana" panose="020B0604030504040204" pitchFamily="34" charset="0"/>
              </a:rPr>
              <a:t>Methodology</a:t>
            </a:r>
          </a:p>
          <a:p>
            <a:r>
              <a:rPr lang="en-IN" b="1" dirty="0">
                <a:latin typeface="Verdana" panose="020B0604030504040204" pitchFamily="34" charset="0"/>
                <a:ea typeface="Verdana" panose="020B0604030504040204" pitchFamily="34" charset="0"/>
              </a:rPr>
              <a:t>Dataset Reading </a:t>
            </a:r>
          </a:p>
          <a:p>
            <a:r>
              <a:rPr lang="en-IN" b="1" dirty="0">
                <a:latin typeface="Verdana" panose="020B0604030504040204" pitchFamily="34" charset="0"/>
                <a:ea typeface="Verdana" panose="020B0604030504040204" pitchFamily="34" charset="0"/>
              </a:rPr>
              <a:t>Continuous Variable Visual Analysis</a:t>
            </a:r>
          </a:p>
          <a:p>
            <a:r>
              <a:rPr lang="en-IN" b="1" dirty="0">
                <a:latin typeface="Verdana" panose="020B0604030504040204" pitchFamily="34" charset="0"/>
                <a:ea typeface="Verdana" panose="020B0604030504040204" pitchFamily="34" charset="0"/>
              </a:rPr>
              <a:t>Categorical Variable Statistical Analysis</a:t>
            </a:r>
          </a:p>
          <a:p>
            <a:r>
              <a:rPr lang="en-IN" b="1" dirty="0">
                <a:latin typeface="Verdana" panose="020B0604030504040204" pitchFamily="34" charset="0"/>
                <a:ea typeface="Verdana" panose="020B0604030504040204" pitchFamily="34" charset="0"/>
              </a:rPr>
              <a:t>Technology Tested</a:t>
            </a:r>
          </a:p>
          <a:p>
            <a:r>
              <a:rPr lang="en-IN" sz="2400" b="1" cap="none" dirty="0">
                <a:latin typeface="Verdana" panose="020B0604030504040204" pitchFamily="34" charset="0"/>
                <a:ea typeface="Verdana" panose="020B0604030504040204" pitchFamily="34" charset="0"/>
              </a:rPr>
              <a:t>Decision Tree ML Model Results</a:t>
            </a:r>
            <a:endParaRPr lang="en-IN" b="1" dirty="0">
              <a:latin typeface="Verdana" panose="020B0604030504040204" pitchFamily="34" charset="0"/>
              <a:ea typeface="Verdana" panose="020B0604030504040204" pitchFamily="34" charset="0"/>
            </a:endParaRPr>
          </a:p>
          <a:p>
            <a:r>
              <a:rPr lang="en-IN" b="1" dirty="0">
                <a:latin typeface="Verdana" panose="020B0604030504040204" pitchFamily="34" charset="0"/>
                <a:ea typeface="Verdana" panose="020B0604030504040204" pitchFamily="34" charset="0"/>
              </a:rPr>
              <a:t>Conclusion</a:t>
            </a:r>
          </a:p>
          <a:p>
            <a:pPr marL="0" indent="0">
              <a:buNone/>
            </a:pPr>
            <a:endParaRPr lang="en-IN" b="1" dirty="0">
              <a:latin typeface="Verdana" panose="020B0604030504040204" pitchFamily="34" charset="0"/>
              <a:ea typeface="Verdana" panose="020B0604030504040204" pitchFamily="34" charset="0"/>
            </a:endParaRPr>
          </a:p>
          <a:p>
            <a:endParaRPr lang="en-IN" b="1" dirty="0">
              <a:latin typeface="Verdana" panose="020B0604030504040204" pitchFamily="34" charset="0"/>
              <a:ea typeface="Verdana" panose="020B0604030504040204" pitchFamily="34" charset="0"/>
            </a:endParaRPr>
          </a:p>
          <a:p>
            <a:endParaRPr lang="en-IN" b="1" dirty="0">
              <a:latin typeface="Verdana" panose="020B0604030504040204" pitchFamily="34" charset="0"/>
              <a:ea typeface="Verdana" panose="020B0604030504040204" pitchFamily="34" charset="0"/>
            </a:endParaRPr>
          </a:p>
          <a:p>
            <a:endParaRPr lang="en-IN" b="1" dirty="0">
              <a:latin typeface="Verdana" panose="020B0604030504040204" pitchFamily="34" charset="0"/>
              <a:ea typeface="Verdana" panose="020B0604030504040204" pitchFamily="34" charset="0"/>
            </a:endParaRPr>
          </a:p>
          <a:p>
            <a:endParaRPr lang="en-IN" b="1" dirty="0">
              <a:latin typeface="Verdana" panose="020B0604030504040204" pitchFamily="34" charset="0"/>
              <a:ea typeface="Verdana" panose="020B0604030504040204" pitchFamily="34" charset="0"/>
            </a:endParaRPr>
          </a:p>
          <a:p>
            <a:endParaRPr lang="en-IN" b="1" dirty="0">
              <a:latin typeface="Verdana" panose="020B0604030504040204" pitchFamily="34" charset="0"/>
              <a:ea typeface="Verdana" panose="020B0604030504040204" pitchFamily="34" charset="0"/>
            </a:endParaRPr>
          </a:p>
          <a:p>
            <a:endParaRPr lang="en-IN" b="1" dirty="0">
              <a:latin typeface="Verdana" panose="020B0604030504040204" pitchFamily="34" charset="0"/>
              <a:ea typeface="Verdana" panose="020B0604030504040204" pitchFamily="34" charset="0"/>
            </a:endParaRPr>
          </a:p>
          <a:p>
            <a:endParaRPr lang="en-IN" b="1" dirty="0">
              <a:latin typeface="Verdana" panose="020B0604030504040204" pitchFamily="34" charset="0"/>
              <a:ea typeface="Verdana" panose="020B0604030504040204" pitchFamily="34" charset="0"/>
            </a:endParaRPr>
          </a:p>
          <a:p>
            <a:endParaRPr lang="en-IN" b="1" dirty="0">
              <a:latin typeface="Verdana" panose="020B0604030504040204" pitchFamily="34" charset="0"/>
              <a:ea typeface="Verdana" panose="020B0604030504040204" pitchFamily="34" charset="0"/>
            </a:endParaRPr>
          </a:p>
          <a:p>
            <a:endParaRPr lang="en-IN" b="1"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163005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81EFD-C903-D57D-25E9-5B8430B4DCAF}"/>
              </a:ext>
            </a:extLst>
          </p:cNvPr>
          <p:cNvSpPr>
            <a:spLocks noGrp="1"/>
          </p:cNvSpPr>
          <p:nvPr>
            <p:ph type="title"/>
          </p:nvPr>
        </p:nvSpPr>
        <p:spPr>
          <a:xfrm>
            <a:off x="1097280" y="1017717"/>
            <a:ext cx="10256520" cy="1085403"/>
          </a:xfrm>
        </p:spPr>
        <p:txBody>
          <a:bodyPr>
            <a:noAutofit/>
          </a:bodyPr>
          <a:lstStyle/>
          <a:p>
            <a:r>
              <a:rPr kumimoji="0" lang="en-US" altLang="en-US" sz="4400" b="1" i="0" u="none" strike="noStrike" cap="none" normalizeH="0" baseline="0" dirty="0">
                <a:ln>
                  <a:noFill/>
                </a:ln>
                <a:effectLst/>
                <a:latin typeface="Verdana" panose="020B0604030504040204" pitchFamily="34" charset="0"/>
                <a:ea typeface="Verdana" panose="020B0604030504040204" pitchFamily="34" charset="0"/>
              </a:rPr>
              <a:t>Introduction</a:t>
            </a:r>
            <a:br>
              <a:rPr lang="en-IN" sz="4400" b="1" dirty="0">
                <a:latin typeface="Verdana" panose="020B0604030504040204" pitchFamily="34" charset="0"/>
                <a:ea typeface="Verdana" panose="020B0604030504040204" pitchFamily="34" charset="0"/>
              </a:rPr>
            </a:br>
            <a:endParaRPr lang="en-IN" sz="4400" b="1" dirty="0">
              <a:latin typeface="Verdana" panose="020B0604030504040204" pitchFamily="34" charset="0"/>
              <a:ea typeface="Verdana" panose="020B0604030504040204" pitchFamily="34" charset="0"/>
            </a:endParaRPr>
          </a:p>
        </p:txBody>
      </p:sp>
      <p:sp>
        <p:nvSpPr>
          <p:cNvPr id="3" name="Content Placeholder 2">
            <a:extLst>
              <a:ext uri="{FF2B5EF4-FFF2-40B4-BE49-F238E27FC236}">
                <a16:creationId xmlns:a16="http://schemas.microsoft.com/office/drawing/2014/main" id="{1152CF00-3517-5DD6-F165-A89B224CE77F}"/>
              </a:ext>
            </a:extLst>
          </p:cNvPr>
          <p:cNvSpPr>
            <a:spLocks noGrp="1"/>
          </p:cNvSpPr>
          <p:nvPr>
            <p:ph idx="1"/>
          </p:nvPr>
        </p:nvSpPr>
        <p:spPr>
          <a:xfrm>
            <a:off x="1097280" y="1704109"/>
            <a:ext cx="10256520" cy="4447309"/>
          </a:xfrm>
        </p:spPr>
        <p:txBody>
          <a:bodyPr>
            <a:normAutofit/>
          </a:bodyPr>
          <a:lstStyle/>
          <a:p>
            <a:pPr algn="just"/>
            <a:r>
              <a:rPr lang="en-US" dirty="0">
                <a:latin typeface="Verdana" panose="020B0604030504040204" pitchFamily="34" charset="0"/>
                <a:ea typeface="Verdana" panose="020B0604030504040204" pitchFamily="34" charset="0"/>
              </a:rPr>
              <a:t>This dataset includes data of furniture store. It provides detailed information about customer orders, focusing on different aspects of the sales process. The dataset contains information on order IDs, customer details, product categories, sales figures, profits, and shipping methods. It spans multiple regions across the United States and covers different segments such as consumer, corporate, and home office.</a:t>
            </a:r>
            <a:r>
              <a:rPr lang="en-US" dirty="0">
                <a:solidFill>
                  <a:srgbClr val="000000"/>
                </a:solidFill>
                <a:highlight>
                  <a:srgbClr val="FFFFFF"/>
                </a:highlight>
                <a:latin typeface="Verdana" panose="020B0604030504040204" pitchFamily="34" charset="0"/>
                <a:ea typeface="Verdana" panose="020B0604030504040204" pitchFamily="34" charset="0"/>
              </a:rPr>
              <a:t> </a:t>
            </a:r>
          </a:p>
          <a:p>
            <a:pPr algn="just"/>
            <a:r>
              <a:rPr lang="en-IN" dirty="0">
                <a:latin typeface="Verdana" panose="020B0604030504040204" pitchFamily="34" charset="0"/>
                <a:ea typeface="Verdana" panose="020B0604030504040204" pitchFamily="34" charset="0"/>
              </a:rPr>
              <a:t>Each row represents a unique furniture Order ID with various attributes that may influence sales. </a:t>
            </a:r>
          </a:p>
        </p:txBody>
      </p:sp>
    </p:spTree>
    <p:extLst>
      <p:ext uri="{BB962C8B-B14F-4D97-AF65-F5344CB8AC3E}">
        <p14:creationId xmlns:p14="http://schemas.microsoft.com/office/powerpoint/2010/main" val="11158183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8787A-4272-A449-6A1A-6943D2D76C5F}"/>
              </a:ext>
            </a:extLst>
          </p:cNvPr>
          <p:cNvSpPr>
            <a:spLocks noGrp="1"/>
          </p:cNvSpPr>
          <p:nvPr>
            <p:ph type="title"/>
          </p:nvPr>
        </p:nvSpPr>
        <p:spPr>
          <a:xfrm>
            <a:off x="1141413" y="892838"/>
            <a:ext cx="9905998" cy="1478570"/>
          </a:xfrm>
        </p:spPr>
        <p:txBody>
          <a:bodyPr>
            <a:normAutofit/>
          </a:bodyPr>
          <a:lstStyle/>
          <a:p>
            <a:r>
              <a:rPr lang="en-IN" sz="4400" b="1" cap="none" dirty="0">
                <a:latin typeface="Verdana" panose="020B0604030504040204" pitchFamily="34" charset="0"/>
                <a:ea typeface="Verdana" panose="020B0604030504040204" pitchFamily="34" charset="0"/>
              </a:rPr>
              <a:t>Objectives</a:t>
            </a:r>
            <a:endParaRPr lang="en-IN" sz="4400" b="1" cap="none" dirty="0"/>
          </a:p>
        </p:txBody>
      </p:sp>
      <p:sp>
        <p:nvSpPr>
          <p:cNvPr id="3" name="Content Placeholder 2">
            <a:extLst>
              <a:ext uri="{FF2B5EF4-FFF2-40B4-BE49-F238E27FC236}">
                <a16:creationId xmlns:a16="http://schemas.microsoft.com/office/drawing/2014/main" id="{B866C703-3367-0FDC-4D44-EE1C3B06F80B}"/>
              </a:ext>
            </a:extLst>
          </p:cNvPr>
          <p:cNvSpPr>
            <a:spLocks noGrp="1"/>
          </p:cNvSpPr>
          <p:nvPr>
            <p:ph idx="1"/>
          </p:nvPr>
        </p:nvSpPr>
        <p:spPr/>
        <p:txBody>
          <a:bodyPr>
            <a:normAutofit fontScale="85000" lnSpcReduction="10000"/>
          </a:bodyPr>
          <a:lstStyle/>
          <a:p>
            <a:pPr marL="342900" indent="-342900" algn="just">
              <a:buFont typeface="Arial" panose="020B0604020202020204" pitchFamily="34" charset="0"/>
              <a:buChar char="•"/>
            </a:pPr>
            <a:r>
              <a:rPr lang="en-US" sz="2800" dirty="0">
                <a:solidFill>
                  <a:schemeClr val="tx1"/>
                </a:solidFill>
                <a:latin typeface="Verdana" panose="020B0604030504040204" pitchFamily="34" charset="0"/>
                <a:ea typeface="Verdana" panose="020B0604030504040204" pitchFamily="34" charset="0"/>
              </a:rPr>
              <a:t>The goal of this project is to develop a machine learning model to accurately forecast future sales for a furniture store based on historical data. The dataset includes various features such as order details, customer information, product categories, and sales performance. </a:t>
            </a:r>
          </a:p>
          <a:p>
            <a:pPr marL="342900" indent="-342900" algn="just">
              <a:buFont typeface="Arial" panose="020B0604020202020204" pitchFamily="34" charset="0"/>
              <a:buChar char="•"/>
            </a:pPr>
            <a:r>
              <a:rPr lang="en-US" sz="2800" dirty="0">
                <a:solidFill>
                  <a:schemeClr val="tx1"/>
                </a:solidFill>
                <a:latin typeface="Verdana" panose="020B0604030504040204" pitchFamily="34" charset="0"/>
                <a:ea typeface="Verdana" panose="020B0604030504040204" pitchFamily="34" charset="0"/>
              </a:rPr>
              <a:t>By analyzing these features, the model will predict future sales trends, which can help the store in inventory management, marketing strategies, and financial planning.</a:t>
            </a:r>
          </a:p>
          <a:p>
            <a:endParaRPr lang="en-IN" dirty="0"/>
          </a:p>
        </p:txBody>
      </p:sp>
    </p:spTree>
    <p:extLst>
      <p:ext uri="{BB962C8B-B14F-4D97-AF65-F5344CB8AC3E}">
        <p14:creationId xmlns:p14="http://schemas.microsoft.com/office/powerpoint/2010/main" val="34738511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C0529-BAE9-E2FB-3A17-3CEB7E5BA366}"/>
              </a:ext>
            </a:extLst>
          </p:cNvPr>
          <p:cNvSpPr>
            <a:spLocks noGrp="1"/>
          </p:cNvSpPr>
          <p:nvPr>
            <p:ph type="title"/>
          </p:nvPr>
        </p:nvSpPr>
        <p:spPr>
          <a:xfrm>
            <a:off x="1213658" y="0"/>
            <a:ext cx="9530540" cy="1230284"/>
          </a:xfrm>
        </p:spPr>
        <p:txBody>
          <a:bodyPr/>
          <a:lstStyle/>
          <a:p>
            <a:r>
              <a:rPr lang="en-IN" sz="4400" b="1" cap="none" dirty="0">
                <a:latin typeface="Verdana" panose="020B0604030504040204" pitchFamily="34" charset="0"/>
                <a:ea typeface="Verdana" panose="020B0604030504040204" pitchFamily="34" charset="0"/>
              </a:rPr>
              <a:t>Dataset Dictionary</a:t>
            </a:r>
            <a:br>
              <a:rPr lang="en-IN" sz="4400" b="1" cap="none" dirty="0">
                <a:latin typeface="Verdana" panose="020B0604030504040204" pitchFamily="34" charset="0"/>
                <a:ea typeface="Verdana" panose="020B0604030504040204" pitchFamily="34" charset="0"/>
              </a:rPr>
            </a:br>
            <a:endParaRPr lang="en-IN" cap="none" dirty="0"/>
          </a:p>
        </p:txBody>
      </p:sp>
      <p:sp>
        <p:nvSpPr>
          <p:cNvPr id="3" name="Content Placeholder 2">
            <a:extLst>
              <a:ext uri="{FF2B5EF4-FFF2-40B4-BE49-F238E27FC236}">
                <a16:creationId xmlns:a16="http://schemas.microsoft.com/office/drawing/2014/main" id="{1CC43B0C-B1F2-B899-67E4-702D64CCCE05}"/>
              </a:ext>
            </a:extLst>
          </p:cNvPr>
          <p:cNvSpPr>
            <a:spLocks noGrp="1"/>
          </p:cNvSpPr>
          <p:nvPr>
            <p:ph sz="half" idx="1"/>
          </p:nvPr>
        </p:nvSpPr>
        <p:spPr>
          <a:xfrm>
            <a:off x="1213658" y="741291"/>
            <a:ext cx="4806142" cy="5161380"/>
          </a:xfrm>
        </p:spPr>
        <p:txBody>
          <a:bodyPr>
            <a:noAutofit/>
          </a:bodyPr>
          <a:lstStyle/>
          <a:p>
            <a:r>
              <a:rPr lang="en-US" sz="1600" dirty="0">
                <a:latin typeface="Verdana" panose="020B0604030504040204" pitchFamily="34" charset="0"/>
                <a:ea typeface="Verdana" panose="020B0604030504040204" pitchFamily="34" charset="0"/>
              </a:rPr>
              <a:t>Row ID: Unique identifier for each row.</a:t>
            </a:r>
          </a:p>
          <a:p>
            <a:r>
              <a:rPr lang="en-US" sz="1600" dirty="0">
                <a:latin typeface="Verdana" panose="020B0604030504040204" pitchFamily="34" charset="0"/>
                <a:ea typeface="Verdana" panose="020B0604030504040204" pitchFamily="34" charset="0"/>
              </a:rPr>
              <a:t>Order ID: Unique identifier for each order.</a:t>
            </a:r>
          </a:p>
          <a:p>
            <a:r>
              <a:rPr lang="en-US" sz="1600" dirty="0">
                <a:latin typeface="Verdana" panose="020B0604030504040204" pitchFamily="34" charset="0"/>
                <a:ea typeface="Verdana" panose="020B0604030504040204" pitchFamily="34" charset="0"/>
              </a:rPr>
              <a:t>Order Date: Date when the order was placed.</a:t>
            </a:r>
          </a:p>
          <a:p>
            <a:r>
              <a:rPr lang="en-US" sz="1600" dirty="0">
                <a:latin typeface="Verdana" panose="020B0604030504040204" pitchFamily="34" charset="0"/>
                <a:ea typeface="Verdana" panose="020B0604030504040204" pitchFamily="34" charset="0"/>
              </a:rPr>
              <a:t>Ship Date: Date when the order was shipped.</a:t>
            </a:r>
          </a:p>
          <a:p>
            <a:r>
              <a:rPr lang="en-US" sz="1600" dirty="0">
                <a:latin typeface="Verdana" panose="020B0604030504040204" pitchFamily="34" charset="0"/>
                <a:ea typeface="Verdana" panose="020B0604030504040204" pitchFamily="34" charset="0"/>
              </a:rPr>
              <a:t>Ship Mode: Mode of shipment (e.g., Standard Class, First Class).</a:t>
            </a:r>
          </a:p>
          <a:p>
            <a:r>
              <a:rPr lang="en-US" sz="1600" dirty="0">
                <a:latin typeface="Verdana" panose="020B0604030504040204" pitchFamily="34" charset="0"/>
                <a:ea typeface="Verdana" panose="020B0604030504040204" pitchFamily="34" charset="0"/>
              </a:rPr>
              <a:t> Customer ID: Unique identifier for each customer.</a:t>
            </a:r>
          </a:p>
          <a:p>
            <a:r>
              <a:rPr lang="en-US" sz="1600" dirty="0">
                <a:latin typeface="Verdana" panose="020B0604030504040204" pitchFamily="34" charset="0"/>
                <a:ea typeface="Verdana" panose="020B0604030504040204" pitchFamily="34" charset="0"/>
              </a:rPr>
              <a:t> Customer Name: Name of the customer.</a:t>
            </a:r>
          </a:p>
          <a:p>
            <a:r>
              <a:rPr lang="en-US" sz="1600" dirty="0">
                <a:latin typeface="Verdana" panose="020B0604030504040204" pitchFamily="34" charset="0"/>
                <a:ea typeface="Verdana" panose="020B0604030504040204" pitchFamily="34" charset="0"/>
              </a:rPr>
              <a:t> Segment: Customer segment (e.g., Consumer, Corporate, Home Office).</a:t>
            </a:r>
          </a:p>
          <a:p>
            <a:r>
              <a:rPr lang="en-US" sz="1600" dirty="0">
                <a:latin typeface="Verdana" panose="020B0604030504040204" pitchFamily="34" charset="0"/>
                <a:ea typeface="Verdana" panose="020B0604030504040204" pitchFamily="34" charset="0"/>
              </a:rPr>
              <a:t> Country: Country where the order was placed.</a:t>
            </a:r>
          </a:p>
          <a:p>
            <a:r>
              <a:rPr lang="en-US" sz="1600" dirty="0">
                <a:latin typeface="Verdana" panose="020B0604030504040204" pitchFamily="34" charset="0"/>
                <a:ea typeface="Verdana" panose="020B0604030504040204" pitchFamily="34" charset="0"/>
              </a:rPr>
              <a:t> City: City where the order was placed.</a:t>
            </a:r>
          </a:p>
          <a:p>
            <a:endParaRPr lang="en-IN" sz="1600" dirty="0">
              <a:latin typeface="Verdana" panose="020B0604030504040204" pitchFamily="34" charset="0"/>
              <a:ea typeface="Verdana" panose="020B0604030504040204" pitchFamily="34" charset="0"/>
            </a:endParaRPr>
          </a:p>
        </p:txBody>
      </p:sp>
      <p:sp>
        <p:nvSpPr>
          <p:cNvPr id="4" name="Content Placeholder 3">
            <a:extLst>
              <a:ext uri="{FF2B5EF4-FFF2-40B4-BE49-F238E27FC236}">
                <a16:creationId xmlns:a16="http://schemas.microsoft.com/office/drawing/2014/main" id="{EDC4E620-ED4E-51C0-3F8B-1EE9C44E8E95}"/>
              </a:ext>
            </a:extLst>
          </p:cNvPr>
          <p:cNvSpPr>
            <a:spLocks noGrp="1"/>
          </p:cNvSpPr>
          <p:nvPr>
            <p:ph sz="half" idx="2"/>
          </p:nvPr>
        </p:nvSpPr>
        <p:spPr>
          <a:xfrm>
            <a:off x="6096000" y="741292"/>
            <a:ext cx="4806142" cy="5161379"/>
          </a:xfrm>
        </p:spPr>
        <p:txBody>
          <a:bodyPr>
            <a:noAutofit/>
          </a:bodyPr>
          <a:lstStyle/>
          <a:p>
            <a:r>
              <a:rPr lang="en-US" sz="1600" dirty="0">
                <a:latin typeface="Verdana" panose="020B0604030504040204" pitchFamily="34" charset="0"/>
                <a:ea typeface="Verdana" panose="020B0604030504040204" pitchFamily="34" charset="0"/>
              </a:rPr>
              <a:t>State: State where the order was placed.</a:t>
            </a:r>
          </a:p>
          <a:p>
            <a:r>
              <a:rPr lang="en-US" sz="1600" dirty="0">
                <a:latin typeface="Verdana" panose="020B0604030504040204" pitchFamily="34" charset="0"/>
                <a:ea typeface="Verdana" panose="020B0604030504040204" pitchFamily="34" charset="0"/>
              </a:rPr>
              <a:t>Postal Code: Postal code for the delivery address.</a:t>
            </a:r>
          </a:p>
          <a:p>
            <a:r>
              <a:rPr lang="en-US" sz="1600" dirty="0">
                <a:latin typeface="Verdana" panose="020B0604030504040204" pitchFamily="34" charset="0"/>
                <a:ea typeface="Verdana" panose="020B0604030504040204" pitchFamily="34" charset="0"/>
              </a:rPr>
              <a:t>Region: Region where the order was placed.</a:t>
            </a:r>
          </a:p>
          <a:p>
            <a:r>
              <a:rPr lang="en-US" sz="1600" dirty="0">
                <a:latin typeface="Verdana" panose="020B0604030504040204" pitchFamily="34" charset="0"/>
                <a:ea typeface="Verdana" panose="020B0604030504040204" pitchFamily="34" charset="0"/>
              </a:rPr>
              <a:t>Product ID: Unique identifier for each product.</a:t>
            </a:r>
          </a:p>
          <a:p>
            <a:r>
              <a:rPr lang="en-US" sz="1600" dirty="0">
                <a:latin typeface="Verdana" panose="020B0604030504040204" pitchFamily="34" charset="0"/>
                <a:ea typeface="Verdana" panose="020B0604030504040204" pitchFamily="34" charset="0"/>
              </a:rPr>
              <a:t>Category: Category of the product (e.g., Furniture, Office Supplies).</a:t>
            </a:r>
          </a:p>
          <a:p>
            <a:r>
              <a:rPr lang="en-US" sz="1600" dirty="0">
                <a:latin typeface="Verdana" panose="020B0604030504040204" pitchFamily="34" charset="0"/>
                <a:ea typeface="Verdana" panose="020B0604030504040204" pitchFamily="34" charset="0"/>
              </a:rPr>
              <a:t>Sub-Category: Sub-category of the product (e.g., Chairs, Binders).</a:t>
            </a:r>
          </a:p>
          <a:p>
            <a:r>
              <a:rPr lang="en-US" sz="1600" dirty="0">
                <a:latin typeface="Verdana" panose="020B0604030504040204" pitchFamily="34" charset="0"/>
                <a:ea typeface="Verdana" panose="020B0604030504040204" pitchFamily="34" charset="0"/>
              </a:rPr>
              <a:t>Product Name: Name of the product.</a:t>
            </a:r>
          </a:p>
          <a:p>
            <a:r>
              <a:rPr lang="en-US" sz="1600" dirty="0">
                <a:latin typeface="Verdana" panose="020B0604030504040204" pitchFamily="34" charset="0"/>
                <a:ea typeface="Verdana" panose="020B0604030504040204" pitchFamily="34" charset="0"/>
              </a:rPr>
              <a:t>Sales: Sales amount for the order.</a:t>
            </a:r>
          </a:p>
          <a:p>
            <a:r>
              <a:rPr lang="en-US" sz="1600" dirty="0">
                <a:latin typeface="Verdana" panose="020B0604030504040204" pitchFamily="34" charset="0"/>
                <a:ea typeface="Verdana" panose="020B0604030504040204" pitchFamily="34" charset="0"/>
              </a:rPr>
              <a:t>Quantity: Number of items in the order.</a:t>
            </a:r>
          </a:p>
          <a:p>
            <a:r>
              <a:rPr lang="en-US" sz="1600" dirty="0">
                <a:latin typeface="Verdana" panose="020B0604030504040204" pitchFamily="34" charset="0"/>
                <a:ea typeface="Verdana" panose="020B0604030504040204" pitchFamily="34" charset="0"/>
              </a:rPr>
              <a:t>Discount: Discount applied to the order.</a:t>
            </a:r>
          </a:p>
          <a:p>
            <a:r>
              <a:rPr lang="en-US" sz="1600" dirty="0">
                <a:latin typeface="Verdana" panose="020B0604030504040204" pitchFamily="34" charset="0"/>
                <a:ea typeface="Verdana" panose="020B0604030504040204" pitchFamily="34" charset="0"/>
              </a:rPr>
              <a:t>Profit: Profit earned from the order.</a:t>
            </a:r>
            <a:endParaRPr lang="en-IN" sz="1600" dirty="0">
              <a:latin typeface="Verdana" panose="020B0604030504040204" pitchFamily="34" charset="0"/>
              <a:ea typeface="Verdana" panose="020B0604030504040204" pitchFamily="34" charset="0"/>
            </a:endParaRPr>
          </a:p>
          <a:p>
            <a:endParaRPr lang="en-IN" sz="16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395543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E5E02-2649-608C-EA9A-43BB85AE6D6F}"/>
              </a:ext>
            </a:extLst>
          </p:cNvPr>
          <p:cNvSpPr>
            <a:spLocks noGrp="1"/>
          </p:cNvSpPr>
          <p:nvPr>
            <p:ph type="title"/>
          </p:nvPr>
        </p:nvSpPr>
        <p:spPr/>
        <p:txBody>
          <a:bodyPr/>
          <a:lstStyle/>
          <a:p>
            <a:r>
              <a:rPr lang="en-IN" sz="4400" b="1" cap="none" dirty="0">
                <a:latin typeface="Verdana" panose="020B0604030504040204" pitchFamily="34" charset="0"/>
                <a:ea typeface="Verdana" panose="020B0604030504040204" pitchFamily="34" charset="0"/>
              </a:rPr>
              <a:t>System Design</a:t>
            </a:r>
            <a:br>
              <a:rPr lang="en-IN" sz="4400" cap="none" dirty="0">
                <a:latin typeface="Verdana" panose="020B0604030504040204" pitchFamily="34" charset="0"/>
                <a:ea typeface="Verdana" panose="020B0604030504040204" pitchFamily="34" charset="0"/>
              </a:rPr>
            </a:br>
            <a:endParaRPr lang="en-IN" cap="none" dirty="0">
              <a:latin typeface="Verdana" panose="020B0604030504040204" pitchFamily="34" charset="0"/>
              <a:ea typeface="Verdana" panose="020B0604030504040204" pitchFamily="34" charset="0"/>
            </a:endParaRPr>
          </a:p>
        </p:txBody>
      </p:sp>
      <p:sp>
        <p:nvSpPr>
          <p:cNvPr id="3" name="Content Placeholder 2">
            <a:extLst>
              <a:ext uri="{FF2B5EF4-FFF2-40B4-BE49-F238E27FC236}">
                <a16:creationId xmlns:a16="http://schemas.microsoft.com/office/drawing/2014/main" id="{96AE4B10-F326-8E9A-ED52-D751FB93A395}"/>
              </a:ext>
            </a:extLst>
          </p:cNvPr>
          <p:cNvSpPr>
            <a:spLocks noGrp="1"/>
          </p:cNvSpPr>
          <p:nvPr>
            <p:ph idx="1"/>
          </p:nvPr>
        </p:nvSpPr>
        <p:spPr>
          <a:xfrm>
            <a:off x="838200" y="1502020"/>
            <a:ext cx="10515600" cy="2508506"/>
          </a:xfrm>
        </p:spPr>
        <p:txBody>
          <a:bodyPr>
            <a:normAutofit fontScale="92500" lnSpcReduction="20000"/>
          </a:bodyPr>
          <a:lstStyle/>
          <a:p>
            <a:pPr algn="just"/>
            <a:r>
              <a:rPr lang="en-IN" sz="2800" dirty="0">
                <a:latin typeface="Verdana" panose="020B0604030504040204" pitchFamily="34" charset="0"/>
                <a:ea typeface="Verdana" panose="020B0604030504040204" pitchFamily="34" charset="0"/>
              </a:rPr>
              <a:t>A data flow diagram shows the way information flows through a process or system. It includes data inputs and outputs; data stores and the various sub processes the data moves through. DFDs are built using standardized symbols and notation to describe various entities and their relationships. In this project there is one DFD</a:t>
            </a:r>
          </a:p>
          <a:p>
            <a:pPr algn="just"/>
            <a:endParaRPr lang="en-IN" dirty="0"/>
          </a:p>
        </p:txBody>
      </p:sp>
      <p:sp>
        <p:nvSpPr>
          <p:cNvPr id="4" name="Oval 3">
            <a:extLst>
              <a:ext uri="{FF2B5EF4-FFF2-40B4-BE49-F238E27FC236}">
                <a16:creationId xmlns:a16="http://schemas.microsoft.com/office/drawing/2014/main" id="{D5D8DF45-689A-F662-6B5D-DDF455AF50B5}"/>
              </a:ext>
            </a:extLst>
          </p:cNvPr>
          <p:cNvSpPr/>
          <p:nvPr/>
        </p:nvSpPr>
        <p:spPr>
          <a:xfrm>
            <a:off x="7784369" y="4010526"/>
            <a:ext cx="1889019" cy="1941091"/>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Furniture Sales Prediction</a:t>
            </a:r>
          </a:p>
        </p:txBody>
      </p:sp>
      <p:sp>
        <p:nvSpPr>
          <p:cNvPr id="5" name="Rectangle 4">
            <a:extLst>
              <a:ext uri="{FF2B5EF4-FFF2-40B4-BE49-F238E27FC236}">
                <a16:creationId xmlns:a16="http://schemas.microsoft.com/office/drawing/2014/main" id="{8EB2DC68-1603-7614-BF0F-AA437B13A899}"/>
              </a:ext>
            </a:extLst>
          </p:cNvPr>
          <p:cNvSpPr/>
          <p:nvPr/>
        </p:nvSpPr>
        <p:spPr>
          <a:xfrm>
            <a:off x="2765791" y="4655464"/>
            <a:ext cx="1661974" cy="70051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User</a:t>
            </a:r>
          </a:p>
        </p:txBody>
      </p:sp>
      <p:cxnSp>
        <p:nvCxnSpPr>
          <p:cNvPr id="6" name="Straight Arrow Connector 5">
            <a:extLst>
              <a:ext uri="{FF2B5EF4-FFF2-40B4-BE49-F238E27FC236}">
                <a16:creationId xmlns:a16="http://schemas.microsoft.com/office/drawing/2014/main" id="{B50A4463-CC99-6A37-608D-BAFBE4601449}"/>
              </a:ext>
            </a:extLst>
          </p:cNvPr>
          <p:cNvCxnSpPr>
            <a:cxnSpLocks/>
          </p:cNvCxnSpPr>
          <p:nvPr/>
        </p:nvCxnSpPr>
        <p:spPr>
          <a:xfrm>
            <a:off x="5233447" y="4797257"/>
            <a:ext cx="172510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85B2B688-79C5-1D91-E870-ED0C7B284FE5}"/>
              </a:ext>
            </a:extLst>
          </p:cNvPr>
          <p:cNvCxnSpPr>
            <a:cxnSpLocks/>
          </p:cNvCxnSpPr>
          <p:nvPr/>
        </p:nvCxnSpPr>
        <p:spPr>
          <a:xfrm flipH="1">
            <a:off x="5233447" y="5146049"/>
            <a:ext cx="172510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07012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930F5-08F6-83F7-36A3-C0F8C159E248}"/>
              </a:ext>
            </a:extLst>
          </p:cNvPr>
          <p:cNvSpPr>
            <a:spLocks noGrp="1"/>
          </p:cNvSpPr>
          <p:nvPr>
            <p:ph type="title"/>
          </p:nvPr>
        </p:nvSpPr>
        <p:spPr>
          <a:xfrm>
            <a:off x="838200" y="1069004"/>
            <a:ext cx="10515600" cy="757822"/>
          </a:xfrm>
        </p:spPr>
        <p:txBody>
          <a:bodyPr>
            <a:noAutofit/>
          </a:bodyPr>
          <a:lstStyle/>
          <a:p>
            <a:r>
              <a:rPr lang="en-IN" sz="4400" b="1" cap="none" dirty="0">
                <a:latin typeface="Verdana" panose="020B0604030504040204" pitchFamily="34" charset="0"/>
                <a:ea typeface="Verdana" panose="020B0604030504040204" pitchFamily="34" charset="0"/>
              </a:rPr>
              <a:t>System Design</a:t>
            </a:r>
            <a:br>
              <a:rPr lang="en-IN" sz="4400" cap="none" dirty="0">
                <a:latin typeface="Verdana" panose="020B0604030504040204" pitchFamily="34" charset="0"/>
                <a:ea typeface="Verdana" panose="020B0604030504040204" pitchFamily="34" charset="0"/>
              </a:rPr>
            </a:br>
            <a:endParaRPr lang="en-IN" sz="4400" cap="none" dirty="0">
              <a:latin typeface="Verdana" panose="020B0604030504040204" pitchFamily="34" charset="0"/>
              <a:ea typeface="Verdana" panose="020B0604030504040204" pitchFamily="34" charset="0"/>
            </a:endParaRPr>
          </a:p>
        </p:txBody>
      </p:sp>
      <p:sp>
        <p:nvSpPr>
          <p:cNvPr id="3" name="Content Placeholder 2">
            <a:extLst>
              <a:ext uri="{FF2B5EF4-FFF2-40B4-BE49-F238E27FC236}">
                <a16:creationId xmlns:a16="http://schemas.microsoft.com/office/drawing/2014/main" id="{B33D1B55-37A3-33A4-31D2-1AFA4DA2F693}"/>
              </a:ext>
            </a:extLst>
          </p:cNvPr>
          <p:cNvSpPr>
            <a:spLocks noGrp="1"/>
          </p:cNvSpPr>
          <p:nvPr>
            <p:ph idx="1"/>
          </p:nvPr>
        </p:nvSpPr>
        <p:spPr>
          <a:xfrm>
            <a:off x="838200" y="1621929"/>
            <a:ext cx="10515600" cy="2024480"/>
          </a:xfrm>
        </p:spPr>
        <p:txBody>
          <a:bodyPr>
            <a:normAutofit/>
          </a:bodyPr>
          <a:lstStyle/>
          <a:p>
            <a:pPr algn="just"/>
            <a:r>
              <a:rPr lang="en-IN" dirty="0">
                <a:latin typeface="Verdana" panose="020B0604030504040204" pitchFamily="34" charset="0"/>
                <a:ea typeface="Verdana" panose="020B0604030504040204" pitchFamily="34" charset="0"/>
              </a:rPr>
              <a:t>Different processes are carried out to obtain the actual information such as one hot encoding. Then feature extraction is performed to extract necessary features. User can give an input to the detection model and it will provide an output.</a:t>
            </a:r>
          </a:p>
          <a:p>
            <a:pPr algn="just"/>
            <a:endParaRPr lang="en-IN" dirty="0">
              <a:latin typeface="Verdana" panose="020B0604030504040204" pitchFamily="34" charset="0"/>
              <a:ea typeface="Verdana" panose="020B0604030504040204" pitchFamily="34" charset="0"/>
            </a:endParaRPr>
          </a:p>
          <a:p>
            <a:pPr algn="just"/>
            <a:endParaRPr lang="en-IN" dirty="0">
              <a:latin typeface="Verdana" panose="020B0604030504040204" pitchFamily="34" charset="0"/>
              <a:ea typeface="Verdana" panose="020B0604030504040204" pitchFamily="34" charset="0"/>
            </a:endParaRPr>
          </a:p>
          <a:p>
            <a:pPr algn="just"/>
            <a:endParaRPr lang="en-IN" dirty="0">
              <a:latin typeface="Verdana" panose="020B0604030504040204" pitchFamily="34" charset="0"/>
              <a:ea typeface="Verdana" panose="020B0604030504040204" pitchFamily="34" charset="0"/>
            </a:endParaRPr>
          </a:p>
          <a:p>
            <a:pPr algn="just"/>
            <a:endParaRPr lang="en-IN" dirty="0">
              <a:latin typeface="Verdana" panose="020B0604030504040204" pitchFamily="34" charset="0"/>
              <a:ea typeface="Verdana" panose="020B0604030504040204" pitchFamily="34" charset="0"/>
            </a:endParaRPr>
          </a:p>
        </p:txBody>
      </p:sp>
      <p:pic>
        <p:nvPicPr>
          <p:cNvPr id="67" name="Graphic 66" descr="Database">
            <a:extLst>
              <a:ext uri="{FF2B5EF4-FFF2-40B4-BE49-F238E27FC236}">
                <a16:creationId xmlns:a16="http://schemas.microsoft.com/office/drawing/2014/main" id="{0C401155-3E30-72AA-5018-A7DE1E68443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734547" y="4300605"/>
            <a:ext cx="569001" cy="580444"/>
          </a:xfrm>
          <a:prstGeom prst="rect">
            <a:avLst/>
          </a:prstGeom>
        </p:spPr>
      </p:pic>
      <p:sp>
        <p:nvSpPr>
          <p:cNvPr id="68" name="TextBox 67">
            <a:extLst>
              <a:ext uri="{FF2B5EF4-FFF2-40B4-BE49-F238E27FC236}">
                <a16:creationId xmlns:a16="http://schemas.microsoft.com/office/drawing/2014/main" id="{B22D6BB9-17C4-2E63-FAD7-99C8ACECE7EF}"/>
              </a:ext>
            </a:extLst>
          </p:cNvPr>
          <p:cNvSpPr txBox="1"/>
          <p:nvPr/>
        </p:nvSpPr>
        <p:spPr>
          <a:xfrm>
            <a:off x="2744992" y="4140602"/>
            <a:ext cx="648878" cy="230832"/>
          </a:xfrm>
          <a:prstGeom prst="rect">
            <a:avLst/>
          </a:prstGeom>
          <a:noFill/>
        </p:spPr>
        <p:txBody>
          <a:bodyPr wrap="square" rtlCol="0">
            <a:spAutoFit/>
          </a:bodyPr>
          <a:lstStyle/>
          <a:p>
            <a:r>
              <a:rPr lang="en-IN" sz="900" dirty="0">
                <a:latin typeface="Verdana" panose="020B0604030504040204" pitchFamily="34" charset="0"/>
                <a:ea typeface="Verdana" panose="020B0604030504040204" pitchFamily="34" charset="0"/>
              </a:rPr>
              <a:t>Data</a:t>
            </a:r>
          </a:p>
        </p:txBody>
      </p:sp>
      <p:cxnSp>
        <p:nvCxnSpPr>
          <p:cNvPr id="69" name="Straight Arrow Connector 68">
            <a:extLst>
              <a:ext uri="{FF2B5EF4-FFF2-40B4-BE49-F238E27FC236}">
                <a16:creationId xmlns:a16="http://schemas.microsoft.com/office/drawing/2014/main" id="{5CC1EFD8-D2AF-64A3-F0E6-EEE158C60811}"/>
              </a:ext>
            </a:extLst>
          </p:cNvPr>
          <p:cNvCxnSpPr>
            <a:cxnSpLocks/>
          </p:cNvCxnSpPr>
          <p:nvPr/>
        </p:nvCxnSpPr>
        <p:spPr>
          <a:xfrm>
            <a:off x="3902528" y="5354152"/>
            <a:ext cx="5115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70" name="Graphic 69" descr="Hourglass">
            <a:extLst>
              <a:ext uri="{FF2B5EF4-FFF2-40B4-BE49-F238E27FC236}">
                <a16:creationId xmlns:a16="http://schemas.microsoft.com/office/drawing/2014/main" id="{621DEB14-5FBF-EA67-8872-47F5ED99ACB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618028" y="4221496"/>
            <a:ext cx="569001" cy="659553"/>
          </a:xfrm>
          <a:prstGeom prst="rect">
            <a:avLst/>
          </a:prstGeom>
        </p:spPr>
      </p:pic>
      <p:pic>
        <p:nvPicPr>
          <p:cNvPr id="71" name="Graphic 70" descr="Playbook">
            <a:extLst>
              <a:ext uri="{FF2B5EF4-FFF2-40B4-BE49-F238E27FC236}">
                <a16:creationId xmlns:a16="http://schemas.microsoft.com/office/drawing/2014/main" id="{3ABCA364-0335-0B3F-D2C6-84DACD9114B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348039" y="3385720"/>
            <a:ext cx="738664" cy="738664"/>
          </a:xfrm>
          <a:prstGeom prst="rect">
            <a:avLst/>
          </a:prstGeom>
        </p:spPr>
      </p:pic>
      <p:pic>
        <p:nvPicPr>
          <p:cNvPr id="72" name="Graphic 71" descr="Playbook">
            <a:extLst>
              <a:ext uri="{FF2B5EF4-FFF2-40B4-BE49-F238E27FC236}">
                <a16:creationId xmlns:a16="http://schemas.microsoft.com/office/drawing/2014/main" id="{4CDCCB52-DD0D-6BAD-6A2C-2A5640F2DFF4}"/>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366474" y="4984820"/>
            <a:ext cx="738664" cy="738664"/>
          </a:xfrm>
          <a:prstGeom prst="rect">
            <a:avLst/>
          </a:prstGeom>
        </p:spPr>
      </p:pic>
      <p:pic>
        <p:nvPicPr>
          <p:cNvPr id="73" name="Graphic 72" descr="Lightbulb and gear">
            <a:extLst>
              <a:ext uri="{FF2B5EF4-FFF2-40B4-BE49-F238E27FC236}">
                <a16:creationId xmlns:a16="http://schemas.microsoft.com/office/drawing/2014/main" id="{CCC1E8A2-5AC7-87A6-62EF-A1C4C32E32F5}"/>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325687" y="4221496"/>
            <a:ext cx="659553" cy="659553"/>
          </a:xfrm>
          <a:prstGeom prst="rect">
            <a:avLst/>
          </a:prstGeom>
        </p:spPr>
      </p:pic>
      <p:pic>
        <p:nvPicPr>
          <p:cNvPr id="74" name="Graphic 73" descr="Bullseye">
            <a:extLst>
              <a:ext uri="{FF2B5EF4-FFF2-40B4-BE49-F238E27FC236}">
                <a16:creationId xmlns:a16="http://schemas.microsoft.com/office/drawing/2014/main" id="{E69C8FD5-0FFB-8AC4-7BE0-05CF74DEBC66}"/>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6543454" y="4261050"/>
            <a:ext cx="580444" cy="580444"/>
          </a:xfrm>
          <a:prstGeom prst="rect">
            <a:avLst/>
          </a:prstGeom>
        </p:spPr>
      </p:pic>
      <p:pic>
        <p:nvPicPr>
          <p:cNvPr id="75" name="Graphic 74" descr="Statistics">
            <a:extLst>
              <a:ext uri="{FF2B5EF4-FFF2-40B4-BE49-F238E27FC236}">
                <a16:creationId xmlns:a16="http://schemas.microsoft.com/office/drawing/2014/main" id="{B93CF79E-DA70-C50A-2B6A-661B6C616B0D}"/>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7579308" y="4261050"/>
            <a:ext cx="636564" cy="659554"/>
          </a:xfrm>
          <a:prstGeom prst="rect">
            <a:avLst/>
          </a:prstGeom>
        </p:spPr>
      </p:pic>
      <p:pic>
        <p:nvPicPr>
          <p:cNvPr id="76" name="Graphic 75" descr="Table">
            <a:extLst>
              <a:ext uri="{FF2B5EF4-FFF2-40B4-BE49-F238E27FC236}">
                <a16:creationId xmlns:a16="http://schemas.microsoft.com/office/drawing/2014/main" id="{11975E7A-ADFF-6E85-9401-295C80A96A17}"/>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7635428" y="5489381"/>
            <a:ext cx="580444" cy="659553"/>
          </a:xfrm>
          <a:prstGeom prst="rect">
            <a:avLst/>
          </a:prstGeom>
        </p:spPr>
      </p:pic>
      <p:cxnSp>
        <p:nvCxnSpPr>
          <p:cNvPr id="77" name="Straight Arrow Connector 76">
            <a:extLst>
              <a:ext uri="{FF2B5EF4-FFF2-40B4-BE49-F238E27FC236}">
                <a16:creationId xmlns:a16="http://schemas.microsoft.com/office/drawing/2014/main" id="{A8A5A072-9A4A-3EAE-17D1-98323488D3D9}"/>
              </a:ext>
            </a:extLst>
          </p:cNvPr>
          <p:cNvCxnSpPr>
            <a:cxnSpLocks/>
          </p:cNvCxnSpPr>
          <p:nvPr/>
        </p:nvCxnSpPr>
        <p:spPr>
          <a:xfrm>
            <a:off x="3902528" y="3755052"/>
            <a:ext cx="5115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280AF853-5058-2B1A-725C-8BC864CA22A4}"/>
              </a:ext>
            </a:extLst>
          </p:cNvPr>
          <p:cNvCxnSpPr>
            <a:cxnSpLocks/>
          </p:cNvCxnSpPr>
          <p:nvPr/>
        </p:nvCxnSpPr>
        <p:spPr>
          <a:xfrm flipV="1">
            <a:off x="3902528" y="3755052"/>
            <a:ext cx="0" cy="4664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AC3B2248-7238-E2B2-E5C5-91054F056744}"/>
              </a:ext>
            </a:extLst>
          </p:cNvPr>
          <p:cNvCxnSpPr>
            <a:cxnSpLocks/>
          </p:cNvCxnSpPr>
          <p:nvPr/>
        </p:nvCxnSpPr>
        <p:spPr>
          <a:xfrm>
            <a:off x="3902528" y="4881049"/>
            <a:ext cx="0" cy="4731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4322C881-74BE-93AB-93CD-36850556C086}"/>
              </a:ext>
            </a:extLst>
          </p:cNvPr>
          <p:cNvCxnSpPr>
            <a:cxnSpLocks/>
          </p:cNvCxnSpPr>
          <p:nvPr/>
        </p:nvCxnSpPr>
        <p:spPr>
          <a:xfrm>
            <a:off x="3279164" y="4551272"/>
            <a:ext cx="49399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7A6FEE98-41E5-D322-5617-62F87BFB7EF1}"/>
              </a:ext>
            </a:extLst>
          </p:cNvPr>
          <p:cNvCxnSpPr>
            <a:cxnSpLocks/>
          </p:cNvCxnSpPr>
          <p:nvPr/>
        </p:nvCxnSpPr>
        <p:spPr>
          <a:xfrm flipH="1" flipV="1">
            <a:off x="6833676" y="4881049"/>
            <a:ext cx="9240" cy="4731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1A8B858D-73AE-EB6F-F95C-363508F5EFE6}"/>
              </a:ext>
            </a:extLst>
          </p:cNvPr>
          <p:cNvCxnSpPr>
            <a:cxnSpLocks/>
          </p:cNvCxnSpPr>
          <p:nvPr/>
        </p:nvCxnSpPr>
        <p:spPr>
          <a:xfrm>
            <a:off x="5045610" y="3755052"/>
            <a:ext cx="60985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72A16B63-7BEA-D968-AB3B-712B791BD686}"/>
              </a:ext>
            </a:extLst>
          </p:cNvPr>
          <p:cNvCxnSpPr>
            <a:cxnSpLocks/>
            <a:endCxn id="73" idx="0"/>
          </p:cNvCxnSpPr>
          <p:nvPr/>
        </p:nvCxnSpPr>
        <p:spPr>
          <a:xfrm>
            <a:off x="5655463" y="3755052"/>
            <a:ext cx="1" cy="4664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10ACF342-3D7D-89CB-1297-0488C03C7C8A}"/>
              </a:ext>
            </a:extLst>
          </p:cNvPr>
          <p:cNvCxnSpPr>
            <a:cxnSpLocks/>
          </p:cNvCxnSpPr>
          <p:nvPr/>
        </p:nvCxnSpPr>
        <p:spPr>
          <a:xfrm>
            <a:off x="5105138" y="5354152"/>
            <a:ext cx="173777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1F06B4B9-5574-B06E-E1C5-29A72178809D}"/>
              </a:ext>
            </a:extLst>
          </p:cNvPr>
          <p:cNvCxnSpPr>
            <a:cxnSpLocks/>
            <a:endCxn id="74" idx="1"/>
          </p:cNvCxnSpPr>
          <p:nvPr/>
        </p:nvCxnSpPr>
        <p:spPr>
          <a:xfrm>
            <a:off x="5974027" y="4537634"/>
            <a:ext cx="569427" cy="136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3A4D5346-80B1-038C-D1C6-958D767F3030}"/>
              </a:ext>
            </a:extLst>
          </p:cNvPr>
          <p:cNvCxnSpPr>
            <a:cxnSpLocks/>
          </p:cNvCxnSpPr>
          <p:nvPr/>
        </p:nvCxnSpPr>
        <p:spPr>
          <a:xfrm>
            <a:off x="7123898" y="4577189"/>
            <a:ext cx="5115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789EAAFB-F9C1-2521-4F41-63D5967D18AE}"/>
              </a:ext>
            </a:extLst>
          </p:cNvPr>
          <p:cNvCxnSpPr>
            <a:cxnSpLocks/>
            <a:endCxn id="75" idx="2"/>
          </p:cNvCxnSpPr>
          <p:nvPr/>
        </p:nvCxnSpPr>
        <p:spPr>
          <a:xfrm flipV="1">
            <a:off x="7897590" y="4920604"/>
            <a:ext cx="0" cy="4776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BE5F7034-5B94-BDA5-C491-488C845F8264}"/>
              </a:ext>
            </a:extLst>
          </p:cNvPr>
          <p:cNvCxnSpPr>
            <a:cxnSpLocks/>
          </p:cNvCxnSpPr>
          <p:nvPr/>
        </p:nvCxnSpPr>
        <p:spPr>
          <a:xfrm>
            <a:off x="8215872" y="4592706"/>
            <a:ext cx="9133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9" name="TextBox 88">
            <a:extLst>
              <a:ext uri="{FF2B5EF4-FFF2-40B4-BE49-F238E27FC236}">
                <a16:creationId xmlns:a16="http://schemas.microsoft.com/office/drawing/2014/main" id="{DAF9FA82-709A-9510-BBC3-5CB93B38A993}"/>
              </a:ext>
            </a:extLst>
          </p:cNvPr>
          <p:cNvSpPr txBox="1"/>
          <p:nvPr/>
        </p:nvSpPr>
        <p:spPr>
          <a:xfrm>
            <a:off x="3963199" y="4352968"/>
            <a:ext cx="806550" cy="369332"/>
          </a:xfrm>
          <a:prstGeom prst="rect">
            <a:avLst/>
          </a:prstGeom>
          <a:noFill/>
        </p:spPr>
        <p:txBody>
          <a:bodyPr wrap="square" rtlCol="0">
            <a:spAutoFit/>
          </a:bodyPr>
          <a:lstStyle/>
          <a:p>
            <a:r>
              <a:rPr lang="en-IN" sz="900" dirty="0">
                <a:latin typeface="Verdana" panose="020B0604030504040204" pitchFamily="34" charset="0"/>
                <a:ea typeface="Verdana" panose="020B0604030504040204" pitchFamily="34" charset="0"/>
              </a:rPr>
              <a:t>Data </a:t>
            </a:r>
          </a:p>
          <a:p>
            <a:r>
              <a:rPr lang="en-IN" sz="900" dirty="0">
                <a:latin typeface="Verdana" panose="020B0604030504040204" pitchFamily="34" charset="0"/>
                <a:ea typeface="Verdana" panose="020B0604030504040204" pitchFamily="34" charset="0"/>
              </a:rPr>
              <a:t>Processing</a:t>
            </a:r>
          </a:p>
        </p:txBody>
      </p:sp>
      <p:sp>
        <p:nvSpPr>
          <p:cNvPr id="90" name="TextBox 89">
            <a:extLst>
              <a:ext uri="{FF2B5EF4-FFF2-40B4-BE49-F238E27FC236}">
                <a16:creationId xmlns:a16="http://schemas.microsoft.com/office/drawing/2014/main" id="{2AABE2EB-782A-0B5B-FA32-5BE47F243967}"/>
              </a:ext>
            </a:extLst>
          </p:cNvPr>
          <p:cNvSpPr txBox="1"/>
          <p:nvPr/>
        </p:nvSpPr>
        <p:spPr>
          <a:xfrm>
            <a:off x="4418474" y="4876644"/>
            <a:ext cx="759753" cy="230832"/>
          </a:xfrm>
          <a:prstGeom prst="rect">
            <a:avLst/>
          </a:prstGeom>
          <a:noFill/>
        </p:spPr>
        <p:txBody>
          <a:bodyPr wrap="square" rtlCol="0">
            <a:spAutoFit/>
          </a:bodyPr>
          <a:lstStyle/>
          <a:p>
            <a:r>
              <a:rPr lang="en-IN" sz="900" dirty="0">
                <a:latin typeface="Verdana" panose="020B0604030504040204" pitchFamily="34" charset="0"/>
                <a:ea typeface="Verdana" panose="020B0604030504040204" pitchFamily="34" charset="0"/>
              </a:rPr>
              <a:t>Test Set</a:t>
            </a:r>
          </a:p>
        </p:txBody>
      </p:sp>
      <p:sp>
        <p:nvSpPr>
          <p:cNvPr id="91" name="TextBox 90">
            <a:extLst>
              <a:ext uri="{FF2B5EF4-FFF2-40B4-BE49-F238E27FC236}">
                <a16:creationId xmlns:a16="http://schemas.microsoft.com/office/drawing/2014/main" id="{16EA89AD-84B9-4B84-A982-520178C29122}"/>
              </a:ext>
            </a:extLst>
          </p:cNvPr>
          <p:cNvSpPr txBox="1"/>
          <p:nvPr/>
        </p:nvSpPr>
        <p:spPr>
          <a:xfrm>
            <a:off x="4379666" y="3994438"/>
            <a:ext cx="759753" cy="230832"/>
          </a:xfrm>
          <a:prstGeom prst="rect">
            <a:avLst/>
          </a:prstGeom>
          <a:noFill/>
        </p:spPr>
        <p:txBody>
          <a:bodyPr wrap="square" rtlCol="0">
            <a:spAutoFit/>
          </a:bodyPr>
          <a:lstStyle/>
          <a:p>
            <a:r>
              <a:rPr lang="en-IN" sz="900" dirty="0">
                <a:latin typeface="Verdana" panose="020B0604030504040204" pitchFamily="34" charset="0"/>
                <a:ea typeface="Verdana" panose="020B0604030504040204" pitchFamily="34" charset="0"/>
              </a:rPr>
              <a:t>Train Set</a:t>
            </a:r>
          </a:p>
        </p:txBody>
      </p:sp>
      <p:sp>
        <p:nvSpPr>
          <p:cNvPr id="92" name="TextBox 91">
            <a:extLst>
              <a:ext uri="{FF2B5EF4-FFF2-40B4-BE49-F238E27FC236}">
                <a16:creationId xmlns:a16="http://schemas.microsoft.com/office/drawing/2014/main" id="{CC1F510D-05A4-BE3B-261E-9D284705B079}"/>
              </a:ext>
            </a:extLst>
          </p:cNvPr>
          <p:cNvSpPr txBox="1"/>
          <p:nvPr/>
        </p:nvSpPr>
        <p:spPr>
          <a:xfrm>
            <a:off x="5336247" y="4842050"/>
            <a:ext cx="759753" cy="369332"/>
          </a:xfrm>
          <a:prstGeom prst="rect">
            <a:avLst/>
          </a:prstGeom>
          <a:noFill/>
        </p:spPr>
        <p:txBody>
          <a:bodyPr wrap="square" rtlCol="0">
            <a:spAutoFit/>
          </a:bodyPr>
          <a:lstStyle/>
          <a:p>
            <a:r>
              <a:rPr lang="en-IN" sz="900" dirty="0">
                <a:latin typeface="Verdana" panose="020B0604030504040204" pitchFamily="34" charset="0"/>
                <a:ea typeface="Verdana" panose="020B0604030504040204" pitchFamily="34" charset="0"/>
              </a:rPr>
              <a:t>Machine Algorithm</a:t>
            </a:r>
          </a:p>
        </p:txBody>
      </p:sp>
      <p:sp>
        <p:nvSpPr>
          <p:cNvPr id="93" name="TextBox 92">
            <a:extLst>
              <a:ext uri="{FF2B5EF4-FFF2-40B4-BE49-F238E27FC236}">
                <a16:creationId xmlns:a16="http://schemas.microsoft.com/office/drawing/2014/main" id="{7B81A676-2003-CB15-8D1F-E94CEC333C43}"/>
              </a:ext>
            </a:extLst>
          </p:cNvPr>
          <p:cNvSpPr txBox="1"/>
          <p:nvPr/>
        </p:nvSpPr>
        <p:spPr>
          <a:xfrm>
            <a:off x="6451359" y="4104581"/>
            <a:ext cx="842997" cy="230832"/>
          </a:xfrm>
          <a:prstGeom prst="rect">
            <a:avLst/>
          </a:prstGeom>
          <a:noFill/>
        </p:spPr>
        <p:txBody>
          <a:bodyPr wrap="square" rtlCol="0">
            <a:spAutoFit/>
          </a:bodyPr>
          <a:lstStyle/>
          <a:p>
            <a:r>
              <a:rPr lang="en-IN" sz="900" dirty="0">
                <a:latin typeface="Verdana" panose="020B0604030504040204" pitchFamily="34" charset="0"/>
                <a:ea typeface="Verdana" panose="020B0604030504040204" pitchFamily="34" charset="0"/>
              </a:rPr>
              <a:t>Evaluation</a:t>
            </a:r>
          </a:p>
        </p:txBody>
      </p:sp>
      <p:sp>
        <p:nvSpPr>
          <p:cNvPr id="94" name="TextBox 93">
            <a:extLst>
              <a:ext uri="{FF2B5EF4-FFF2-40B4-BE49-F238E27FC236}">
                <a16:creationId xmlns:a16="http://schemas.microsoft.com/office/drawing/2014/main" id="{859197B7-B630-551D-8BB6-468950CD3001}"/>
              </a:ext>
            </a:extLst>
          </p:cNvPr>
          <p:cNvSpPr txBox="1"/>
          <p:nvPr/>
        </p:nvSpPr>
        <p:spPr>
          <a:xfrm>
            <a:off x="7571352" y="4110053"/>
            <a:ext cx="759753" cy="230832"/>
          </a:xfrm>
          <a:prstGeom prst="rect">
            <a:avLst/>
          </a:prstGeom>
          <a:noFill/>
        </p:spPr>
        <p:txBody>
          <a:bodyPr wrap="square" rtlCol="0">
            <a:spAutoFit/>
          </a:bodyPr>
          <a:lstStyle/>
          <a:p>
            <a:r>
              <a:rPr lang="en-IN" sz="900" dirty="0">
                <a:latin typeface="Verdana" panose="020B0604030504040204" pitchFamily="34" charset="0"/>
                <a:ea typeface="Verdana" panose="020B0604030504040204" pitchFamily="34" charset="0"/>
              </a:rPr>
              <a:t>Model</a:t>
            </a:r>
          </a:p>
        </p:txBody>
      </p:sp>
      <p:sp>
        <p:nvSpPr>
          <p:cNvPr id="95" name="TextBox 94">
            <a:extLst>
              <a:ext uri="{FF2B5EF4-FFF2-40B4-BE49-F238E27FC236}">
                <a16:creationId xmlns:a16="http://schemas.microsoft.com/office/drawing/2014/main" id="{95EF282B-E417-EBE0-36DF-CCC72F9CB1E2}"/>
              </a:ext>
            </a:extLst>
          </p:cNvPr>
          <p:cNvSpPr txBox="1"/>
          <p:nvPr/>
        </p:nvSpPr>
        <p:spPr>
          <a:xfrm>
            <a:off x="7545773" y="5398270"/>
            <a:ext cx="759753" cy="230832"/>
          </a:xfrm>
          <a:prstGeom prst="rect">
            <a:avLst/>
          </a:prstGeom>
          <a:noFill/>
        </p:spPr>
        <p:txBody>
          <a:bodyPr wrap="square" rtlCol="0">
            <a:spAutoFit/>
          </a:bodyPr>
          <a:lstStyle/>
          <a:p>
            <a:r>
              <a:rPr lang="en-IN" sz="900" dirty="0">
                <a:latin typeface="Verdana" panose="020B0604030504040204" pitchFamily="34" charset="0"/>
                <a:ea typeface="Verdana" panose="020B0604030504040204" pitchFamily="34" charset="0"/>
              </a:rPr>
              <a:t>Inputs</a:t>
            </a:r>
          </a:p>
        </p:txBody>
      </p:sp>
      <p:sp>
        <p:nvSpPr>
          <p:cNvPr id="96" name="TextBox 95">
            <a:extLst>
              <a:ext uri="{FF2B5EF4-FFF2-40B4-BE49-F238E27FC236}">
                <a16:creationId xmlns:a16="http://schemas.microsoft.com/office/drawing/2014/main" id="{92CB6374-45FB-8544-26FE-3189B24B9360}"/>
              </a:ext>
            </a:extLst>
          </p:cNvPr>
          <p:cNvSpPr txBox="1"/>
          <p:nvPr/>
        </p:nvSpPr>
        <p:spPr>
          <a:xfrm>
            <a:off x="9193940" y="4475411"/>
            <a:ext cx="759753" cy="230832"/>
          </a:xfrm>
          <a:prstGeom prst="rect">
            <a:avLst/>
          </a:prstGeom>
          <a:noFill/>
        </p:spPr>
        <p:txBody>
          <a:bodyPr wrap="square" rtlCol="0">
            <a:spAutoFit/>
          </a:bodyPr>
          <a:lstStyle/>
          <a:p>
            <a:r>
              <a:rPr lang="en-IN" sz="900" dirty="0">
                <a:latin typeface="Verdana" panose="020B0604030504040204" pitchFamily="34" charset="0"/>
                <a:ea typeface="Verdana" panose="020B0604030504040204" pitchFamily="34" charset="0"/>
              </a:rPr>
              <a:t>Output</a:t>
            </a:r>
          </a:p>
        </p:txBody>
      </p:sp>
    </p:spTree>
    <p:extLst>
      <p:ext uri="{BB962C8B-B14F-4D97-AF65-F5344CB8AC3E}">
        <p14:creationId xmlns:p14="http://schemas.microsoft.com/office/powerpoint/2010/main" val="30402230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056C2-AD77-C726-0552-8D3EDFE50913}"/>
              </a:ext>
            </a:extLst>
          </p:cNvPr>
          <p:cNvSpPr>
            <a:spLocks noGrp="1"/>
          </p:cNvSpPr>
          <p:nvPr>
            <p:ph type="title"/>
          </p:nvPr>
        </p:nvSpPr>
        <p:spPr/>
        <p:txBody>
          <a:bodyPr/>
          <a:lstStyle/>
          <a:p>
            <a:r>
              <a:rPr lang="en-IN" sz="4400" b="1" cap="none" dirty="0">
                <a:latin typeface="Verdana" panose="020B0604030504040204" pitchFamily="34" charset="0"/>
                <a:ea typeface="Verdana" panose="020B0604030504040204" pitchFamily="34" charset="0"/>
              </a:rPr>
              <a:t>Methodology</a:t>
            </a:r>
            <a:br>
              <a:rPr lang="en-IN" sz="4400" b="1" cap="none" dirty="0">
                <a:latin typeface="Verdana" panose="020B0604030504040204" pitchFamily="34" charset="0"/>
                <a:ea typeface="Verdana" panose="020B0604030504040204" pitchFamily="34" charset="0"/>
              </a:rPr>
            </a:br>
            <a:endParaRPr lang="en-IN" cap="none" dirty="0"/>
          </a:p>
        </p:txBody>
      </p:sp>
      <p:sp>
        <p:nvSpPr>
          <p:cNvPr id="4" name="Rectangle 3">
            <a:extLst>
              <a:ext uri="{FF2B5EF4-FFF2-40B4-BE49-F238E27FC236}">
                <a16:creationId xmlns:a16="http://schemas.microsoft.com/office/drawing/2014/main" id="{018DF1D1-51F3-6272-DD96-519A38395918}"/>
              </a:ext>
            </a:extLst>
          </p:cNvPr>
          <p:cNvSpPr/>
          <p:nvPr/>
        </p:nvSpPr>
        <p:spPr>
          <a:xfrm>
            <a:off x="4867175" y="2026224"/>
            <a:ext cx="2133600" cy="32848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a:t>Literature Review</a:t>
            </a:r>
          </a:p>
        </p:txBody>
      </p:sp>
      <p:sp>
        <p:nvSpPr>
          <p:cNvPr id="5" name="Rectangle 4">
            <a:extLst>
              <a:ext uri="{FF2B5EF4-FFF2-40B4-BE49-F238E27FC236}">
                <a16:creationId xmlns:a16="http://schemas.microsoft.com/office/drawing/2014/main" id="{C596084D-2B8C-AE0E-3188-EDBD2A074334}"/>
              </a:ext>
            </a:extLst>
          </p:cNvPr>
          <p:cNvSpPr/>
          <p:nvPr/>
        </p:nvSpPr>
        <p:spPr>
          <a:xfrm>
            <a:off x="4867175" y="2502229"/>
            <a:ext cx="2133581" cy="33381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a:t>Dataset Collection</a:t>
            </a:r>
          </a:p>
        </p:txBody>
      </p:sp>
      <p:sp>
        <p:nvSpPr>
          <p:cNvPr id="6" name="Rectangle 5">
            <a:extLst>
              <a:ext uri="{FF2B5EF4-FFF2-40B4-BE49-F238E27FC236}">
                <a16:creationId xmlns:a16="http://schemas.microsoft.com/office/drawing/2014/main" id="{5FD606BD-528A-E701-CFA3-B2BDEA3BF62F}"/>
              </a:ext>
            </a:extLst>
          </p:cNvPr>
          <p:cNvSpPr/>
          <p:nvPr/>
        </p:nvSpPr>
        <p:spPr>
          <a:xfrm>
            <a:off x="4867176" y="3004388"/>
            <a:ext cx="2133568" cy="33381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a:t>Data Pre-Processing </a:t>
            </a:r>
          </a:p>
        </p:txBody>
      </p:sp>
      <p:sp>
        <p:nvSpPr>
          <p:cNvPr id="7" name="Rectangle 6">
            <a:extLst>
              <a:ext uri="{FF2B5EF4-FFF2-40B4-BE49-F238E27FC236}">
                <a16:creationId xmlns:a16="http://schemas.microsoft.com/office/drawing/2014/main" id="{8A8A93A2-D8F0-0A3A-1066-D4BA4F9AA995}"/>
              </a:ext>
            </a:extLst>
          </p:cNvPr>
          <p:cNvSpPr/>
          <p:nvPr/>
        </p:nvSpPr>
        <p:spPr>
          <a:xfrm>
            <a:off x="4867144" y="3527731"/>
            <a:ext cx="2133600" cy="32051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a:t>Feature Extraction</a:t>
            </a:r>
          </a:p>
        </p:txBody>
      </p:sp>
      <p:sp>
        <p:nvSpPr>
          <p:cNvPr id="8" name="Rectangle 7">
            <a:extLst>
              <a:ext uri="{FF2B5EF4-FFF2-40B4-BE49-F238E27FC236}">
                <a16:creationId xmlns:a16="http://schemas.microsoft.com/office/drawing/2014/main" id="{7DF1AD84-E81D-F063-290D-5E84CA94BE50}"/>
              </a:ext>
            </a:extLst>
          </p:cNvPr>
          <p:cNvSpPr/>
          <p:nvPr/>
        </p:nvSpPr>
        <p:spPr>
          <a:xfrm>
            <a:off x="2723197" y="4008498"/>
            <a:ext cx="2143947" cy="28405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a:t>Training Set</a:t>
            </a:r>
          </a:p>
        </p:txBody>
      </p:sp>
      <p:sp>
        <p:nvSpPr>
          <p:cNvPr id="9" name="Rectangle 8">
            <a:extLst>
              <a:ext uri="{FF2B5EF4-FFF2-40B4-BE49-F238E27FC236}">
                <a16:creationId xmlns:a16="http://schemas.microsoft.com/office/drawing/2014/main" id="{D311F391-084F-8AD5-A62D-4D33CB3557C7}"/>
              </a:ext>
            </a:extLst>
          </p:cNvPr>
          <p:cNvSpPr/>
          <p:nvPr/>
        </p:nvSpPr>
        <p:spPr>
          <a:xfrm>
            <a:off x="7000745" y="4014704"/>
            <a:ext cx="2133568" cy="26265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a:t>Testing Set</a:t>
            </a:r>
          </a:p>
        </p:txBody>
      </p:sp>
      <p:sp>
        <p:nvSpPr>
          <p:cNvPr id="10" name="Rectangle 9">
            <a:extLst>
              <a:ext uri="{FF2B5EF4-FFF2-40B4-BE49-F238E27FC236}">
                <a16:creationId xmlns:a16="http://schemas.microsoft.com/office/drawing/2014/main" id="{3133E400-5922-8B65-9AB6-054E050C79FF}"/>
              </a:ext>
            </a:extLst>
          </p:cNvPr>
          <p:cNvSpPr/>
          <p:nvPr/>
        </p:nvSpPr>
        <p:spPr>
          <a:xfrm>
            <a:off x="4862878" y="4414221"/>
            <a:ext cx="2133600" cy="39925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a:t>Decision Tree</a:t>
            </a:r>
          </a:p>
        </p:txBody>
      </p:sp>
      <p:sp>
        <p:nvSpPr>
          <p:cNvPr id="11" name="Rectangle 10">
            <a:extLst>
              <a:ext uri="{FF2B5EF4-FFF2-40B4-BE49-F238E27FC236}">
                <a16:creationId xmlns:a16="http://schemas.microsoft.com/office/drawing/2014/main" id="{874E19AA-EBE3-C730-577C-46FC4FCA6858}"/>
              </a:ext>
            </a:extLst>
          </p:cNvPr>
          <p:cNvSpPr/>
          <p:nvPr/>
        </p:nvSpPr>
        <p:spPr>
          <a:xfrm>
            <a:off x="4923198" y="4980204"/>
            <a:ext cx="2133600" cy="36019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a:t>Error Calculation</a:t>
            </a:r>
          </a:p>
        </p:txBody>
      </p:sp>
      <p:sp>
        <p:nvSpPr>
          <p:cNvPr id="12" name="Rectangle 11">
            <a:extLst>
              <a:ext uri="{FF2B5EF4-FFF2-40B4-BE49-F238E27FC236}">
                <a16:creationId xmlns:a16="http://schemas.microsoft.com/office/drawing/2014/main" id="{5A73D467-842F-681C-49FA-09849F92E126}"/>
              </a:ext>
            </a:extLst>
          </p:cNvPr>
          <p:cNvSpPr/>
          <p:nvPr/>
        </p:nvSpPr>
        <p:spPr>
          <a:xfrm>
            <a:off x="4862877" y="5487551"/>
            <a:ext cx="2133601" cy="39925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a:t>Prediction</a:t>
            </a:r>
          </a:p>
        </p:txBody>
      </p:sp>
      <p:cxnSp>
        <p:nvCxnSpPr>
          <p:cNvPr id="13" name="Straight Arrow Connector 12">
            <a:extLst>
              <a:ext uri="{FF2B5EF4-FFF2-40B4-BE49-F238E27FC236}">
                <a16:creationId xmlns:a16="http://schemas.microsoft.com/office/drawing/2014/main" id="{AE672747-BAEE-B6E9-7C75-FC1A65382329}"/>
              </a:ext>
            </a:extLst>
          </p:cNvPr>
          <p:cNvCxnSpPr>
            <a:cxnSpLocks/>
            <a:endCxn id="5" idx="0"/>
          </p:cNvCxnSpPr>
          <p:nvPr/>
        </p:nvCxnSpPr>
        <p:spPr>
          <a:xfrm>
            <a:off x="5933960" y="2343673"/>
            <a:ext cx="6" cy="1585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C9A9109F-B1F8-1388-50E4-866B08D7BF4F}"/>
              </a:ext>
            </a:extLst>
          </p:cNvPr>
          <p:cNvCxnSpPr>
            <a:cxnSpLocks/>
            <a:endCxn id="6" idx="0"/>
          </p:cNvCxnSpPr>
          <p:nvPr/>
        </p:nvCxnSpPr>
        <p:spPr>
          <a:xfrm flipH="1">
            <a:off x="5933960" y="2840736"/>
            <a:ext cx="7" cy="1636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98240BCD-A843-886A-29E9-50574FCEA42E}"/>
              </a:ext>
            </a:extLst>
          </p:cNvPr>
          <p:cNvCxnSpPr>
            <a:cxnSpLocks/>
            <a:stCxn id="7" idx="2"/>
            <a:endCxn id="9" idx="1"/>
          </p:cNvCxnSpPr>
          <p:nvPr/>
        </p:nvCxnSpPr>
        <p:spPr>
          <a:xfrm>
            <a:off x="5933944" y="3848243"/>
            <a:ext cx="1066801" cy="2977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333A3A81-3F6E-0561-E270-073B15D7E3B0}"/>
              </a:ext>
            </a:extLst>
          </p:cNvPr>
          <p:cNvCxnSpPr>
            <a:cxnSpLocks/>
            <a:stCxn id="7" idx="2"/>
          </p:cNvCxnSpPr>
          <p:nvPr/>
        </p:nvCxnSpPr>
        <p:spPr>
          <a:xfrm flipH="1">
            <a:off x="4862877" y="3848243"/>
            <a:ext cx="1071067" cy="3201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447273BD-FC50-1969-3771-CFF9113F3C14}"/>
              </a:ext>
            </a:extLst>
          </p:cNvPr>
          <p:cNvCxnSpPr>
            <a:cxnSpLocks/>
            <a:endCxn id="10" idx="0"/>
          </p:cNvCxnSpPr>
          <p:nvPr/>
        </p:nvCxnSpPr>
        <p:spPr>
          <a:xfrm>
            <a:off x="4853693" y="4160703"/>
            <a:ext cx="1075985" cy="2535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3CB71208-50A5-F91F-7BF5-3E965BE23996}"/>
              </a:ext>
            </a:extLst>
          </p:cNvPr>
          <p:cNvCxnSpPr>
            <a:cxnSpLocks/>
            <a:stCxn id="9" idx="1"/>
            <a:endCxn id="10" idx="0"/>
          </p:cNvCxnSpPr>
          <p:nvPr/>
        </p:nvCxnSpPr>
        <p:spPr>
          <a:xfrm flipH="1">
            <a:off x="5929678" y="4146033"/>
            <a:ext cx="1071067" cy="2681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8508E920-E1A2-4244-A1B4-C6ECCCE688E9}"/>
              </a:ext>
            </a:extLst>
          </p:cNvPr>
          <p:cNvCxnSpPr>
            <a:cxnSpLocks/>
          </p:cNvCxnSpPr>
          <p:nvPr/>
        </p:nvCxnSpPr>
        <p:spPr>
          <a:xfrm>
            <a:off x="5909248" y="4781620"/>
            <a:ext cx="0" cy="2151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D8E1F6E1-9DE5-0474-0C0D-DC20E7F7A48B}"/>
              </a:ext>
            </a:extLst>
          </p:cNvPr>
          <p:cNvCxnSpPr>
            <a:cxnSpLocks/>
          </p:cNvCxnSpPr>
          <p:nvPr/>
        </p:nvCxnSpPr>
        <p:spPr>
          <a:xfrm>
            <a:off x="5909248" y="5340397"/>
            <a:ext cx="0" cy="1667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79410E74-F90F-322E-334B-2E6C4DC185BE}"/>
              </a:ext>
            </a:extLst>
          </p:cNvPr>
          <p:cNvCxnSpPr>
            <a:cxnSpLocks/>
          </p:cNvCxnSpPr>
          <p:nvPr/>
        </p:nvCxnSpPr>
        <p:spPr>
          <a:xfrm>
            <a:off x="5933960" y="3338202"/>
            <a:ext cx="0" cy="1730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06106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2C980-0158-3422-B48F-4E2D5BDBB3CF}"/>
              </a:ext>
            </a:extLst>
          </p:cNvPr>
          <p:cNvSpPr>
            <a:spLocks noGrp="1"/>
          </p:cNvSpPr>
          <p:nvPr>
            <p:ph type="title"/>
          </p:nvPr>
        </p:nvSpPr>
        <p:spPr>
          <a:xfrm>
            <a:off x="1354973" y="0"/>
            <a:ext cx="9410007" cy="1413165"/>
          </a:xfrm>
        </p:spPr>
        <p:txBody>
          <a:bodyPr>
            <a:normAutofit/>
          </a:bodyPr>
          <a:lstStyle/>
          <a:p>
            <a:r>
              <a:rPr lang="en-IN" sz="4400" b="1" cap="none" dirty="0">
                <a:latin typeface="Verdana" panose="020B0604030504040204" pitchFamily="34" charset="0"/>
                <a:ea typeface="Verdana" panose="020B0604030504040204" pitchFamily="34" charset="0"/>
              </a:rPr>
              <a:t>Dataset Reading</a:t>
            </a:r>
          </a:p>
        </p:txBody>
      </p:sp>
      <p:pic>
        <p:nvPicPr>
          <p:cNvPr id="5" name="Content Placeholder 4">
            <a:extLst>
              <a:ext uri="{FF2B5EF4-FFF2-40B4-BE49-F238E27FC236}">
                <a16:creationId xmlns:a16="http://schemas.microsoft.com/office/drawing/2014/main" id="{6EFE7FD0-198B-7A87-4B02-A5C994775AB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54974" y="1413165"/>
            <a:ext cx="9410007" cy="5245330"/>
          </a:xfrm>
        </p:spPr>
      </p:pic>
    </p:spTree>
    <p:extLst>
      <p:ext uri="{BB962C8B-B14F-4D97-AF65-F5344CB8AC3E}">
        <p14:creationId xmlns:p14="http://schemas.microsoft.com/office/powerpoint/2010/main" val="350232093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Circuit</Template>
  <TotalTime>308</TotalTime>
  <Words>763</Words>
  <Application>Microsoft Office PowerPoint</Application>
  <PresentationFormat>Widescreen</PresentationFormat>
  <Paragraphs>91</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Tw Cen MT</vt:lpstr>
      <vt:lpstr>Verdana</vt:lpstr>
      <vt:lpstr>Circuit</vt:lpstr>
      <vt:lpstr>Furniture Sales Forecasting Regression Machine Learning Model</vt:lpstr>
      <vt:lpstr>Agenda</vt:lpstr>
      <vt:lpstr>Introduction </vt:lpstr>
      <vt:lpstr>Objectives</vt:lpstr>
      <vt:lpstr>Dataset Dictionary </vt:lpstr>
      <vt:lpstr>System Design </vt:lpstr>
      <vt:lpstr>System Design </vt:lpstr>
      <vt:lpstr>Methodology </vt:lpstr>
      <vt:lpstr>Dataset Reading</vt:lpstr>
      <vt:lpstr>Continuous Variable Visual Analysis</vt:lpstr>
      <vt:lpstr>Categorical Variable Statistical Analysis</vt:lpstr>
      <vt:lpstr>Technology Tested </vt:lpstr>
      <vt:lpstr>Decision Tree ML Model Results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SIDDHALI RAUT</dc:creator>
  <cp:lastModifiedBy>SIDDHALI RAUT</cp:lastModifiedBy>
  <cp:revision>90</cp:revision>
  <dcterms:created xsi:type="dcterms:W3CDTF">2024-08-27T08:08:17Z</dcterms:created>
  <dcterms:modified xsi:type="dcterms:W3CDTF">2024-08-27T16:53:56Z</dcterms:modified>
</cp:coreProperties>
</file>