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D579-2C28-1610-01F0-852EC1ABA8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B6163F-30C8-6F74-C03F-640887376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9EF226-A220-3745-2196-041D89DC7B92}"/>
              </a:ext>
            </a:extLst>
          </p:cNvPr>
          <p:cNvSpPr>
            <a:spLocks noGrp="1"/>
          </p:cNvSpPr>
          <p:nvPr>
            <p:ph type="dt" sz="half" idx="10"/>
          </p:nvPr>
        </p:nvSpPr>
        <p:spPr/>
        <p:txBody>
          <a:bodyPr/>
          <a:lstStyle/>
          <a:p>
            <a:fld id="{66C58032-850F-41A4-A544-FB5E246EF0B1}" type="datetimeFigureOut">
              <a:rPr lang="en-IN" smtClean="0"/>
              <a:t>07-07-2024</a:t>
            </a:fld>
            <a:endParaRPr lang="en-IN"/>
          </a:p>
        </p:txBody>
      </p:sp>
      <p:sp>
        <p:nvSpPr>
          <p:cNvPr id="5" name="Footer Placeholder 4">
            <a:extLst>
              <a:ext uri="{FF2B5EF4-FFF2-40B4-BE49-F238E27FC236}">
                <a16:creationId xmlns:a16="http://schemas.microsoft.com/office/drawing/2014/main" id="{A8AB7658-BB05-7635-3556-4267DC25F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E6B5CE-2F8F-E4E0-5B3B-084974D65263}"/>
              </a:ext>
            </a:extLst>
          </p:cNvPr>
          <p:cNvSpPr>
            <a:spLocks noGrp="1"/>
          </p:cNvSpPr>
          <p:nvPr>
            <p:ph type="sldNum" sz="quarter" idx="12"/>
          </p:nvPr>
        </p:nvSpPr>
        <p:spPr/>
        <p:txBody>
          <a:bodyPr/>
          <a:lstStyle/>
          <a:p>
            <a:fld id="{56EC245F-E4F2-45A8-A7F1-28E2B289A45F}" type="slidenum">
              <a:rPr lang="en-IN" smtClean="0"/>
              <a:t>‹#›</a:t>
            </a:fld>
            <a:endParaRPr lang="en-IN"/>
          </a:p>
        </p:txBody>
      </p:sp>
    </p:spTree>
    <p:extLst>
      <p:ext uri="{BB962C8B-B14F-4D97-AF65-F5344CB8AC3E}">
        <p14:creationId xmlns:p14="http://schemas.microsoft.com/office/powerpoint/2010/main" val="50592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8B9C-C543-8D6B-B39C-E5EB70DAF1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A36AD2-6B6B-CBC2-B776-893FA51DC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2A6B7-96E5-020F-B793-01BC798BFA85}"/>
              </a:ext>
            </a:extLst>
          </p:cNvPr>
          <p:cNvSpPr>
            <a:spLocks noGrp="1"/>
          </p:cNvSpPr>
          <p:nvPr>
            <p:ph type="dt" sz="half" idx="10"/>
          </p:nvPr>
        </p:nvSpPr>
        <p:spPr/>
        <p:txBody>
          <a:bodyPr/>
          <a:lstStyle/>
          <a:p>
            <a:fld id="{66C58032-850F-41A4-A544-FB5E246EF0B1}" type="datetimeFigureOut">
              <a:rPr lang="en-IN" smtClean="0"/>
              <a:t>07-07-2024</a:t>
            </a:fld>
            <a:endParaRPr lang="en-IN"/>
          </a:p>
        </p:txBody>
      </p:sp>
      <p:sp>
        <p:nvSpPr>
          <p:cNvPr id="5" name="Footer Placeholder 4">
            <a:extLst>
              <a:ext uri="{FF2B5EF4-FFF2-40B4-BE49-F238E27FC236}">
                <a16:creationId xmlns:a16="http://schemas.microsoft.com/office/drawing/2014/main" id="{6B63AF3F-D6AE-F661-2E2C-C15D65B7C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72218-5F28-B00D-D039-19D6195DE8AC}"/>
              </a:ext>
            </a:extLst>
          </p:cNvPr>
          <p:cNvSpPr>
            <a:spLocks noGrp="1"/>
          </p:cNvSpPr>
          <p:nvPr>
            <p:ph type="sldNum" sz="quarter" idx="12"/>
          </p:nvPr>
        </p:nvSpPr>
        <p:spPr/>
        <p:txBody>
          <a:bodyPr/>
          <a:lstStyle/>
          <a:p>
            <a:fld id="{56EC245F-E4F2-45A8-A7F1-28E2B289A45F}" type="slidenum">
              <a:rPr lang="en-IN" smtClean="0"/>
              <a:t>‹#›</a:t>
            </a:fld>
            <a:endParaRPr lang="en-IN"/>
          </a:p>
        </p:txBody>
      </p:sp>
    </p:spTree>
    <p:extLst>
      <p:ext uri="{BB962C8B-B14F-4D97-AF65-F5344CB8AC3E}">
        <p14:creationId xmlns:p14="http://schemas.microsoft.com/office/powerpoint/2010/main" val="95623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CBA196-49B0-A047-605A-0BFEA26BB9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551EBC-F0D9-9FFC-EF4D-7EA61E444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848AEB-077C-6A2E-781F-BFB32C714242}"/>
              </a:ext>
            </a:extLst>
          </p:cNvPr>
          <p:cNvSpPr>
            <a:spLocks noGrp="1"/>
          </p:cNvSpPr>
          <p:nvPr>
            <p:ph type="dt" sz="half" idx="10"/>
          </p:nvPr>
        </p:nvSpPr>
        <p:spPr/>
        <p:txBody>
          <a:bodyPr/>
          <a:lstStyle/>
          <a:p>
            <a:fld id="{66C58032-850F-41A4-A544-FB5E246EF0B1}" type="datetimeFigureOut">
              <a:rPr lang="en-IN" smtClean="0"/>
              <a:t>07-07-2024</a:t>
            </a:fld>
            <a:endParaRPr lang="en-IN"/>
          </a:p>
        </p:txBody>
      </p:sp>
      <p:sp>
        <p:nvSpPr>
          <p:cNvPr id="5" name="Footer Placeholder 4">
            <a:extLst>
              <a:ext uri="{FF2B5EF4-FFF2-40B4-BE49-F238E27FC236}">
                <a16:creationId xmlns:a16="http://schemas.microsoft.com/office/drawing/2014/main" id="{7D3E1B5F-3379-85B4-4825-05E36CD070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259D61-2732-DBC8-5B48-93864AA00877}"/>
              </a:ext>
            </a:extLst>
          </p:cNvPr>
          <p:cNvSpPr>
            <a:spLocks noGrp="1"/>
          </p:cNvSpPr>
          <p:nvPr>
            <p:ph type="sldNum" sz="quarter" idx="12"/>
          </p:nvPr>
        </p:nvSpPr>
        <p:spPr/>
        <p:txBody>
          <a:bodyPr/>
          <a:lstStyle/>
          <a:p>
            <a:fld id="{56EC245F-E4F2-45A8-A7F1-28E2B289A45F}" type="slidenum">
              <a:rPr lang="en-IN" smtClean="0"/>
              <a:t>‹#›</a:t>
            </a:fld>
            <a:endParaRPr lang="en-IN"/>
          </a:p>
        </p:txBody>
      </p:sp>
    </p:spTree>
    <p:extLst>
      <p:ext uri="{BB962C8B-B14F-4D97-AF65-F5344CB8AC3E}">
        <p14:creationId xmlns:p14="http://schemas.microsoft.com/office/powerpoint/2010/main" val="53297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B684-3A43-B340-9EE4-B19B984923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75FCFB-4752-266D-0677-18B1D179EC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2EF3A-A17C-B51A-9483-2AAF28B7901F}"/>
              </a:ext>
            </a:extLst>
          </p:cNvPr>
          <p:cNvSpPr>
            <a:spLocks noGrp="1"/>
          </p:cNvSpPr>
          <p:nvPr>
            <p:ph type="dt" sz="half" idx="10"/>
          </p:nvPr>
        </p:nvSpPr>
        <p:spPr/>
        <p:txBody>
          <a:bodyPr/>
          <a:lstStyle/>
          <a:p>
            <a:fld id="{66C58032-850F-41A4-A544-FB5E246EF0B1}" type="datetimeFigureOut">
              <a:rPr lang="en-IN" smtClean="0"/>
              <a:t>07-07-2024</a:t>
            </a:fld>
            <a:endParaRPr lang="en-IN"/>
          </a:p>
        </p:txBody>
      </p:sp>
      <p:sp>
        <p:nvSpPr>
          <p:cNvPr id="5" name="Footer Placeholder 4">
            <a:extLst>
              <a:ext uri="{FF2B5EF4-FFF2-40B4-BE49-F238E27FC236}">
                <a16:creationId xmlns:a16="http://schemas.microsoft.com/office/drawing/2014/main" id="{DB5638BE-1433-8806-FFF1-DE0F57FFF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2403E-7ECA-0AE0-55BF-F266738E6189}"/>
              </a:ext>
            </a:extLst>
          </p:cNvPr>
          <p:cNvSpPr>
            <a:spLocks noGrp="1"/>
          </p:cNvSpPr>
          <p:nvPr>
            <p:ph type="sldNum" sz="quarter" idx="12"/>
          </p:nvPr>
        </p:nvSpPr>
        <p:spPr/>
        <p:txBody>
          <a:bodyPr/>
          <a:lstStyle/>
          <a:p>
            <a:fld id="{56EC245F-E4F2-45A8-A7F1-28E2B289A45F}" type="slidenum">
              <a:rPr lang="en-IN" smtClean="0"/>
              <a:t>‹#›</a:t>
            </a:fld>
            <a:endParaRPr lang="en-IN"/>
          </a:p>
        </p:txBody>
      </p:sp>
    </p:spTree>
    <p:extLst>
      <p:ext uri="{BB962C8B-B14F-4D97-AF65-F5344CB8AC3E}">
        <p14:creationId xmlns:p14="http://schemas.microsoft.com/office/powerpoint/2010/main" val="15121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BB30-EEEA-5841-B05D-F5267FDE69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248943-10DF-A44A-156B-536FA254C3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03B04-BA76-55F2-EF41-EAEEA23C64CE}"/>
              </a:ext>
            </a:extLst>
          </p:cNvPr>
          <p:cNvSpPr>
            <a:spLocks noGrp="1"/>
          </p:cNvSpPr>
          <p:nvPr>
            <p:ph type="dt" sz="half" idx="10"/>
          </p:nvPr>
        </p:nvSpPr>
        <p:spPr/>
        <p:txBody>
          <a:bodyPr/>
          <a:lstStyle/>
          <a:p>
            <a:fld id="{66C58032-850F-41A4-A544-FB5E246EF0B1}" type="datetimeFigureOut">
              <a:rPr lang="en-IN" smtClean="0"/>
              <a:t>07-07-2024</a:t>
            </a:fld>
            <a:endParaRPr lang="en-IN"/>
          </a:p>
        </p:txBody>
      </p:sp>
      <p:sp>
        <p:nvSpPr>
          <p:cNvPr id="5" name="Footer Placeholder 4">
            <a:extLst>
              <a:ext uri="{FF2B5EF4-FFF2-40B4-BE49-F238E27FC236}">
                <a16:creationId xmlns:a16="http://schemas.microsoft.com/office/drawing/2014/main" id="{2ADD9750-1787-CA20-4FB9-DBB4053E8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2EC8A-3C40-C9EB-BDF8-3DF36E3D070D}"/>
              </a:ext>
            </a:extLst>
          </p:cNvPr>
          <p:cNvSpPr>
            <a:spLocks noGrp="1"/>
          </p:cNvSpPr>
          <p:nvPr>
            <p:ph type="sldNum" sz="quarter" idx="12"/>
          </p:nvPr>
        </p:nvSpPr>
        <p:spPr/>
        <p:txBody>
          <a:bodyPr/>
          <a:lstStyle/>
          <a:p>
            <a:fld id="{56EC245F-E4F2-45A8-A7F1-28E2B289A45F}" type="slidenum">
              <a:rPr lang="en-IN" smtClean="0"/>
              <a:t>‹#›</a:t>
            </a:fld>
            <a:endParaRPr lang="en-IN"/>
          </a:p>
        </p:txBody>
      </p:sp>
    </p:spTree>
    <p:extLst>
      <p:ext uri="{BB962C8B-B14F-4D97-AF65-F5344CB8AC3E}">
        <p14:creationId xmlns:p14="http://schemas.microsoft.com/office/powerpoint/2010/main" val="308599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B9B-B787-5C08-D091-EB66720AAF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642D64-971E-E83E-6CB7-42706B4DC6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0D5736-2FD4-CCEC-85B9-AE5D261ACE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ED9A74-46C5-F8FF-979F-D5C560B97BB5}"/>
              </a:ext>
            </a:extLst>
          </p:cNvPr>
          <p:cNvSpPr>
            <a:spLocks noGrp="1"/>
          </p:cNvSpPr>
          <p:nvPr>
            <p:ph type="dt" sz="half" idx="10"/>
          </p:nvPr>
        </p:nvSpPr>
        <p:spPr/>
        <p:txBody>
          <a:bodyPr/>
          <a:lstStyle/>
          <a:p>
            <a:fld id="{66C58032-850F-41A4-A544-FB5E246EF0B1}" type="datetimeFigureOut">
              <a:rPr lang="en-IN" smtClean="0"/>
              <a:t>07-07-2024</a:t>
            </a:fld>
            <a:endParaRPr lang="en-IN"/>
          </a:p>
        </p:txBody>
      </p:sp>
      <p:sp>
        <p:nvSpPr>
          <p:cNvPr id="6" name="Footer Placeholder 5">
            <a:extLst>
              <a:ext uri="{FF2B5EF4-FFF2-40B4-BE49-F238E27FC236}">
                <a16:creationId xmlns:a16="http://schemas.microsoft.com/office/drawing/2014/main" id="{24BF3CCA-F571-CF92-0EEF-D4EC78D73A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0F6993-8C87-3ACA-C2D8-962D91BFDB12}"/>
              </a:ext>
            </a:extLst>
          </p:cNvPr>
          <p:cNvSpPr>
            <a:spLocks noGrp="1"/>
          </p:cNvSpPr>
          <p:nvPr>
            <p:ph type="sldNum" sz="quarter" idx="12"/>
          </p:nvPr>
        </p:nvSpPr>
        <p:spPr/>
        <p:txBody>
          <a:bodyPr/>
          <a:lstStyle/>
          <a:p>
            <a:fld id="{56EC245F-E4F2-45A8-A7F1-28E2B289A45F}" type="slidenum">
              <a:rPr lang="en-IN" smtClean="0"/>
              <a:t>‹#›</a:t>
            </a:fld>
            <a:endParaRPr lang="en-IN"/>
          </a:p>
        </p:txBody>
      </p:sp>
    </p:spTree>
    <p:extLst>
      <p:ext uri="{BB962C8B-B14F-4D97-AF65-F5344CB8AC3E}">
        <p14:creationId xmlns:p14="http://schemas.microsoft.com/office/powerpoint/2010/main" val="149443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6504-380C-8A32-4C63-E61693AD1B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D237F9-5DFD-BBDE-9677-45EE15914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AF329F-36BC-FEEC-5292-92BB76386C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E03114-4E51-A6FC-E0E7-5B863388F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9A569-C771-F753-5C87-21BFFADFED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C699BB-62EF-CD02-601B-023A93DA842C}"/>
              </a:ext>
            </a:extLst>
          </p:cNvPr>
          <p:cNvSpPr>
            <a:spLocks noGrp="1"/>
          </p:cNvSpPr>
          <p:nvPr>
            <p:ph type="dt" sz="half" idx="10"/>
          </p:nvPr>
        </p:nvSpPr>
        <p:spPr/>
        <p:txBody>
          <a:bodyPr/>
          <a:lstStyle/>
          <a:p>
            <a:fld id="{66C58032-850F-41A4-A544-FB5E246EF0B1}" type="datetimeFigureOut">
              <a:rPr lang="en-IN" smtClean="0"/>
              <a:t>07-07-2024</a:t>
            </a:fld>
            <a:endParaRPr lang="en-IN"/>
          </a:p>
        </p:txBody>
      </p:sp>
      <p:sp>
        <p:nvSpPr>
          <p:cNvPr id="8" name="Footer Placeholder 7">
            <a:extLst>
              <a:ext uri="{FF2B5EF4-FFF2-40B4-BE49-F238E27FC236}">
                <a16:creationId xmlns:a16="http://schemas.microsoft.com/office/drawing/2014/main" id="{3D546BF0-4947-A8B8-0979-DD02E3B9E3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7E68DC-F036-D8AE-90B8-2FC3C20FF01A}"/>
              </a:ext>
            </a:extLst>
          </p:cNvPr>
          <p:cNvSpPr>
            <a:spLocks noGrp="1"/>
          </p:cNvSpPr>
          <p:nvPr>
            <p:ph type="sldNum" sz="quarter" idx="12"/>
          </p:nvPr>
        </p:nvSpPr>
        <p:spPr/>
        <p:txBody>
          <a:bodyPr/>
          <a:lstStyle/>
          <a:p>
            <a:fld id="{56EC245F-E4F2-45A8-A7F1-28E2B289A45F}" type="slidenum">
              <a:rPr lang="en-IN" smtClean="0"/>
              <a:t>‹#›</a:t>
            </a:fld>
            <a:endParaRPr lang="en-IN"/>
          </a:p>
        </p:txBody>
      </p:sp>
    </p:spTree>
    <p:extLst>
      <p:ext uri="{BB962C8B-B14F-4D97-AF65-F5344CB8AC3E}">
        <p14:creationId xmlns:p14="http://schemas.microsoft.com/office/powerpoint/2010/main" val="339196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5AEA-E493-4153-8FA1-EE1E504530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E0EFA3-2B8C-5484-46FC-A4D50AD212B5}"/>
              </a:ext>
            </a:extLst>
          </p:cNvPr>
          <p:cNvSpPr>
            <a:spLocks noGrp="1"/>
          </p:cNvSpPr>
          <p:nvPr>
            <p:ph type="dt" sz="half" idx="10"/>
          </p:nvPr>
        </p:nvSpPr>
        <p:spPr/>
        <p:txBody>
          <a:bodyPr/>
          <a:lstStyle/>
          <a:p>
            <a:fld id="{66C58032-850F-41A4-A544-FB5E246EF0B1}" type="datetimeFigureOut">
              <a:rPr lang="en-IN" smtClean="0"/>
              <a:t>07-07-2024</a:t>
            </a:fld>
            <a:endParaRPr lang="en-IN"/>
          </a:p>
        </p:txBody>
      </p:sp>
      <p:sp>
        <p:nvSpPr>
          <p:cNvPr id="4" name="Footer Placeholder 3">
            <a:extLst>
              <a:ext uri="{FF2B5EF4-FFF2-40B4-BE49-F238E27FC236}">
                <a16:creationId xmlns:a16="http://schemas.microsoft.com/office/drawing/2014/main" id="{4035AB64-83E8-8FBA-D219-5500D9FA6A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8D707F-C11F-1464-4E0E-2E7A4D0D9887}"/>
              </a:ext>
            </a:extLst>
          </p:cNvPr>
          <p:cNvSpPr>
            <a:spLocks noGrp="1"/>
          </p:cNvSpPr>
          <p:nvPr>
            <p:ph type="sldNum" sz="quarter" idx="12"/>
          </p:nvPr>
        </p:nvSpPr>
        <p:spPr/>
        <p:txBody>
          <a:bodyPr/>
          <a:lstStyle/>
          <a:p>
            <a:fld id="{56EC245F-E4F2-45A8-A7F1-28E2B289A45F}" type="slidenum">
              <a:rPr lang="en-IN" smtClean="0"/>
              <a:t>‹#›</a:t>
            </a:fld>
            <a:endParaRPr lang="en-IN"/>
          </a:p>
        </p:txBody>
      </p:sp>
    </p:spTree>
    <p:extLst>
      <p:ext uri="{BB962C8B-B14F-4D97-AF65-F5344CB8AC3E}">
        <p14:creationId xmlns:p14="http://schemas.microsoft.com/office/powerpoint/2010/main" val="251650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0F422-6EED-1577-05D3-8E973ED2E775}"/>
              </a:ext>
            </a:extLst>
          </p:cNvPr>
          <p:cNvSpPr>
            <a:spLocks noGrp="1"/>
          </p:cNvSpPr>
          <p:nvPr>
            <p:ph type="dt" sz="half" idx="10"/>
          </p:nvPr>
        </p:nvSpPr>
        <p:spPr/>
        <p:txBody>
          <a:bodyPr/>
          <a:lstStyle/>
          <a:p>
            <a:fld id="{66C58032-850F-41A4-A544-FB5E246EF0B1}" type="datetimeFigureOut">
              <a:rPr lang="en-IN" smtClean="0"/>
              <a:t>07-07-2024</a:t>
            </a:fld>
            <a:endParaRPr lang="en-IN"/>
          </a:p>
        </p:txBody>
      </p:sp>
      <p:sp>
        <p:nvSpPr>
          <p:cNvPr id="3" name="Footer Placeholder 2">
            <a:extLst>
              <a:ext uri="{FF2B5EF4-FFF2-40B4-BE49-F238E27FC236}">
                <a16:creationId xmlns:a16="http://schemas.microsoft.com/office/drawing/2014/main" id="{6A2C583C-15E5-11D7-21E6-1D6CD7B2FB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3DCE69-8629-FCF0-D855-4E1DB7FDC19E}"/>
              </a:ext>
            </a:extLst>
          </p:cNvPr>
          <p:cNvSpPr>
            <a:spLocks noGrp="1"/>
          </p:cNvSpPr>
          <p:nvPr>
            <p:ph type="sldNum" sz="quarter" idx="12"/>
          </p:nvPr>
        </p:nvSpPr>
        <p:spPr/>
        <p:txBody>
          <a:bodyPr/>
          <a:lstStyle/>
          <a:p>
            <a:fld id="{56EC245F-E4F2-45A8-A7F1-28E2B289A45F}" type="slidenum">
              <a:rPr lang="en-IN" smtClean="0"/>
              <a:t>‹#›</a:t>
            </a:fld>
            <a:endParaRPr lang="en-IN"/>
          </a:p>
        </p:txBody>
      </p:sp>
    </p:spTree>
    <p:extLst>
      <p:ext uri="{BB962C8B-B14F-4D97-AF65-F5344CB8AC3E}">
        <p14:creationId xmlns:p14="http://schemas.microsoft.com/office/powerpoint/2010/main" val="307643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8368-445E-AA12-9BA6-4E5BAD075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05CB6D-4463-ED0A-7100-42AD747B1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12BB5F-506E-22D8-CA67-E1A7B1F7A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5620B-281A-53CA-D062-0C4D2271C960}"/>
              </a:ext>
            </a:extLst>
          </p:cNvPr>
          <p:cNvSpPr>
            <a:spLocks noGrp="1"/>
          </p:cNvSpPr>
          <p:nvPr>
            <p:ph type="dt" sz="half" idx="10"/>
          </p:nvPr>
        </p:nvSpPr>
        <p:spPr/>
        <p:txBody>
          <a:bodyPr/>
          <a:lstStyle/>
          <a:p>
            <a:fld id="{66C58032-850F-41A4-A544-FB5E246EF0B1}" type="datetimeFigureOut">
              <a:rPr lang="en-IN" smtClean="0"/>
              <a:t>07-07-2024</a:t>
            </a:fld>
            <a:endParaRPr lang="en-IN"/>
          </a:p>
        </p:txBody>
      </p:sp>
      <p:sp>
        <p:nvSpPr>
          <p:cNvPr id="6" name="Footer Placeholder 5">
            <a:extLst>
              <a:ext uri="{FF2B5EF4-FFF2-40B4-BE49-F238E27FC236}">
                <a16:creationId xmlns:a16="http://schemas.microsoft.com/office/drawing/2014/main" id="{8AEFAC66-39BD-F93F-AAD8-CC63E3F76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7559A6-89D5-0112-4E6E-CCBDECA1F54D}"/>
              </a:ext>
            </a:extLst>
          </p:cNvPr>
          <p:cNvSpPr>
            <a:spLocks noGrp="1"/>
          </p:cNvSpPr>
          <p:nvPr>
            <p:ph type="sldNum" sz="quarter" idx="12"/>
          </p:nvPr>
        </p:nvSpPr>
        <p:spPr/>
        <p:txBody>
          <a:bodyPr/>
          <a:lstStyle/>
          <a:p>
            <a:fld id="{56EC245F-E4F2-45A8-A7F1-28E2B289A45F}" type="slidenum">
              <a:rPr lang="en-IN" smtClean="0"/>
              <a:t>‹#›</a:t>
            </a:fld>
            <a:endParaRPr lang="en-IN"/>
          </a:p>
        </p:txBody>
      </p:sp>
    </p:spTree>
    <p:extLst>
      <p:ext uri="{BB962C8B-B14F-4D97-AF65-F5344CB8AC3E}">
        <p14:creationId xmlns:p14="http://schemas.microsoft.com/office/powerpoint/2010/main" val="43599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B8D7-2E4E-508C-D15F-02869173A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13E054-2A9D-BEAC-60E5-C683334C9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30D53F-ACB8-FF46-FF77-E8F79A26E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C18B3-B1AB-51FF-37A5-9B0938ADDD71}"/>
              </a:ext>
            </a:extLst>
          </p:cNvPr>
          <p:cNvSpPr>
            <a:spLocks noGrp="1"/>
          </p:cNvSpPr>
          <p:nvPr>
            <p:ph type="dt" sz="half" idx="10"/>
          </p:nvPr>
        </p:nvSpPr>
        <p:spPr/>
        <p:txBody>
          <a:bodyPr/>
          <a:lstStyle/>
          <a:p>
            <a:fld id="{66C58032-850F-41A4-A544-FB5E246EF0B1}" type="datetimeFigureOut">
              <a:rPr lang="en-IN" smtClean="0"/>
              <a:t>07-07-2024</a:t>
            </a:fld>
            <a:endParaRPr lang="en-IN"/>
          </a:p>
        </p:txBody>
      </p:sp>
      <p:sp>
        <p:nvSpPr>
          <p:cNvPr id="6" name="Footer Placeholder 5">
            <a:extLst>
              <a:ext uri="{FF2B5EF4-FFF2-40B4-BE49-F238E27FC236}">
                <a16:creationId xmlns:a16="http://schemas.microsoft.com/office/drawing/2014/main" id="{3BF3139E-DC3A-08B3-4ECC-93F5AAF040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1EC1A1-94DF-05E8-6F7D-31ADD1D250DA}"/>
              </a:ext>
            </a:extLst>
          </p:cNvPr>
          <p:cNvSpPr>
            <a:spLocks noGrp="1"/>
          </p:cNvSpPr>
          <p:nvPr>
            <p:ph type="sldNum" sz="quarter" idx="12"/>
          </p:nvPr>
        </p:nvSpPr>
        <p:spPr/>
        <p:txBody>
          <a:bodyPr/>
          <a:lstStyle/>
          <a:p>
            <a:fld id="{56EC245F-E4F2-45A8-A7F1-28E2B289A45F}" type="slidenum">
              <a:rPr lang="en-IN" smtClean="0"/>
              <a:t>‹#›</a:t>
            </a:fld>
            <a:endParaRPr lang="en-IN"/>
          </a:p>
        </p:txBody>
      </p:sp>
    </p:spTree>
    <p:extLst>
      <p:ext uri="{BB962C8B-B14F-4D97-AF65-F5344CB8AC3E}">
        <p14:creationId xmlns:p14="http://schemas.microsoft.com/office/powerpoint/2010/main" val="266328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3E205-247D-9F45-DEE9-F155A6F127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39F5FD-9B12-7B87-92EB-D7E868F58A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28FA8A-DE47-7795-EF2A-EF0AA2391D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58032-850F-41A4-A544-FB5E246EF0B1}" type="datetimeFigureOut">
              <a:rPr lang="en-IN" smtClean="0"/>
              <a:t>07-07-2024</a:t>
            </a:fld>
            <a:endParaRPr lang="en-IN"/>
          </a:p>
        </p:txBody>
      </p:sp>
      <p:sp>
        <p:nvSpPr>
          <p:cNvPr id="5" name="Footer Placeholder 4">
            <a:extLst>
              <a:ext uri="{FF2B5EF4-FFF2-40B4-BE49-F238E27FC236}">
                <a16:creationId xmlns:a16="http://schemas.microsoft.com/office/drawing/2014/main" id="{5462159F-A303-302E-E0A0-39F1DAB03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E964C1-C352-D34C-38C4-3D5CC9A57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C245F-E4F2-45A8-A7F1-28E2B289A45F}" type="slidenum">
              <a:rPr lang="en-IN" smtClean="0"/>
              <a:t>‹#›</a:t>
            </a:fld>
            <a:endParaRPr lang="en-IN"/>
          </a:p>
        </p:txBody>
      </p:sp>
    </p:spTree>
    <p:extLst>
      <p:ext uri="{BB962C8B-B14F-4D97-AF65-F5344CB8AC3E}">
        <p14:creationId xmlns:p14="http://schemas.microsoft.com/office/powerpoint/2010/main" val="1649606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E3C7-CBFC-D61D-BCB4-8B7E3066C704}"/>
              </a:ext>
            </a:extLst>
          </p:cNvPr>
          <p:cNvSpPr>
            <a:spLocks noGrp="1"/>
          </p:cNvSpPr>
          <p:nvPr>
            <p:ph type="ctrTitle"/>
          </p:nvPr>
        </p:nvSpPr>
        <p:spPr>
          <a:xfrm>
            <a:off x="1385739" y="1498863"/>
            <a:ext cx="9282261" cy="6226403"/>
          </a:xfrm>
        </p:spPr>
        <p:txBody>
          <a:bodyPr>
            <a:normAutofit fontScale="90000"/>
          </a:bodyPr>
          <a:lstStyle/>
          <a:p>
            <a:pPr algn="l"/>
            <a:r>
              <a:rPr lang="en-IN" sz="7300" b="1" dirty="0">
                <a:solidFill>
                  <a:srgbClr val="FF0000"/>
                </a:solidFill>
                <a:latin typeface="Verdana" panose="020B0604030504040204" pitchFamily="34" charset="0"/>
                <a:ea typeface="Verdana" panose="020B0604030504040204" pitchFamily="34" charset="0"/>
              </a:rPr>
              <a:t>You Tube Video Songs Analysis By Power BI</a:t>
            </a:r>
            <a:br>
              <a:rPr lang="en-IN" b="1" dirty="0">
                <a:solidFill>
                  <a:srgbClr val="FF0000"/>
                </a:solidFill>
                <a:latin typeface="Verdana" panose="020B0604030504040204" pitchFamily="34" charset="0"/>
                <a:ea typeface="Verdana" panose="020B0604030504040204" pitchFamily="34" charset="0"/>
              </a:rPr>
            </a:br>
            <a:r>
              <a:rPr lang="en-IN" sz="4400" dirty="0" err="1">
                <a:solidFill>
                  <a:srgbClr val="FF0000"/>
                </a:solidFill>
                <a:latin typeface="Verdana" panose="020B0604030504040204" pitchFamily="34" charset="0"/>
                <a:ea typeface="Verdana" panose="020B0604030504040204" pitchFamily="34" charset="0"/>
              </a:rPr>
              <a:t>Mentorness</a:t>
            </a:r>
            <a:br>
              <a:rPr lang="en-IN" sz="4400" dirty="0">
                <a:solidFill>
                  <a:srgbClr val="FF0000"/>
                </a:solidFill>
                <a:latin typeface="Verdana" panose="020B0604030504040204" pitchFamily="34" charset="0"/>
                <a:ea typeface="Verdana" panose="020B0604030504040204" pitchFamily="34" charset="0"/>
              </a:rPr>
            </a:br>
            <a:r>
              <a:rPr lang="en-IN" sz="4400" dirty="0">
                <a:solidFill>
                  <a:srgbClr val="FF0000"/>
                </a:solidFill>
                <a:latin typeface="Verdana" panose="020B0604030504040204" pitchFamily="34" charset="0"/>
                <a:ea typeface="Verdana" panose="020B0604030504040204" pitchFamily="34" charset="0"/>
              </a:rPr>
              <a:t>Internship Project</a:t>
            </a:r>
            <a:br>
              <a:rPr lang="en-IN" sz="4400" b="1" dirty="0">
                <a:solidFill>
                  <a:srgbClr val="FF0000"/>
                </a:solidFill>
                <a:latin typeface="Verdana" panose="020B0604030504040204" pitchFamily="34" charset="0"/>
                <a:ea typeface="Verdana" panose="020B0604030504040204" pitchFamily="34" charset="0"/>
              </a:rPr>
            </a:br>
            <a:r>
              <a:rPr lang="en-US" sz="4400" dirty="0">
                <a:solidFill>
                  <a:srgbClr val="FF0000"/>
                </a:solidFill>
                <a:latin typeface="Verdana" panose="020B0604030504040204" pitchFamily="34" charset="0"/>
                <a:ea typeface="Verdana" panose="020B0604030504040204" pitchFamily="34" charset="0"/>
                <a:cs typeface="Times New Roman" panose="02020603050405020304" pitchFamily="18" charset="0"/>
              </a:rPr>
              <a:t>By</a:t>
            </a:r>
            <a:r>
              <a:rPr lang="en-IN" sz="4400" dirty="0">
                <a:solidFill>
                  <a:srgbClr val="FF0000"/>
                </a:solidFill>
                <a:latin typeface="Verdana" panose="020B0604030504040204" pitchFamily="34" charset="0"/>
                <a:ea typeface="Verdana" panose="020B0604030504040204" pitchFamily="34" charset="0"/>
                <a:cs typeface="Times New Roman" panose="02020603050405020304" pitchFamily="18" charset="0"/>
              </a:rPr>
              <a:t>,</a:t>
            </a:r>
            <a:br>
              <a:rPr lang="en-IN" sz="4400" dirty="0">
                <a:solidFill>
                  <a:srgbClr val="FF0000"/>
                </a:solidFill>
                <a:latin typeface="Verdana" panose="020B0604030504040204" pitchFamily="34" charset="0"/>
                <a:ea typeface="Verdana" panose="020B0604030504040204" pitchFamily="34" charset="0"/>
                <a:cs typeface="Times New Roman" panose="02020603050405020304" pitchFamily="18" charset="0"/>
              </a:rPr>
            </a:br>
            <a:r>
              <a:rPr lang="en-IN" sz="4400" dirty="0">
                <a:solidFill>
                  <a:srgbClr val="FF0000"/>
                </a:solidFill>
                <a:latin typeface="Verdana" panose="020B0604030504040204" pitchFamily="34" charset="0"/>
                <a:ea typeface="Verdana" panose="020B0604030504040204" pitchFamily="34" charset="0"/>
                <a:cs typeface="Times New Roman" panose="02020603050405020304" pitchFamily="18" charset="0"/>
              </a:rPr>
              <a:t>Ankit B. Raut</a:t>
            </a:r>
            <a:br>
              <a:rPr lang="en-IN" sz="4400" dirty="0">
                <a:solidFill>
                  <a:srgbClr val="FF0000"/>
                </a:solidFill>
                <a:latin typeface="Verdana" panose="020B0604030504040204" pitchFamily="34" charset="0"/>
                <a:ea typeface="Verdana" panose="020B0604030504040204" pitchFamily="34" charset="0"/>
                <a:cs typeface="Times New Roman" panose="02020603050405020304" pitchFamily="18" charset="0"/>
              </a:rPr>
            </a:br>
            <a:r>
              <a:rPr lang="en-IN" sz="4400" dirty="0">
                <a:solidFill>
                  <a:srgbClr val="FF0000"/>
                </a:solidFill>
                <a:latin typeface="Verdana" panose="020B0604030504040204" pitchFamily="34" charset="0"/>
                <a:ea typeface="Verdana" panose="020B0604030504040204" pitchFamily="34" charset="0"/>
                <a:cs typeface="Times New Roman" panose="02020603050405020304" pitchFamily="18" charset="0"/>
              </a:rPr>
              <a:t>Batch: MIP-DA-10</a:t>
            </a:r>
            <a:br>
              <a:rPr lang="en-US" sz="6000" dirty="0">
                <a:latin typeface="Times New Roman" panose="02020603050405020304" pitchFamily="18" charset="0"/>
                <a:cs typeface="Times New Roman" panose="02020603050405020304" pitchFamily="18" charset="0"/>
              </a:rPr>
            </a:br>
            <a:br>
              <a:rPr lang="en-IN" b="1" dirty="0">
                <a:solidFill>
                  <a:srgbClr val="FF0000"/>
                </a:solidFill>
              </a:rPr>
            </a:br>
            <a:endParaRPr lang="en-IN" b="1" dirty="0">
              <a:solidFill>
                <a:srgbClr val="FF0000"/>
              </a:solidFill>
            </a:endParaRPr>
          </a:p>
        </p:txBody>
      </p:sp>
    </p:spTree>
    <p:extLst>
      <p:ext uri="{BB962C8B-B14F-4D97-AF65-F5344CB8AC3E}">
        <p14:creationId xmlns:p14="http://schemas.microsoft.com/office/powerpoint/2010/main" val="168833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246D-FC6C-2EE5-9F21-4A7847A4C5EA}"/>
              </a:ext>
            </a:extLst>
          </p:cNvPr>
          <p:cNvSpPr>
            <a:spLocks noGrp="1"/>
          </p:cNvSpPr>
          <p:nvPr>
            <p:ph type="title"/>
          </p:nvPr>
        </p:nvSpPr>
        <p:spPr/>
        <p:txBody>
          <a:bodyPr/>
          <a:lstStyle/>
          <a:p>
            <a:r>
              <a:rPr lang="en-US" dirty="0">
                <a:solidFill>
                  <a:srgbClr val="FF0000"/>
                </a:solidFill>
                <a:latin typeface="Verdana" panose="020B0604030504040204" pitchFamily="34" charset="0"/>
                <a:ea typeface="Verdana" panose="020B0604030504040204" pitchFamily="34" charset="0"/>
              </a:rPr>
              <a:t>Problem Statement:</a:t>
            </a:r>
            <a:endParaRPr lang="en-IN" dirty="0">
              <a:solidFill>
                <a:srgbClr val="FF0000"/>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16EE2FAD-335F-FB6F-7A73-D3616D1C80E2}"/>
              </a:ext>
            </a:extLst>
          </p:cNvPr>
          <p:cNvSpPr>
            <a:spLocks noGrp="1"/>
          </p:cNvSpPr>
          <p:nvPr>
            <p:ph idx="1"/>
          </p:nvPr>
        </p:nvSpPr>
        <p:spPr>
          <a:xfrm>
            <a:off x="838200" y="1825625"/>
            <a:ext cx="10515600" cy="4667250"/>
          </a:xfrm>
        </p:spPr>
        <p:txBody>
          <a:bodyPr>
            <a:normAutofit lnSpcReduction="10000"/>
          </a:bodyPr>
          <a:lstStyle/>
          <a:p>
            <a:pPr algn="just"/>
            <a:r>
              <a:rPr lang="en-US" dirty="0">
                <a:latin typeface="Verdana" panose="020B0604030504040204" pitchFamily="34" charset="0"/>
                <a:ea typeface="Verdana" panose="020B0604030504040204" pitchFamily="34" charset="0"/>
              </a:rPr>
              <a:t>This internship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a:t>
            </a:r>
            <a:r>
              <a:rPr lang="en-US" dirty="0">
                <a:solidFill>
                  <a:srgbClr val="FF0000"/>
                </a:solidFill>
                <a:latin typeface="Verdana" panose="020B0604030504040204" pitchFamily="34" charset="0"/>
                <a:ea typeface="Verdana" panose="020B0604030504040204" pitchFamily="34" charset="0"/>
              </a:rPr>
              <a:t>content creators and stakeholders in optimizing their YouTube song content</a:t>
            </a:r>
            <a:r>
              <a:rPr lang="en-US" dirty="0">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2682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F0C5-0DE0-D946-F95D-EE68EEAF0602}"/>
              </a:ext>
            </a:extLst>
          </p:cNvPr>
          <p:cNvSpPr>
            <a:spLocks noGrp="1"/>
          </p:cNvSpPr>
          <p:nvPr>
            <p:ph type="title"/>
          </p:nvPr>
        </p:nvSpPr>
        <p:spPr>
          <a:xfrm>
            <a:off x="838200" y="365126"/>
            <a:ext cx="10515600" cy="700104"/>
          </a:xfrm>
        </p:spPr>
        <p:txBody>
          <a:bodyPr/>
          <a:lstStyle/>
          <a:p>
            <a:r>
              <a:rPr lang="en-US" dirty="0">
                <a:solidFill>
                  <a:srgbClr val="FF0000"/>
                </a:solidFill>
                <a:latin typeface="Verdana" panose="020B0604030504040204" pitchFamily="34" charset="0"/>
                <a:ea typeface="Verdana" panose="020B0604030504040204" pitchFamily="34" charset="0"/>
              </a:rPr>
              <a:t>Dataset Description:</a:t>
            </a:r>
            <a:endParaRPr lang="en-IN" dirty="0">
              <a:solidFill>
                <a:srgbClr val="FF0000"/>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936ED000-D756-E4E3-D4A5-4E9A88201340}"/>
              </a:ext>
            </a:extLst>
          </p:cNvPr>
          <p:cNvSpPr>
            <a:spLocks noGrp="1"/>
          </p:cNvSpPr>
          <p:nvPr>
            <p:ph idx="1"/>
          </p:nvPr>
        </p:nvSpPr>
        <p:spPr>
          <a:xfrm>
            <a:off x="838200" y="1206631"/>
            <a:ext cx="10515600" cy="5486400"/>
          </a:xfrm>
        </p:spPr>
        <p:txBody>
          <a:bodyPr>
            <a:normAutofit fontScale="77500" lnSpcReduction="20000"/>
          </a:bodyPr>
          <a:lstStyle/>
          <a:p>
            <a:r>
              <a:rPr lang="en-US" dirty="0">
                <a:latin typeface="Verdana" panose="020B0604030504040204" pitchFamily="34" charset="0"/>
                <a:ea typeface="Verdana" panose="020B0604030504040204" pitchFamily="34" charset="0"/>
              </a:rPr>
              <a:t>1. video_id: Unique identifier for each YouTube video. </a:t>
            </a:r>
          </a:p>
          <a:p>
            <a:r>
              <a:rPr lang="en-US" dirty="0">
                <a:latin typeface="Verdana" panose="020B0604030504040204" pitchFamily="34" charset="0"/>
                <a:ea typeface="Verdana" panose="020B0604030504040204" pitchFamily="34" charset="0"/>
              </a:rPr>
              <a:t>2. channelTitle: Title of the YouTube channel publishing the song. </a:t>
            </a:r>
          </a:p>
          <a:p>
            <a:r>
              <a:rPr lang="en-US" dirty="0">
                <a:latin typeface="Verdana" panose="020B0604030504040204" pitchFamily="34" charset="0"/>
                <a:ea typeface="Verdana" panose="020B0604030504040204" pitchFamily="34" charset="0"/>
              </a:rPr>
              <a:t>3. title: Title of the YouTube song video. </a:t>
            </a:r>
          </a:p>
          <a:p>
            <a:r>
              <a:rPr lang="en-US" dirty="0">
                <a:latin typeface="Verdana" panose="020B0604030504040204" pitchFamily="34" charset="0"/>
                <a:ea typeface="Verdana" panose="020B0604030504040204" pitchFamily="34" charset="0"/>
              </a:rPr>
              <a:t>4. description: Description provided for the YouTube song video. </a:t>
            </a:r>
          </a:p>
          <a:p>
            <a:r>
              <a:rPr lang="en-US" dirty="0">
                <a:latin typeface="Verdana" panose="020B0604030504040204" pitchFamily="34" charset="0"/>
                <a:ea typeface="Verdana" panose="020B0604030504040204" pitchFamily="34" charset="0"/>
              </a:rPr>
              <a:t>5. tags: Tags associated with the YouTube song video. </a:t>
            </a:r>
          </a:p>
          <a:p>
            <a:r>
              <a:rPr lang="en-US" dirty="0">
                <a:latin typeface="Verdana" panose="020B0604030504040204" pitchFamily="34" charset="0"/>
                <a:ea typeface="Verdana" panose="020B0604030504040204" pitchFamily="34" charset="0"/>
              </a:rPr>
              <a:t>6. publishedAt: Date and time when the YouTube song video was published. </a:t>
            </a:r>
          </a:p>
          <a:p>
            <a:r>
              <a:rPr lang="en-US" dirty="0">
                <a:latin typeface="Verdana" panose="020B0604030504040204" pitchFamily="34" charset="0"/>
                <a:ea typeface="Verdana" panose="020B0604030504040204" pitchFamily="34" charset="0"/>
              </a:rPr>
              <a:t>7. viewCount: Number of views received by the YouTube song video. </a:t>
            </a:r>
          </a:p>
          <a:p>
            <a:r>
              <a:rPr lang="en-US" dirty="0">
                <a:latin typeface="Verdana" panose="020B0604030504040204" pitchFamily="34" charset="0"/>
                <a:ea typeface="Verdana" panose="020B0604030504040204" pitchFamily="34" charset="0"/>
              </a:rPr>
              <a:t>8. likeCount: Number of likes received by the YouTube song video. </a:t>
            </a:r>
          </a:p>
          <a:p>
            <a:r>
              <a:rPr lang="en-US" dirty="0">
                <a:latin typeface="Verdana" panose="020B0604030504040204" pitchFamily="34" charset="0"/>
                <a:ea typeface="Verdana" panose="020B0604030504040204" pitchFamily="34" charset="0"/>
              </a:rPr>
              <a:t>9. favoriteCount: Number of times the YouTube song video has been marked as a favorite. </a:t>
            </a:r>
          </a:p>
          <a:p>
            <a:r>
              <a:rPr lang="en-US" dirty="0">
                <a:latin typeface="Verdana" panose="020B0604030504040204" pitchFamily="34" charset="0"/>
                <a:ea typeface="Verdana" panose="020B0604030504040204" pitchFamily="34" charset="0"/>
              </a:rPr>
              <a:t>10. commentCount: Number of comments posted on the YouTube song video. </a:t>
            </a:r>
          </a:p>
          <a:p>
            <a:r>
              <a:rPr lang="en-US" dirty="0">
                <a:latin typeface="Verdana" panose="020B0604030504040204" pitchFamily="34" charset="0"/>
                <a:ea typeface="Verdana" panose="020B0604030504040204" pitchFamily="34" charset="0"/>
              </a:rPr>
              <a:t>11. duration: Duration of the YouTube song video. </a:t>
            </a:r>
          </a:p>
          <a:p>
            <a:r>
              <a:rPr lang="en-US" dirty="0">
                <a:latin typeface="Verdana" panose="020B0604030504040204" pitchFamily="34" charset="0"/>
                <a:ea typeface="Verdana" panose="020B0604030504040204" pitchFamily="34" charset="0"/>
              </a:rPr>
              <a:t>12. definition: Video definition or quality (e.g., HD, SD). </a:t>
            </a:r>
          </a:p>
          <a:p>
            <a:r>
              <a:rPr lang="en-US" dirty="0">
                <a:latin typeface="Verdana" panose="020B0604030504040204" pitchFamily="34" charset="0"/>
                <a:ea typeface="Verdana" panose="020B0604030504040204" pitchFamily="34" charset="0"/>
              </a:rPr>
              <a:t>13. caption: Availability of captions for the YouTube song video.</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4728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06D7-9856-5EA0-8601-7354F404BDE9}"/>
              </a:ext>
            </a:extLst>
          </p:cNvPr>
          <p:cNvSpPr>
            <a:spLocks noGrp="1"/>
          </p:cNvSpPr>
          <p:nvPr>
            <p:ph type="title"/>
          </p:nvPr>
        </p:nvSpPr>
        <p:spPr>
          <a:xfrm>
            <a:off x="838200" y="365126"/>
            <a:ext cx="10515600" cy="1143164"/>
          </a:xfrm>
        </p:spPr>
        <p:txBody>
          <a:bodyPr/>
          <a:lstStyle/>
          <a:p>
            <a:r>
              <a:rPr lang="en-US" dirty="0">
                <a:solidFill>
                  <a:srgbClr val="FF0000"/>
                </a:solidFill>
                <a:latin typeface="Verdana" panose="020B0604030504040204" pitchFamily="34" charset="0"/>
                <a:ea typeface="Verdana" panose="020B0604030504040204" pitchFamily="34" charset="0"/>
              </a:rPr>
              <a:t>Project Objectives:</a:t>
            </a:r>
            <a:endParaRPr lang="en-IN" dirty="0">
              <a:solidFill>
                <a:srgbClr val="FF0000"/>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728A7A7C-8926-8F10-D308-C11464B7B592}"/>
              </a:ext>
            </a:extLst>
          </p:cNvPr>
          <p:cNvSpPr>
            <a:spLocks noGrp="1"/>
          </p:cNvSpPr>
          <p:nvPr>
            <p:ph idx="1"/>
          </p:nvPr>
        </p:nvSpPr>
        <p:spPr>
          <a:xfrm>
            <a:off x="838200" y="1825625"/>
            <a:ext cx="10515600" cy="4424346"/>
          </a:xfrm>
        </p:spPr>
        <p:txBody>
          <a:bodyPr>
            <a:normAutofit fontScale="77500" lnSpcReduction="20000"/>
          </a:bodyPr>
          <a:lstStyle/>
          <a:p>
            <a:pPr algn="just"/>
            <a:r>
              <a:rPr lang="en-US" dirty="0">
                <a:latin typeface="Verdana" panose="020B0604030504040204" pitchFamily="34" charset="0"/>
                <a:ea typeface="Verdana" panose="020B0604030504040204" pitchFamily="34" charset="0"/>
              </a:rPr>
              <a:t>1. Data Cleaning and Preparation: - Clean and preprocess the dataset, handling missing values or outliers. - Convert relevant columns to appropriate data types. </a:t>
            </a:r>
          </a:p>
          <a:p>
            <a:pPr algn="just"/>
            <a:r>
              <a:rPr lang="en-US" dirty="0">
                <a:latin typeface="Verdana" panose="020B0604030504040204" pitchFamily="34" charset="0"/>
                <a:ea typeface="Verdana" panose="020B0604030504040204" pitchFamily="34" charset="0"/>
              </a:rPr>
              <a:t>2. Exploratory Data Analysis (EDA): - Explore patterns and distributions in view counts, like counts, and comments. - Identify trends in the popularity and engagement of YouTube song videos. </a:t>
            </a:r>
          </a:p>
          <a:p>
            <a:pPr algn="just"/>
            <a:r>
              <a:rPr lang="en-US" dirty="0">
                <a:latin typeface="Verdana" panose="020B0604030504040204" pitchFamily="34" charset="0"/>
                <a:ea typeface="Verdana" panose="020B0604030504040204" pitchFamily="34" charset="0"/>
              </a:rPr>
              <a:t>3. Content and Channel Analysis: - Analyze the distribution of videos across different channels. - Identify popular tags and their correlation with view counts.</a:t>
            </a:r>
          </a:p>
          <a:p>
            <a:pPr algn="just"/>
            <a:r>
              <a:rPr lang="en-US" dirty="0">
                <a:latin typeface="Verdana" panose="020B0604030504040204" pitchFamily="34" charset="0"/>
                <a:ea typeface="Verdana" panose="020B0604030504040204" pitchFamily="34" charset="0"/>
              </a:rPr>
              <a:t> 4. Temporal Trends: - Explore how YouTube song video metrics vary over time. - Identify peak publishing times and their impact on engagement. </a:t>
            </a:r>
          </a:p>
          <a:p>
            <a:pPr algn="just"/>
            <a:r>
              <a:rPr lang="en-US" dirty="0">
                <a:latin typeface="Verdana" panose="020B0604030504040204" pitchFamily="34" charset="0"/>
                <a:ea typeface="Verdana" panose="020B0604030504040204" pitchFamily="34" charset="0"/>
              </a:rPr>
              <a:t>5. User Engagement Insights: - Investigate relationships between likes, comments, and views. - Identify factors influencing user engagement with YouTube song videos.</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9629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19AC-9858-1FFB-D927-FF3AF1E87368}"/>
              </a:ext>
            </a:extLst>
          </p:cNvPr>
          <p:cNvSpPr>
            <a:spLocks noGrp="1"/>
          </p:cNvSpPr>
          <p:nvPr>
            <p:ph type="title"/>
          </p:nvPr>
        </p:nvSpPr>
        <p:spPr/>
        <p:txBody>
          <a:bodyPr/>
          <a:lstStyle/>
          <a:p>
            <a:r>
              <a:rPr lang="en-IN" dirty="0">
                <a:solidFill>
                  <a:srgbClr val="FF0000"/>
                </a:solidFill>
                <a:latin typeface="Verdana" panose="020B0604030504040204" pitchFamily="34" charset="0"/>
                <a:ea typeface="Verdana" panose="020B0604030504040204" pitchFamily="34" charset="0"/>
              </a:rPr>
              <a:t>Deliverables</a:t>
            </a:r>
          </a:p>
        </p:txBody>
      </p:sp>
      <p:sp>
        <p:nvSpPr>
          <p:cNvPr id="3" name="Content Placeholder 2">
            <a:extLst>
              <a:ext uri="{FF2B5EF4-FFF2-40B4-BE49-F238E27FC236}">
                <a16:creationId xmlns:a16="http://schemas.microsoft.com/office/drawing/2014/main" id="{3C094B56-E158-4A65-85D2-8AA2B58817D8}"/>
              </a:ext>
            </a:extLst>
          </p:cNvPr>
          <p:cNvSpPr>
            <a:spLocks noGrp="1"/>
          </p:cNvSpPr>
          <p:nvPr>
            <p:ph idx="1"/>
          </p:nvPr>
        </p:nvSpPr>
        <p:spPr/>
        <p:txBody>
          <a:bodyPr>
            <a:normAutofit/>
          </a:bodyPr>
          <a:lstStyle/>
          <a:p>
            <a:pPr algn="just"/>
            <a:r>
              <a:rPr lang="en-IN" sz="2400" dirty="0">
                <a:latin typeface="Verdana" panose="020B0604030504040204" pitchFamily="34" charset="0"/>
                <a:ea typeface="Verdana" panose="020B0604030504040204" pitchFamily="34" charset="0"/>
              </a:rPr>
              <a:t>Interactive Power BI dashboards showcasing visualizations of YouTube song data trends. - Reports detailing channel and content analysis, temporal trends, and user engagement insights. - Recommendations for content creators and stakeholders to enhance YouTube song video performance.</a:t>
            </a:r>
          </a:p>
        </p:txBody>
      </p:sp>
    </p:spTree>
    <p:extLst>
      <p:ext uri="{BB962C8B-B14F-4D97-AF65-F5344CB8AC3E}">
        <p14:creationId xmlns:p14="http://schemas.microsoft.com/office/powerpoint/2010/main" val="331557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EFFF-50A8-5B72-AD87-A07281CB03F6}"/>
              </a:ext>
            </a:extLst>
          </p:cNvPr>
          <p:cNvSpPr>
            <a:spLocks noGrp="1"/>
          </p:cNvSpPr>
          <p:nvPr>
            <p:ph type="title"/>
          </p:nvPr>
        </p:nvSpPr>
        <p:spPr>
          <a:xfrm>
            <a:off x="838200" y="226243"/>
            <a:ext cx="10515600" cy="499621"/>
          </a:xfrm>
        </p:spPr>
        <p:txBody>
          <a:bodyPr>
            <a:noAutofit/>
          </a:bodyPr>
          <a:lstStyle/>
          <a:p>
            <a:r>
              <a:rPr lang="en-IN" dirty="0">
                <a:solidFill>
                  <a:srgbClr val="FF0000"/>
                </a:solidFill>
                <a:latin typeface="Verdana" panose="020B0604030504040204" pitchFamily="34" charset="0"/>
                <a:ea typeface="Verdana" panose="020B0604030504040204" pitchFamily="34" charset="0"/>
              </a:rPr>
              <a:t>Dashboard</a:t>
            </a:r>
          </a:p>
        </p:txBody>
      </p:sp>
      <p:pic>
        <p:nvPicPr>
          <p:cNvPr id="9" name="Content Placeholder 8">
            <a:extLst>
              <a:ext uri="{FF2B5EF4-FFF2-40B4-BE49-F238E27FC236}">
                <a16:creationId xmlns:a16="http://schemas.microsoft.com/office/drawing/2014/main" id="{1313A907-8CBB-6344-8E73-05B2EDB97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10706"/>
            <a:ext cx="10515599" cy="5976594"/>
          </a:xfrm>
        </p:spPr>
      </p:pic>
    </p:spTree>
    <p:extLst>
      <p:ext uri="{BB962C8B-B14F-4D97-AF65-F5344CB8AC3E}">
        <p14:creationId xmlns:p14="http://schemas.microsoft.com/office/powerpoint/2010/main" val="87366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F6E3-51E3-BDDE-322A-3AE448CA7C61}"/>
              </a:ext>
            </a:extLst>
          </p:cNvPr>
          <p:cNvSpPr>
            <a:spLocks noGrp="1"/>
          </p:cNvSpPr>
          <p:nvPr>
            <p:ph type="title"/>
          </p:nvPr>
        </p:nvSpPr>
        <p:spPr/>
        <p:txBody>
          <a:bodyPr/>
          <a:lstStyle/>
          <a:p>
            <a:r>
              <a:rPr lang="en-IN" dirty="0">
                <a:solidFill>
                  <a:srgbClr val="FF0000"/>
                </a:solidFill>
                <a:latin typeface="Verdana" panose="020B0604030504040204" pitchFamily="34" charset="0"/>
                <a:ea typeface="Verdana" panose="020B0604030504040204" pitchFamily="34" charset="0"/>
              </a:rPr>
              <a:t>Insights and Recommendations</a:t>
            </a:r>
          </a:p>
        </p:txBody>
      </p:sp>
      <p:sp>
        <p:nvSpPr>
          <p:cNvPr id="3" name="Content Placeholder 2">
            <a:extLst>
              <a:ext uri="{FF2B5EF4-FFF2-40B4-BE49-F238E27FC236}">
                <a16:creationId xmlns:a16="http://schemas.microsoft.com/office/drawing/2014/main" id="{CBD834A9-CD1E-0E46-31C6-D111155699F5}"/>
              </a:ext>
            </a:extLst>
          </p:cNvPr>
          <p:cNvSpPr>
            <a:spLocks noGrp="1"/>
          </p:cNvSpPr>
          <p:nvPr>
            <p:ph idx="1"/>
          </p:nvPr>
        </p:nvSpPr>
        <p:spPr>
          <a:xfrm>
            <a:off x="838200" y="1825624"/>
            <a:ext cx="10515600" cy="4744857"/>
          </a:xfrm>
        </p:spPr>
        <p:txBody>
          <a:bodyPr>
            <a:normAutofit/>
          </a:bodyPr>
          <a:lstStyle/>
          <a:p>
            <a:pPr algn="just"/>
            <a:r>
              <a:rPr lang="en-US" dirty="0">
                <a:latin typeface="Verdana" panose="020B0604030504040204" pitchFamily="34" charset="0"/>
                <a:ea typeface="Verdana" panose="020B0604030504040204" pitchFamily="34" charset="0"/>
              </a:rPr>
              <a:t>In the line chart, Views, Likes and Comments are following the same pattern.</a:t>
            </a:r>
          </a:p>
          <a:p>
            <a:pPr algn="just"/>
            <a:r>
              <a:rPr lang="en-US" dirty="0">
                <a:latin typeface="Verdana" panose="020B0604030504040204" pitchFamily="34" charset="0"/>
                <a:ea typeface="Verdana" panose="020B0604030504040204" pitchFamily="34" charset="0"/>
              </a:rPr>
              <a:t>Trend of uploading video songs are declining year on year basis. </a:t>
            </a:r>
          </a:p>
          <a:p>
            <a:pPr algn="just"/>
            <a:r>
              <a:rPr lang="en-US" dirty="0">
                <a:latin typeface="Verdana" panose="020B0604030504040204" pitchFamily="34" charset="0"/>
                <a:ea typeface="Verdana" panose="020B0604030504040204" pitchFamily="34" charset="0"/>
              </a:rPr>
              <a:t>Most of the viewers prefer HD definition quality content.</a:t>
            </a:r>
          </a:p>
          <a:p>
            <a:pPr algn="just"/>
            <a:r>
              <a:rPr lang="en-US" dirty="0">
                <a:latin typeface="Verdana" panose="020B0604030504040204" pitchFamily="34" charset="0"/>
                <a:ea typeface="Verdana" panose="020B0604030504040204" pitchFamily="34" charset="0"/>
              </a:rPr>
              <a:t>Most of the viewers prefer with Video with Caption. </a:t>
            </a:r>
          </a:p>
          <a:p>
            <a:pPr algn="just"/>
            <a:r>
              <a:rPr lang="en-IN" dirty="0">
                <a:latin typeface="Verdana" panose="020B0604030504040204" pitchFamily="34" charset="0"/>
                <a:ea typeface="Verdana" panose="020B0604030504040204" pitchFamily="34" charset="0"/>
              </a:rPr>
              <a:t>Recommendations</a:t>
            </a:r>
            <a:r>
              <a:rPr lang="en-US" dirty="0">
                <a:latin typeface="Verdana" panose="020B0604030504040204" pitchFamily="34" charset="0"/>
                <a:ea typeface="Verdana" panose="020B0604030504040204" pitchFamily="34" charset="0"/>
              </a:rPr>
              <a:t>:</a:t>
            </a:r>
          </a:p>
          <a:p>
            <a:pPr marL="571500" indent="-571500" algn="just">
              <a:buFont typeface="+mj-lt"/>
              <a:buAutoNum type="romanLcPeriod"/>
            </a:pPr>
            <a:r>
              <a:rPr lang="en-US" dirty="0">
                <a:latin typeface="Verdana" panose="020B0604030504040204" pitchFamily="34" charset="0"/>
                <a:ea typeface="Verdana" panose="020B0604030504040204" pitchFamily="34" charset="0"/>
              </a:rPr>
              <a:t>The optimal range for getting a large number of views is between 2 minutes and 6 minutes </a:t>
            </a:r>
          </a:p>
          <a:p>
            <a:pPr marL="0" indent="0">
              <a:buNone/>
            </a:pPr>
            <a:endParaRPr lang="en-US" dirty="0"/>
          </a:p>
          <a:p>
            <a:pPr marL="571500" indent="-571500">
              <a:buFont typeface="+mj-lt"/>
              <a:buAutoNum type="romanL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pPr marL="571500" indent="-571500">
              <a:buFont typeface="+mj-lt"/>
              <a:buAutoNum type="romanUcPeriod"/>
            </a:pPr>
            <a:endParaRPr lang="en-US" dirty="0"/>
          </a:p>
          <a:p>
            <a:endParaRPr lang="en-IN" dirty="0"/>
          </a:p>
        </p:txBody>
      </p:sp>
    </p:spTree>
    <p:extLst>
      <p:ext uri="{BB962C8B-B14F-4D97-AF65-F5344CB8AC3E}">
        <p14:creationId xmlns:p14="http://schemas.microsoft.com/office/powerpoint/2010/main" val="220904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A9AB-9C57-014B-10D3-386C2952DC69}"/>
              </a:ext>
            </a:extLst>
          </p:cNvPr>
          <p:cNvSpPr>
            <a:spLocks noGrp="1"/>
          </p:cNvSpPr>
          <p:nvPr>
            <p:ph type="title"/>
          </p:nvPr>
        </p:nvSpPr>
        <p:spPr>
          <a:xfrm>
            <a:off x="831850" y="2875175"/>
            <a:ext cx="10515600" cy="848414"/>
          </a:xfrm>
        </p:spPr>
        <p:txBody>
          <a:bodyPr>
            <a:noAutofit/>
          </a:bodyPr>
          <a:lstStyle/>
          <a:p>
            <a:pPr algn="ctr"/>
            <a:r>
              <a:rPr lang="en-IN" b="1"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1437289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596</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Verdana</vt:lpstr>
      <vt:lpstr>Office Theme</vt:lpstr>
      <vt:lpstr>You Tube Video Songs Analysis By Power BI Mentorness Internship Project By, Ankit B. Raut Batch: MIP-DA-10  </vt:lpstr>
      <vt:lpstr>Problem Statement:</vt:lpstr>
      <vt:lpstr>Dataset Description:</vt:lpstr>
      <vt:lpstr>Project Objectives:</vt:lpstr>
      <vt:lpstr>Deliverables</vt:lpstr>
      <vt:lpstr>Dashboard</vt:lpstr>
      <vt:lpstr>Insights and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SIDDHALI RAUT</dc:creator>
  <cp:lastModifiedBy>SIDDHALI RAUT</cp:lastModifiedBy>
  <cp:revision>34</cp:revision>
  <dcterms:created xsi:type="dcterms:W3CDTF">2024-07-05T12:46:17Z</dcterms:created>
  <dcterms:modified xsi:type="dcterms:W3CDTF">2024-07-07T13:04:04Z</dcterms:modified>
</cp:coreProperties>
</file>