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7"/>
  </p:notesMasterIdLst>
  <p:sldIdLst>
    <p:sldId id="256" r:id="rId2"/>
    <p:sldId id="258" r:id="rId3"/>
    <p:sldId id="260" r:id="rId4"/>
    <p:sldId id="261" r:id="rId5"/>
    <p:sldId id="304" r:id="rId6"/>
    <p:sldId id="305" r:id="rId7"/>
    <p:sldId id="306" r:id="rId8"/>
    <p:sldId id="307" r:id="rId9"/>
    <p:sldId id="308" r:id="rId10"/>
    <p:sldId id="309" r:id="rId11"/>
    <p:sldId id="310" r:id="rId12"/>
    <p:sldId id="311" r:id="rId13"/>
    <p:sldId id="312" r:id="rId14"/>
    <p:sldId id="315" r:id="rId15"/>
    <p:sldId id="284" r:id="rId16"/>
  </p:sldIdLst>
  <p:sldSz cx="9144000" cy="5143500" type="screen16x9"/>
  <p:notesSz cx="6858000" cy="9144000"/>
  <p:embeddedFontLst>
    <p:embeddedFont>
      <p:font typeface="Barlow Semi Condensed" panose="00000506000000000000" pitchFamily="2" charset="0"/>
      <p:regular r:id="rId18"/>
      <p:bold r:id="rId19"/>
      <p:italic r:id="rId20"/>
      <p:boldItalic r:id="rId21"/>
    </p:embeddedFont>
    <p:embeddedFont>
      <p:font typeface="Barlow Semi Condensed Light" panose="00000406000000000000" pitchFamily="2" charset="0"/>
      <p:regular r:id="rId22"/>
      <p:bold r:id="rId23"/>
      <p:italic r:id="rId24"/>
      <p:boldItalic r:id="rId25"/>
    </p:embeddedFont>
    <p:embeddedFont>
      <p:font typeface="Barlow Semi Condensed Medium" panose="00000606000000000000" pitchFamily="2" charset="0"/>
      <p:regular r:id="rId26"/>
      <p:bold r:id="rId27"/>
      <p:italic r:id="rId28"/>
      <p:boldItalic r:id="rId29"/>
    </p:embeddedFont>
    <p:embeddedFont>
      <p:font typeface="Fjalla One" panose="02000506040000020004" pitchFamily="2" charset="0"/>
      <p:regular r:id="rId30"/>
    </p:embeddedFont>
    <p:embeddedFont>
      <p:font typeface="Verdana" panose="020B060403050404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FA6DEF-4D45-45E3-A96E-78B9BD2EF58A}">
  <a:tblStyle styleId="{E2FA6DEF-4D45-45E3-A96E-78B9BD2EF58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1"/>
        <p:cNvGrpSpPr/>
        <p:nvPr/>
      </p:nvGrpSpPr>
      <p:grpSpPr>
        <a:xfrm>
          <a:off x="0" y="0"/>
          <a:ext cx="0" cy="0"/>
          <a:chOff x="0" y="0"/>
          <a:chExt cx="0" cy="0"/>
        </a:xfrm>
      </p:grpSpPr>
      <p:sp>
        <p:nvSpPr>
          <p:cNvPr id="3602" name="Google Shape;3602;g8714a43093_5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3" name="Google Shape;3603;g8714a43093_5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CUSTOM_23">
    <p:spTree>
      <p:nvGrpSpPr>
        <p:cNvPr id="1" name="Shape 1619"/>
        <p:cNvGrpSpPr/>
        <p:nvPr/>
      </p:nvGrpSpPr>
      <p:grpSpPr>
        <a:xfrm>
          <a:off x="0" y="0"/>
          <a:ext cx="0" cy="0"/>
          <a:chOff x="0" y="0"/>
          <a:chExt cx="0" cy="0"/>
        </a:xfrm>
      </p:grpSpPr>
      <p:sp>
        <p:nvSpPr>
          <p:cNvPr id="1620" name="Google Shape;1620;p32"/>
          <p:cNvSpPr txBox="1">
            <a:spLocks noGrp="1"/>
          </p:cNvSpPr>
          <p:nvPr>
            <p:ph type="body" idx="1"/>
          </p:nvPr>
        </p:nvSpPr>
        <p:spPr>
          <a:xfrm>
            <a:off x="1881350" y="1246850"/>
            <a:ext cx="21333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1" name="Google Shape;1621;p32"/>
          <p:cNvSpPr txBox="1">
            <a:spLocks noGrp="1"/>
          </p:cNvSpPr>
          <p:nvPr>
            <p:ph type="body" idx="2"/>
          </p:nvPr>
        </p:nvSpPr>
        <p:spPr>
          <a:xfrm>
            <a:off x="4220325" y="1246850"/>
            <a:ext cx="30999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2" name="Google Shape;1622;p32"/>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42" name="Google Shape;1642;p32"/>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76" name="Google Shape;1676;p32"/>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677" name="Google Shape;1677;p32"/>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678" name="Google Shape;1678;p32"/>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2"/>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2"/>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2"/>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a:endParaRPr/>
          </a:p>
        </p:txBody>
      </p:sp>
      <p:sp>
        <p:nvSpPr>
          <p:cNvPr id="913" name="Google Shape;913;p19"/>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59" r:id="rId5"/>
    <p:sldLayoutId id="2147483660" r:id="rId6"/>
    <p:sldLayoutId id="2147483665" r:id="rId7"/>
    <p:sldLayoutId id="2147483674" r:id="rId8"/>
    <p:sldLayoutId id="2147483675" r:id="rId9"/>
    <p:sldLayoutId id="2147483676" r:id="rId10"/>
    <p:sldLayoutId id="214748367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5132330" y="1625519"/>
            <a:ext cx="3704400" cy="216921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kumimoji="0" lang="en-US" altLang="en-US" sz="2800" b="1" i="0" u="none" strike="noStrike" cap="none" normalizeH="0" baseline="0" dirty="0">
                <a:ln>
                  <a:noFill/>
                </a:ln>
                <a:solidFill>
                  <a:srgbClr val="202124"/>
                </a:solidFill>
                <a:effectLst/>
                <a:latin typeface="Verdana" panose="020B0604030504040204" pitchFamily="34" charset="0"/>
                <a:ea typeface="Verdana" panose="020B0604030504040204" pitchFamily="34" charset="0"/>
              </a:rPr>
              <a:t>Restaurant Revenue Prediction Using Decision Tree Modelling</a:t>
            </a:r>
            <a:endParaRPr sz="2800" dirty="0">
              <a:solidFill>
                <a:schemeClr val="dk2"/>
              </a:solidFill>
            </a:endParaRPr>
          </a:p>
        </p:txBody>
      </p:sp>
      <p:sp>
        <p:nvSpPr>
          <p:cNvPr id="1885" name="Google Shape;1885;p35"/>
          <p:cNvSpPr txBox="1">
            <a:spLocks noGrp="1"/>
          </p:cNvSpPr>
          <p:nvPr>
            <p:ph type="subTitle" idx="1"/>
          </p:nvPr>
        </p:nvSpPr>
        <p:spPr>
          <a:xfrm>
            <a:off x="5974750" y="3721608"/>
            <a:ext cx="2538206"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IN" sz="2300" dirty="0">
                <a:solidFill>
                  <a:schemeClr val="accent1"/>
                </a:solidFill>
              </a:rPr>
              <a:t>By Ankit B Raut</a:t>
            </a:r>
          </a:p>
          <a:p>
            <a:pPr>
              <a:buClr>
                <a:schemeClr val="dk1"/>
              </a:buClr>
              <a:buSzPts val="1100"/>
            </a:pPr>
            <a:r>
              <a:rPr lang="en-IN" sz="1400" dirty="0">
                <a:solidFill>
                  <a:schemeClr val="dk2"/>
                </a:solidFill>
                <a:ea typeface="Barlow Semi Condensed Light"/>
                <a:cs typeface="Barlow Semi Condensed Light"/>
              </a:rPr>
              <a:t>Ivy Professional School, Kolkata</a:t>
            </a:r>
            <a:endParaRPr lang="en-IN" sz="1400" dirty="0">
              <a:solidFill>
                <a:schemeClr val="dk2"/>
              </a:solidFill>
              <a:latin typeface="Barlow Semi Condensed Light"/>
              <a:ea typeface="Barlow Semi Condensed Light"/>
              <a:cs typeface="Barlow Semi Condensed Light"/>
              <a:sym typeface="Barlow Semi Condensed Light"/>
            </a:endParaRPr>
          </a:p>
          <a:p>
            <a:pPr marL="0" lvl="0" indent="0" algn="r" rtl="0">
              <a:spcBef>
                <a:spcPts val="0"/>
              </a:spcBef>
              <a:spcAft>
                <a:spcPts val="0"/>
              </a:spcAft>
              <a:buClr>
                <a:schemeClr val="dk1"/>
              </a:buClr>
              <a:buSzPts val="1100"/>
              <a:buFont typeface="Arial"/>
              <a:buNone/>
            </a:pPr>
            <a:endParaRPr sz="2300" dirty="0">
              <a:solidFill>
                <a:schemeClr val="accent1"/>
              </a:solidFill>
            </a:endParaRPr>
          </a:p>
          <a:p>
            <a:pPr marL="0" lvl="0" indent="0" algn="r" rtl="0">
              <a:spcBef>
                <a:spcPts val="0"/>
              </a:spcBef>
              <a:spcAft>
                <a:spcPts val="0"/>
              </a:spcAft>
              <a:buClr>
                <a:schemeClr val="dk1"/>
              </a:buClr>
              <a:buSzPts val="1100"/>
              <a:buFont typeface="Arial"/>
              <a:buNone/>
            </a:pPr>
            <a:endParaRPr sz="2300" dirty="0">
              <a:solidFill>
                <a:schemeClr val="accent1"/>
              </a:solidFill>
            </a:endParaRPr>
          </a:p>
          <a:p>
            <a:pPr marL="0" lvl="0" indent="0" algn="r" rtl="0">
              <a:spcBef>
                <a:spcPts val="0"/>
              </a:spcBef>
              <a:spcAft>
                <a:spcPts val="0"/>
              </a:spcAft>
              <a:buNone/>
            </a:pPr>
            <a:endParaRPr sz="23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D8B8FF-C5B8-774E-7386-0B9FE1776825}"/>
              </a:ext>
            </a:extLst>
          </p:cNvPr>
          <p:cNvSpPr>
            <a:spLocks noGrp="1"/>
          </p:cNvSpPr>
          <p:nvPr>
            <p:ph type="body" idx="1"/>
          </p:nvPr>
        </p:nvSpPr>
        <p:spPr>
          <a:xfrm>
            <a:off x="1121662" y="1696724"/>
            <a:ext cx="6763037" cy="312420"/>
          </a:xfrm>
        </p:spPr>
        <p:txBody>
          <a:bodyPr/>
          <a:lstStyle/>
          <a:p>
            <a:pPr marL="139700" indent="0">
              <a:buNone/>
            </a:pPr>
            <a:r>
              <a:rPr lang="en-IN" dirty="0"/>
              <a:t>The dataset is imported and read for understanding. This dataset is taken from Kaggle.</a:t>
            </a:r>
          </a:p>
          <a:p>
            <a:pPr marL="139700" indent="0">
              <a:buNone/>
            </a:pPr>
            <a:endParaRPr lang="en-IN" dirty="0"/>
          </a:p>
        </p:txBody>
      </p:sp>
      <p:sp>
        <p:nvSpPr>
          <p:cNvPr id="3" name="Text Placeholder 2">
            <a:extLst>
              <a:ext uri="{FF2B5EF4-FFF2-40B4-BE49-F238E27FC236}">
                <a16:creationId xmlns:a16="http://schemas.microsoft.com/office/drawing/2014/main" id="{6824C78C-B13B-8DE1-8A84-1DDC032E616E}"/>
              </a:ext>
            </a:extLst>
          </p:cNvPr>
          <p:cNvSpPr>
            <a:spLocks noGrp="1"/>
          </p:cNvSpPr>
          <p:nvPr>
            <p:ph type="body" idx="2"/>
          </p:nvPr>
        </p:nvSpPr>
        <p:spPr>
          <a:xfrm>
            <a:off x="1121664" y="2379989"/>
            <a:ext cx="6763036" cy="2667498"/>
          </a:xfrm>
        </p:spPr>
        <p:txBody>
          <a:bodyPr/>
          <a:lstStyle/>
          <a:p>
            <a:endParaRPr lang="en-IN" dirty="0"/>
          </a:p>
        </p:txBody>
      </p:sp>
      <p:sp>
        <p:nvSpPr>
          <p:cNvPr id="4" name="Title 3">
            <a:extLst>
              <a:ext uri="{FF2B5EF4-FFF2-40B4-BE49-F238E27FC236}">
                <a16:creationId xmlns:a16="http://schemas.microsoft.com/office/drawing/2014/main" id="{789B3197-A183-14A4-7122-140624E257D2}"/>
              </a:ext>
            </a:extLst>
          </p:cNvPr>
          <p:cNvSpPr>
            <a:spLocks noGrp="1"/>
          </p:cNvSpPr>
          <p:nvPr>
            <p:ph type="title"/>
          </p:nvPr>
        </p:nvSpPr>
        <p:spPr>
          <a:xfrm>
            <a:off x="1121663" y="284987"/>
            <a:ext cx="6763037" cy="1353313"/>
          </a:xfrm>
        </p:spPr>
        <p:txBody>
          <a:bodyPr/>
          <a:lstStyle/>
          <a:p>
            <a:pPr algn="l"/>
            <a:r>
              <a:rPr lang="en-IN" sz="4000" b="1" dirty="0">
                <a:solidFill>
                  <a:srgbClr val="000000"/>
                </a:solidFill>
                <a:latin typeface="Verdana" panose="020B0604030504040204" pitchFamily="34" charset="0"/>
                <a:ea typeface="Verdana" panose="020B0604030504040204" pitchFamily="34" charset="0"/>
              </a:rPr>
              <a:t>Experiment and Results</a:t>
            </a:r>
            <a:endParaRPr lang="en-IN" sz="4000" dirty="0">
              <a:solidFill>
                <a:srgbClr val="000000"/>
              </a:solidFill>
            </a:endParaRPr>
          </a:p>
        </p:txBody>
      </p:sp>
      <p:pic>
        <p:nvPicPr>
          <p:cNvPr id="5" name="Content Placeholder 7">
            <a:extLst>
              <a:ext uri="{FF2B5EF4-FFF2-40B4-BE49-F238E27FC236}">
                <a16:creationId xmlns:a16="http://schemas.microsoft.com/office/drawing/2014/main" id="{EA30397E-2A49-7F45-8015-C0B73604F1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1665" y="1800225"/>
            <a:ext cx="4730495" cy="3247261"/>
          </a:xfrm>
        </p:spPr>
      </p:pic>
      <p:pic>
        <p:nvPicPr>
          <p:cNvPr id="6" name="Picture 5">
            <a:extLst>
              <a:ext uri="{FF2B5EF4-FFF2-40B4-BE49-F238E27FC236}">
                <a16:creationId xmlns:a16="http://schemas.microsoft.com/office/drawing/2014/main" id="{D057DE4C-BF13-C955-3024-C7DFB62193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2160" y="2112641"/>
            <a:ext cx="2032540" cy="2934846"/>
          </a:xfrm>
          <a:prstGeom prst="rect">
            <a:avLst/>
          </a:prstGeom>
        </p:spPr>
      </p:pic>
      <p:pic>
        <p:nvPicPr>
          <p:cNvPr id="8" name="Picture 7">
            <a:extLst>
              <a:ext uri="{FF2B5EF4-FFF2-40B4-BE49-F238E27FC236}">
                <a16:creationId xmlns:a16="http://schemas.microsoft.com/office/drawing/2014/main" id="{7D1A98D3-D22B-97E4-96C7-204DD9C497DF}"/>
              </a:ext>
            </a:extLst>
          </p:cNvPr>
          <p:cNvPicPr>
            <a:picLocks noChangeAspect="1"/>
          </p:cNvPicPr>
          <p:nvPr/>
        </p:nvPicPr>
        <p:blipFill>
          <a:blip r:embed="rId2"/>
          <a:stretch>
            <a:fillRect/>
          </a:stretch>
        </p:blipFill>
        <p:spPr>
          <a:xfrm>
            <a:off x="1121663" y="2112645"/>
            <a:ext cx="4730495" cy="2934838"/>
          </a:xfrm>
          <a:prstGeom prst="rect">
            <a:avLst/>
          </a:prstGeom>
        </p:spPr>
      </p:pic>
    </p:spTree>
    <p:extLst>
      <p:ext uri="{BB962C8B-B14F-4D97-AF65-F5344CB8AC3E}">
        <p14:creationId xmlns:p14="http://schemas.microsoft.com/office/powerpoint/2010/main" val="1457791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88B0EE-FDE1-148C-3AAD-2BF447FACB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3968" y="3360421"/>
            <a:ext cx="3563232" cy="1737062"/>
          </a:xfrm>
          <a:prstGeom prst="rect">
            <a:avLst/>
          </a:prstGeom>
        </p:spPr>
      </p:pic>
      <p:pic>
        <p:nvPicPr>
          <p:cNvPr id="3" name="Content Placeholder 10">
            <a:extLst>
              <a:ext uri="{FF2B5EF4-FFF2-40B4-BE49-F238E27FC236}">
                <a16:creationId xmlns:a16="http://schemas.microsoft.com/office/drawing/2014/main" id="{0F1BE8B6-2C7B-E2D0-E9ED-ECFB36A5FA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3968" y="1531028"/>
            <a:ext cx="3563232" cy="1829393"/>
          </a:xfrm>
          <a:prstGeom prst="rect">
            <a:avLst/>
          </a:prstGeom>
        </p:spPr>
      </p:pic>
      <p:pic>
        <p:nvPicPr>
          <p:cNvPr id="4" name="Picture 3">
            <a:extLst>
              <a:ext uri="{FF2B5EF4-FFF2-40B4-BE49-F238E27FC236}">
                <a16:creationId xmlns:a16="http://schemas.microsoft.com/office/drawing/2014/main" id="{EC8B4E7D-72D6-326E-8C49-2514F3294B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8868" y="3444937"/>
            <a:ext cx="3097473" cy="292072"/>
          </a:xfrm>
          <a:prstGeom prst="rect">
            <a:avLst/>
          </a:prstGeom>
        </p:spPr>
      </p:pic>
      <p:pic>
        <p:nvPicPr>
          <p:cNvPr id="5" name="Picture 4">
            <a:extLst>
              <a:ext uri="{FF2B5EF4-FFF2-40B4-BE49-F238E27FC236}">
                <a16:creationId xmlns:a16="http://schemas.microsoft.com/office/drawing/2014/main" id="{5E2E5F66-A827-52CE-8774-7A574E439303}"/>
              </a:ext>
            </a:extLst>
          </p:cNvPr>
          <p:cNvPicPr>
            <a:picLocks noChangeAspect="1"/>
          </p:cNvPicPr>
          <p:nvPr/>
        </p:nvPicPr>
        <p:blipFill>
          <a:blip r:embed="rId5"/>
          <a:stretch>
            <a:fillRect/>
          </a:stretch>
        </p:blipFill>
        <p:spPr>
          <a:xfrm>
            <a:off x="1118868" y="1512080"/>
            <a:ext cx="3178811" cy="876493"/>
          </a:xfrm>
          <a:prstGeom prst="rect">
            <a:avLst/>
          </a:prstGeom>
        </p:spPr>
      </p:pic>
      <p:sp>
        <p:nvSpPr>
          <p:cNvPr id="6" name="Title 1">
            <a:extLst>
              <a:ext uri="{FF2B5EF4-FFF2-40B4-BE49-F238E27FC236}">
                <a16:creationId xmlns:a16="http://schemas.microsoft.com/office/drawing/2014/main" id="{8EF15B9B-E058-6970-21E9-9432630073C1}"/>
              </a:ext>
            </a:extLst>
          </p:cNvPr>
          <p:cNvSpPr txBox="1">
            <a:spLocks/>
          </p:cNvSpPr>
          <p:nvPr/>
        </p:nvSpPr>
        <p:spPr>
          <a:xfrm>
            <a:off x="1118868" y="234530"/>
            <a:ext cx="6958331" cy="1182197"/>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4000" b="1" dirty="0">
                <a:latin typeface="Verdana" panose="020B0604030504040204" pitchFamily="34" charset="0"/>
                <a:ea typeface="Verdana" panose="020B0604030504040204" pitchFamily="34" charset="0"/>
              </a:rPr>
              <a:t>Visualizing Continuous Data</a:t>
            </a:r>
            <a:endParaRPr lang="en-IN" sz="4000" dirty="0"/>
          </a:p>
        </p:txBody>
      </p:sp>
    </p:spTree>
    <p:extLst>
      <p:ext uri="{BB962C8B-B14F-4D97-AF65-F5344CB8AC3E}">
        <p14:creationId xmlns:p14="http://schemas.microsoft.com/office/powerpoint/2010/main" val="905089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E93F3B-40D5-013A-3BCD-2AD7A371B6A1}"/>
              </a:ext>
            </a:extLst>
          </p:cNvPr>
          <p:cNvSpPr txBox="1"/>
          <p:nvPr/>
        </p:nvSpPr>
        <p:spPr>
          <a:xfrm>
            <a:off x="1097280" y="185202"/>
            <a:ext cx="6979920" cy="1323439"/>
          </a:xfrm>
          <a:prstGeom prst="rect">
            <a:avLst/>
          </a:prstGeom>
          <a:noFill/>
        </p:spPr>
        <p:txBody>
          <a:bodyPr wrap="square">
            <a:spAutoFit/>
          </a:bodyPr>
          <a:lstStyle/>
          <a:p>
            <a:r>
              <a:rPr lang="en-IN" sz="4000" b="1" dirty="0">
                <a:latin typeface="Verdana" panose="020B0604030504040204" pitchFamily="34" charset="0"/>
                <a:ea typeface="Verdana" panose="020B0604030504040204" pitchFamily="34" charset="0"/>
              </a:rPr>
              <a:t>Visualizing Categorical Data</a:t>
            </a:r>
            <a:endParaRPr lang="en-IN" sz="4000" dirty="0"/>
          </a:p>
        </p:txBody>
      </p:sp>
      <p:pic>
        <p:nvPicPr>
          <p:cNvPr id="4" name="Picture 3">
            <a:extLst>
              <a:ext uri="{FF2B5EF4-FFF2-40B4-BE49-F238E27FC236}">
                <a16:creationId xmlns:a16="http://schemas.microsoft.com/office/drawing/2014/main" id="{6A70E75A-DC54-D45D-230F-59952B0B214E}"/>
              </a:ext>
            </a:extLst>
          </p:cNvPr>
          <p:cNvPicPr>
            <a:picLocks noChangeAspect="1"/>
          </p:cNvPicPr>
          <p:nvPr/>
        </p:nvPicPr>
        <p:blipFill>
          <a:blip r:embed="rId2"/>
          <a:stretch>
            <a:fillRect/>
          </a:stretch>
        </p:blipFill>
        <p:spPr>
          <a:xfrm>
            <a:off x="1097280" y="1544211"/>
            <a:ext cx="6979920" cy="1493639"/>
          </a:xfrm>
          <a:prstGeom prst="rect">
            <a:avLst/>
          </a:prstGeom>
        </p:spPr>
      </p:pic>
      <p:pic>
        <p:nvPicPr>
          <p:cNvPr id="5" name="Content Placeholder 4">
            <a:extLst>
              <a:ext uri="{FF2B5EF4-FFF2-40B4-BE49-F238E27FC236}">
                <a16:creationId xmlns:a16="http://schemas.microsoft.com/office/drawing/2014/main" id="{34BD974C-8A79-F311-B567-130D40ED20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3175218"/>
            <a:ext cx="6979920" cy="1783079"/>
          </a:xfrm>
          <a:prstGeom prst="rect">
            <a:avLst/>
          </a:prstGeom>
        </p:spPr>
      </p:pic>
    </p:spTree>
    <p:extLst>
      <p:ext uri="{BB962C8B-B14F-4D97-AF65-F5344CB8AC3E}">
        <p14:creationId xmlns:p14="http://schemas.microsoft.com/office/powerpoint/2010/main" val="2871991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7E32E-A6FA-22A1-C117-AA7668EA8ADB}"/>
              </a:ext>
            </a:extLst>
          </p:cNvPr>
          <p:cNvSpPr txBox="1">
            <a:spLocks/>
          </p:cNvSpPr>
          <p:nvPr/>
        </p:nvSpPr>
        <p:spPr>
          <a:xfrm>
            <a:off x="1156748" y="106570"/>
            <a:ext cx="6897591" cy="48640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4000" b="1" dirty="0">
                <a:latin typeface="Verdana" panose="020B0604030504040204" pitchFamily="34" charset="0"/>
                <a:ea typeface="Verdana" panose="020B0604030504040204" pitchFamily="34" charset="0"/>
              </a:rPr>
              <a:t>Decision Tree Model</a:t>
            </a:r>
          </a:p>
        </p:txBody>
      </p:sp>
      <p:pic>
        <p:nvPicPr>
          <p:cNvPr id="3" name="Content Placeholder 10">
            <a:extLst>
              <a:ext uri="{FF2B5EF4-FFF2-40B4-BE49-F238E27FC236}">
                <a16:creationId xmlns:a16="http://schemas.microsoft.com/office/drawing/2014/main" id="{AB448B54-B66C-2553-85F0-82702498FB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8782" y="1144286"/>
            <a:ext cx="3255558" cy="3753508"/>
          </a:xfrm>
          <a:prstGeom prst="rect">
            <a:avLst/>
          </a:prstGeom>
        </p:spPr>
      </p:pic>
      <p:sp>
        <p:nvSpPr>
          <p:cNvPr id="4" name="Text Placeholder 3">
            <a:extLst>
              <a:ext uri="{FF2B5EF4-FFF2-40B4-BE49-F238E27FC236}">
                <a16:creationId xmlns:a16="http://schemas.microsoft.com/office/drawing/2014/main" id="{859634E6-72DF-EDC6-7FFF-F243EC4BB2E6}"/>
              </a:ext>
            </a:extLst>
          </p:cNvPr>
          <p:cNvSpPr txBox="1">
            <a:spLocks/>
          </p:cNvSpPr>
          <p:nvPr/>
        </p:nvSpPr>
        <p:spPr>
          <a:xfrm>
            <a:off x="1156749" y="732108"/>
            <a:ext cx="6897591" cy="27304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200" dirty="0">
                <a:latin typeface="Verdana" panose="020B0604030504040204" pitchFamily="34" charset="0"/>
                <a:ea typeface="Verdana" panose="020B0604030504040204" pitchFamily="34" charset="0"/>
              </a:rPr>
              <a:t>Decision Tree Model which is showing better R2 value than Linear Regression Model.</a:t>
            </a:r>
          </a:p>
        </p:txBody>
      </p:sp>
      <p:pic>
        <p:nvPicPr>
          <p:cNvPr id="5" name="Picture 4">
            <a:extLst>
              <a:ext uri="{FF2B5EF4-FFF2-40B4-BE49-F238E27FC236}">
                <a16:creationId xmlns:a16="http://schemas.microsoft.com/office/drawing/2014/main" id="{CB8EB069-1216-3546-7E5E-CF53D9F7B391}"/>
              </a:ext>
            </a:extLst>
          </p:cNvPr>
          <p:cNvPicPr>
            <a:picLocks noChangeAspect="1"/>
          </p:cNvPicPr>
          <p:nvPr/>
        </p:nvPicPr>
        <p:blipFill>
          <a:blip r:embed="rId3"/>
          <a:stretch>
            <a:fillRect/>
          </a:stretch>
        </p:blipFill>
        <p:spPr>
          <a:xfrm>
            <a:off x="1156749" y="1144286"/>
            <a:ext cx="3613371" cy="3753508"/>
          </a:xfrm>
          <a:prstGeom prst="rect">
            <a:avLst/>
          </a:prstGeom>
        </p:spPr>
      </p:pic>
    </p:spTree>
    <p:extLst>
      <p:ext uri="{BB962C8B-B14F-4D97-AF65-F5344CB8AC3E}">
        <p14:creationId xmlns:p14="http://schemas.microsoft.com/office/powerpoint/2010/main" val="1371858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2B204-8D9A-9F0D-0473-54ABF2F9E59F}"/>
              </a:ext>
            </a:extLst>
          </p:cNvPr>
          <p:cNvSpPr txBox="1">
            <a:spLocks/>
          </p:cNvSpPr>
          <p:nvPr/>
        </p:nvSpPr>
        <p:spPr>
          <a:xfrm>
            <a:off x="838199" y="721971"/>
            <a:ext cx="7067309" cy="7907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4000" b="1" dirty="0">
                <a:latin typeface="Verdana" panose="020B0604030504040204" pitchFamily="34" charset="0"/>
                <a:ea typeface="Verdana" panose="020B0604030504040204" pitchFamily="34" charset="0"/>
              </a:rPr>
              <a:t>Conclusion</a:t>
            </a:r>
          </a:p>
        </p:txBody>
      </p:sp>
      <p:sp>
        <p:nvSpPr>
          <p:cNvPr id="3" name="Content Placeholder 2">
            <a:extLst>
              <a:ext uri="{FF2B5EF4-FFF2-40B4-BE49-F238E27FC236}">
                <a16:creationId xmlns:a16="http://schemas.microsoft.com/office/drawing/2014/main" id="{67942C8B-2EE5-119A-5A1D-F77E06D43B15}"/>
              </a:ext>
            </a:extLst>
          </p:cNvPr>
          <p:cNvSpPr txBox="1">
            <a:spLocks/>
          </p:cNvSpPr>
          <p:nvPr/>
        </p:nvSpPr>
        <p:spPr>
          <a:xfrm>
            <a:off x="838199" y="1512770"/>
            <a:ext cx="7067309" cy="259590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IN" sz="2000" dirty="0">
                <a:latin typeface="Verdana" panose="020B0604030504040204" pitchFamily="34" charset="0"/>
                <a:ea typeface="Verdana" panose="020B0604030504040204" pitchFamily="34" charset="0"/>
              </a:rPr>
              <a:t>In this project, A Decision Tree Model was successfully implemented employing various prominent algorithms from the Python libraries and modules.</a:t>
            </a:r>
          </a:p>
          <a:p>
            <a:pPr algn="just"/>
            <a:r>
              <a:rPr lang="en-IN" sz="2000" dirty="0">
                <a:latin typeface="Verdana" panose="020B0604030504040204" pitchFamily="34" charset="0"/>
                <a:ea typeface="Verdana" panose="020B0604030504040204" pitchFamily="34" charset="0"/>
              </a:rPr>
              <a:t>The R2 value of Decision Tree Model is 0.92 and Final Average Accuracy of the Model is 89.39%. So, we are getting more precise and accurate Machine Algorithm Model.</a:t>
            </a:r>
          </a:p>
        </p:txBody>
      </p:sp>
    </p:spTree>
    <p:extLst>
      <p:ext uri="{BB962C8B-B14F-4D97-AF65-F5344CB8AC3E}">
        <p14:creationId xmlns:p14="http://schemas.microsoft.com/office/powerpoint/2010/main" val="3157901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04"/>
        <p:cNvGrpSpPr/>
        <p:nvPr/>
      </p:nvGrpSpPr>
      <p:grpSpPr>
        <a:xfrm>
          <a:off x="0" y="0"/>
          <a:ext cx="0" cy="0"/>
          <a:chOff x="0" y="0"/>
          <a:chExt cx="0" cy="0"/>
        </a:xfrm>
      </p:grpSpPr>
      <p:sp>
        <p:nvSpPr>
          <p:cNvPr id="3605" name="Google Shape;3605;p63"/>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8000" dirty="0">
                <a:solidFill>
                  <a:srgbClr val="000000"/>
                </a:solidFill>
              </a:rPr>
              <a:t>Thanks!</a:t>
            </a:r>
            <a:endParaRPr sz="8000" dirty="0">
              <a:solidFill>
                <a:srgbClr val="000000"/>
              </a:solidFill>
            </a:endParaRPr>
          </a:p>
        </p:txBody>
      </p:sp>
      <p:sp>
        <p:nvSpPr>
          <p:cNvPr id="3606" name="Google Shape;3606;p63"/>
          <p:cNvSpPr txBox="1">
            <a:spLocks noGrp="1"/>
          </p:cNvSpPr>
          <p:nvPr>
            <p:ph type="subTitle" idx="1"/>
          </p:nvPr>
        </p:nvSpPr>
        <p:spPr>
          <a:xfrm>
            <a:off x="3017520" y="1709928"/>
            <a:ext cx="3099900" cy="143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solidFill>
                  <a:schemeClr val="accent1"/>
                </a:solidFill>
                <a:latin typeface="Barlow Semi Condensed"/>
                <a:ea typeface="Barlow Semi Condensed"/>
                <a:cs typeface="Barlow Semi Condensed"/>
                <a:sym typeface="Barlow Semi Condensed"/>
              </a:rPr>
              <a:t>Do you have any questions?</a:t>
            </a:r>
            <a:endParaRPr dirty="0">
              <a:solidFill>
                <a:schemeClr val="accent1"/>
              </a:solidFill>
              <a:latin typeface="Barlow Semi Condensed"/>
              <a:ea typeface="Barlow Semi Condensed"/>
              <a:cs typeface="Barlow Semi Condensed"/>
              <a:sym typeface="Barlow Semi Condensed"/>
            </a:endParaRPr>
          </a:p>
          <a:p>
            <a:pPr marL="0" lvl="0" indent="0" algn="ctr" rtl="0">
              <a:spcBef>
                <a:spcPts val="0"/>
              </a:spcBef>
              <a:spcAft>
                <a:spcPts val="0"/>
              </a:spcAft>
              <a:buClr>
                <a:schemeClr val="dk1"/>
              </a:buClr>
              <a:buSzPts val="1100"/>
              <a:buFont typeface="Arial"/>
              <a:buNone/>
            </a:pPr>
            <a:endParaRPr dirty="0">
              <a:solidFill>
                <a:srgbClr val="595959"/>
              </a:solidFill>
              <a:latin typeface="Barlow Semi Condensed"/>
              <a:ea typeface="Barlow Semi Condensed"/>
              <a:cs typeface="Barlow Semi Condensed"/>
              <a:sym typeface="Barlow Semi Condensed"/>
            </a:endParaRPr>
          </a:p>
          <a:p>
            <a:pPr marL="0" lvl="0" indent="0" algn="ctr" rtl="0">
              <a:spcBef>
                <a:spcPts val="0"/>
              </a:spcBef>
              <a:spcAft>
                <a:spcPts val="0"/>
              </a:spcAft>
              <a:buClr>
                <a:schemeClr val="dk1"/>
              </a:buClr>
              <a:buSzPts val="1100"/>
              <a:buFont typeface="Arial"/>
              <a:buNone/>
            </a:pPr>
            <a:r>
              <a:rPr lang="en" dirty="0">
                <a:solidFill>
                  <a:schemeClr val="dk2"/>
                </a:solidFill>
                <a:latin typeface="Barlow Semi Condensed"/>
                <a:ea typeface="Barlow Semi Condensed"/>
                <a:cs typeface="Barlow Semi Condensed"/>
                <a:sym typeface="Barlow Semi Condensed"/>
              </a:rPr>
              <a:t>abraut455@gmail.com </a:t>
            </a:r>
            <a:endParaRPr dirty="0">
              <a:solidFill>
                <a:schemeClr val="dk2"/>
              </a:solidFill>
              <a:latin typeface="Barlow Semi Condensed"/>
              <a:ea typeface="Barlow Semi Condensed"/>
              <a:cs typeface="Barlow Semi Condensed"/>
              <a:sym typeface="Barlow Semi Condensed"/>
            </a:endParaRPr>
          </a:p>
          <a:p>
            <a:pPr marL="0" lvl="0" indent="0" algn="ctr" rtl="0">
              <a:spcBef>
                <a:spcPts val="0"/>
              </a:spcBef>
              <a:spcAft>
                <a:spcPts val="0"/>
              </a:spcAft>
              <a:buClr>
                <a:schemeClr val="dk1"/>
              </a:buClr>
              <a:buSzPts val="1100"/>
              <a:buFont typeface="Arial"/>
              <a:buNone/>
            </a:pPr>
            <a:r>
              <a:rPr lang="en" dirty="0">
                <a:solidFill>
                  <a:schemeClr val="dk2"/>
                </a:solidFill>
                <a:latin typeface="Barlow Semi Condensed"/>
                <a:ea typeface="Barlow Semi Condensed"/>
                <a:cs typeface="Barlow Semi Condensed"/>
                <a:sym typeface="Barlow Semi Condensed"/>
              </a:rPr>
              <a:t>+91  9552183297</a:t>
            </a:r>
          </a:p>
          <a:p>
            <a:pPr marL="0" lvl="0" indent="0" algn="ctr" rtl="0">
              <a:spcBef>
                <a:spcPts val="0"/>
              </a:spcBef>
              <a:spcAft>
                <a:spcPts val="0"/>
              </a:spcAft>
              <a:buClr>
                <a:schemeClr val="dk1"/>
              </a:buClr>
              <a:buSzPts val="1100"/>
              <a:buFont typeface="Arial"/>
              <a:buNone/>
            </a:pPr>
            <a:r>
              <a:rPr lang="en" dirty="0">
                <a:solidFill>
                  <a:schemeClr val="dk2"/>
                </a:solidFill>
                <a:ea typeface="Barlow Semi Condensed Light"/>
                <a:cs typeface="Barlow Semi Condensed Light"/>
              </a:rPr>
              <a:t>Ivy Professional School, Kolkata</a:t>
            </a:r>
            <a:endParaRPr dirty="0">
              <a:solidFill>
                <a:schemeClr val="dk2"/>
              </a:solidFill>
              <a:latin typeface="Barlow Semi Condensed Light"/>
              <a:ea typeface="Barlow Semi Condensed Light"/>
              <a:cs typeface="Barlow Semi Condensed Light"/>
              <a:sym typeface="Barlow Semi Condensed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4919241" y="1510458"/>
            <a:ext cx="3505762"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214015" y="41330"/>
            <a:ext cx="809294" cy="549909"/>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dirty="0">
                    <a:latin typeface="Verdana" panose="020B0604030504040204" pitchFamily="34" charset="0"/>
                    <a:ea typeface="Verdana" panose="020B0604030504040204" pitchFamily="34" charset="0"/>
                  </a:rPr>
                  <a:t>1</a:t>
                </a: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4919241" y="356615"/>
            <a:ext cx="3602883" cy="117269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4000" b="1" dirty="0">
                <a:solidFill>
                  <a:srgbClr val="000000"/>
                </a:solidFill>
              </a:rPr>
              <a:t>Agenda</a:t>
            </a:r>
            <a:endParaRPr sz="4000" b="1" dirty="0">
              <a:solidFill>
                <a:srgbClr val="000000"/>
              </a:solidFill>
            </a:endParaRPr>
          </a:p>
        </p:txBody>
      </p:sp>
      <p:sp>
        <p:nvSpPr>
          <p:cNvPr id="2140" name="Google Shape;2140;p37"/>
          <p:cNvSpPr txBox="1">
            <a:spLocks noGrp="1"/>
          </p:cNvSpPr>
          <p:nvPr>
            <p:ph type="subTitle" idx="1"/>
          </p:nvPr>
        </p:nvSpPr>
        <p:spPr>
          <a:xfrm>
            <a:off x="1271016" y="98125"/>
            <a:ext cx="2384697" cy="343863"/>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IN" dirty="0">
                <a:latin typeface="Verdana" panose="020B0604030504040204" pitchFamily="34" charset="0"/>
                <a:ea typeface="Verdana" panose="020B0604030504040204" pitchFamily="34" charset="0"/>
              </a:rPr>
              <a:t>Objectives</a:t>
            </a:r>
            <a:endParaRPr dirty="0">
              <a:latin typeface="Verdana" panose="020B0604030504040204" pitchFamily="34" charset="0"/>
              <a:ea typeface="Verdana" panose="020B0604030504040204" pitchFamily="34" charset="0"/>
            </a:endParaRPr>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876" name="Google Shape;2140;p37">
            <a:extLst>
              <a:ext uri="{FF2B5EF4-FFF2-40B4-BE49-F238E27FC236}">
                <a16:creationId xmlns:a16="http://schemas.microsoft.com/office/drawing/2014/main" id="{CAD9BD90-B2C4-1888-DE3A-95F5E37DAD40}"/>
              </a:ext>
            </a:extLst>
          </p:cNvPr>
          <p:cNvSpPr txBox="1">
            <a:spLocks/>
          </p:cNvSpPr>
          <p:nvPr/>
        </p:nvSpPr>
        <p:spPr>
          <a:xfrm>
            <a:off x="1269432" y="2082135"/>
            <a:ext cx="2429154" cy="3177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nSpc>
                <a:spcPct val="115000"/>
              </a:lnSpc>
            </a:pPr>
            <a:r>
              <a:rPr lang="en-IN" dirty="0">
                <a:latin typeface="Verdana" panose="020B0604030504040204" pitchFamily="34" charset="0"/>
                <a:ea typeface="Verdana" panose="020B0604030504040204" pitchFamily="34" charset="0"/>
              </a:rPr>
              <a:t>System Design</a:t>
            </a:r>
          </a:p>
        </p:txBody>
      </p:sp>
      <p:sp>
        <p:nvSpPr>
          <p:cNvPr id="1889" name="Google Shape;2140;p37">
            <a:extLst>
              <a:ext uri="{FF2B5EF4-FFF2-40B4-BE49-F238E27FC236}">
                <a16:creationId xmlns:a16="http://schemas.microsoft.com/office/drawing/2014/main" id="{63437363-5E77-6335-F8A2-43990E2F81C9}"/>
              </a:ext>
            </a:extLst>
          </p:cNvPr>
          <p:cNvSpPr txBox="1">
            <a:spLocks/>
          </p:cNvSpPr>
          <p:nvPr/>
        </p:nvSpPr>
        <p:spPr>
          <a:xfrm>
            <a:off x="1271016" y="1053328"/>
            <a:ext cx="2418615" cy="3980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nSpc>
                <a:spcPct val="115000"/>
              </a:lnSpc>
            </a:pPr>
            <a:r>
              <a:rPr lang="en-IN" dirty="0">
                <a:latin typeface="Verdana" panose="020B0604030504040204" pitchFamily="34" charset="0"/>
                <a:ea typeface="Verdana" panose="020B0604030504040204" pitchFamily="34" charset="0"/>
              </a:rPr>
              <a:t>Dataset Dictionary</a:t>
            </a:r>
          </a:p>
        </p:txBody>
      </p:sp>
      <p:sp>
        <p:nvSpPr>
          <p:cNvPr id="1890" name="Google Shape;2140;p37">
            <a:extLst>
              <a:ext uri="{FF2B5EF4-FFF2-40B4-BE49-F238E27FC236}">
                <a16:creationId xmlns:a16="http://schemas.microsoft.com/office/drawing/2014/main" id="{0D2D9287-BE07-4AB1-5F28-03868C877A5C}"/>
              </a:ext>
            </a:extLst>
          </p:cNvPr>
          <p:cNvSpPr txBox="1">
            <a:spLocks/>
          </p:cNvSpPr>
          <p:nvPr/>
        </p:nvSpPr>
        <p:spPr>
          <a:xfrm>
            <a:off x="1299457" y="1586198"/>
            <a:ext cx="2418615" cy="3177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nSpc>
                <a:spcPct val="115000"/>
              </a:lnSpc>
            </a:pPr>
            <a:r>
              <a:rPr lang="en-IN" dirty="0">
                <a:latin typeface="Verdana" panose="020B0604030504040204" pitchFamily="34" charset="0"/>
                <a:ea typeface="Verdana" panose="020B0604030504040204" pitchFamily="34" charset="0"/>
              </a:rPr>
              <a:t>Technology Used</a:t>
            </a:r>
          </a:p>
        </p:txBody>
      </p:sp>
      <p:sp>
        <p:nvSpPr>
          <p:cNvPr id="1891" name="Google Shape;2140;p37">
            <a:extLst>
              <a:ext uri="{FF2B5EF4-FFF2-40B4-BE49-F238E27FC236}">
                <a16:creationId xmlns:a16="http://schemas.microsoft.com/office/drawing/2014/main" id="{F391DEEB-0EDB-3039-24A3-327792156EF9}"/>
              </a:ext>
            </a:extLst>
          </p:cNvPr>
          <p:cNvSpPr txBox="1">
            <a:spLocks/>
          </p:cNvSpPr>
          <p:nvPr/>
        </p:nvSpPr>
        <p:spPr>
          <a:xfrm>
            <a:off x="1271016" y="568473"/>
            <a:ext cx="2475498" cy="3438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nSpc>
                <a:spcPct val="115000"/>
              </a:lnSpc>
            </a:pPr>
            <a:r>
              <a:rPr lang="en-IN" dirty="0">
                <a:latin typeface="Verdana" panose="020B0604030504040204" pitchFamily="34" charset="0"/>
                <a:ea typeface="Verdana" panose="020B0604030504040204" pitchFamily="34" charset="0"/>
              </a:rPr>
              <a:t>Introduction</a:t>
            </a:r>
          </a:p>
        </p:txBody>
      </p:sp>
      <p:sp>
        <p:nvSpPr>
          <p:cNvPr id="1892" name="Google Shape;2140;p37">
            <a:extLst>
              <a:ext uri="{FF2B5EF4-FFF2-40B4-BE49-F238E27FC236}">
                <a16:creationId xmlns:a16="http://schemas.microsoft.com/office/drawing/2014/main" id="{233BBEA7-11B5-E415-BE77-0E62214C55BC}"/>
              </a:ext>
            </a:extLst>
          </p:cNvPr>
          <p:cNvSpPr txBox="1">
            <a:spLocks/>
          </p:cNvSpPr>
          <p:nvPr/>
        </p:nvSpPr>
        <p:spPr>
          <a:xfrm>
            <a:off x="1299457" y="2559420"/>
            <a:ext cx="2445348" cy="4075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nSpc>
                <a:spcPct val="115000"/>
              </a:lnSpc>
            </a:pPr>
            <a:r>
              <a:rPr lang="en-IN" dirty="0">
                <a:latin typeface="Verdana" panose="020B0604030504040204" pitchFamily="34" charset="0"/>
                <a:ea typeface="Verdana" panose="020B0604030504040204" pitchFamily="34" charset="0"/>
              </a:rPr>
              <a:t>Methodology</a:t>
            </a:r>
          </a:p>
        </p:txBody>
      </p:sp>
      <p:sp>
        <p:nvSpPr>
          <p:cNvPr id="1893" name="Google Shape;2140;p37">
            <a:extLst>
              <a:ext uri="{FF2B5EF4-FFF2-40B4-BE49-F238E27FC236}">
                <a16:creationId xmlns:a16="http://schemas.microsoft.com/office/drawing/2014/main" id="{FC994913-8093-E099-9EC2-A85A50107356}"/>
              </a:ext>
            </a:extLst>
          </p:cNvPr>
          <p:cNvSpPr txBox="1">
            <a:spLocks/>
          </p:cNvSpPr>
          <p:nvPr/>
        </p:nvSpPr>
        <p:spPr>
          <a:xfrm>
            <a:off x="1293427" y="3068104"/>
            <a:ext cx="3076446" cy="4075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nSpc>
                <a:spcPct val="115000"/>
              </a:lnSpc>
            </a:pPr>
            <a:r>
              <a:rPr lang="en-IN" dirty="0">
                <a:latin typeface="Verdana" panose="020B0604030504040204" pitchFamily="34" charset="0"/>
                <a:ea typeface="Verdana" panose="020B0604030504040204" pitchFamily="34" charset="0"/>
              </a:rPr>
              <a:t>Experiment And Results</a:t>
            </a:r>
          </a:p>
        </p:txBody>
      </p:sp>
      <p:sp>
        <p:nvSpPr>
          <p:cNvPr id="1894" name="Google Shape;2140;p37">
            <a:extLst>
              <a:ext uri="{FF2B5EF4-FFF2-40B4-BE49-F238E27FC236}">
                <a16:creationId xmlns:a16="http://schemas.microsoft.com/office/drawing/2014/main" id="{977D211E-766C-5E21-686A-7F88D205405E}"/>
              </a:ext>
            </a:extLst>
          </p:cNvPr>
          <p:cNvSpPr txBox="1">
            <a:spLocks/>
          </p:cNvSpPr>
          <p:nvPr/>
        </p:nvSpPr>
        <p:spPr>
          <a:xfrm>
            <a:off x="1296356" y="3607202"/>
            <a:ext cx="3785322" cy="4075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nSpc>
                <a:spcPct val="115000"/>
              </a:lnSpc>
            </a:pPr>
            <a:r>
              <a:rPr lang="en-IN" dirty="0">
                <a:latin typeface="Verdana" panose="020B0604030504040204" pitchFamily="34" charset="0"/>
                <a:ea typeface="Verdana" panose="020B0604030504040204" pitchFamily="34" charset="0"/>
              </a:rPr>
              <a:t>Continuous &amp; Categorical Data</a:t>
            </a:r>
          </a:p>
        </p:txBody>
      </p:sp>
      <p:sp>
        <p:nvSpPr>
          <p:cNvPr id="1895" name="Google Shape;2140;p37">
            <a:extLst>
              <a:ext uri="{FF2B5EF4-FFF2-40B4-BE49-F238E27FC236}">
                <a16:creationId xmlns:a16="http://schemas.microsoft.com/office/drawing/2014/main" id="{438A1A48-BDD9-FF68-D8C2-38B13F60E0F6}"/>
              </a:ext>
            </a:extLst>
          </p:cNvPr>
          <p:cNvSpPr txBox="1">
            <a:spLocks/>
          </p:cNvSpPr>
          <p:nvPr/>
        </p:nvSpPr>
        <p:spPr>
          <a:xfrm>
            <a:off x="1305335" y="4102892"/>
            <a:ext cx="3152001" cy="4075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nSpc>
                <a:spcPct val="115000"/>
              </a:lnSpc>
            </a:pPr>
            <a:r>
              <a:rPr lang="en-IN" dirty="0">
                <a:latin typeface="Verdana" panose="020B0604030504040204" pitchFamily="34" charset="0"/>
                <a:ea typeface="Verdana" panose="020B0604030504040204" pitchFamily="34" charset="0"/>
              </a:rPr>
              <a:t>Decision Tree Model</a:t>
            </a:r>
          </a:p>
          <a:p>
            <a:pPr>
              <a:lnSpc>
                <a:spcPct val="115000"/>
              </a:lnSpc>
            </a:pPr>
            <a:endParaRPr lang="en-IN" dirty="0">
              <a:latin typeface="Verdana" panose="020B0604030504040204" pitchFamily="34" charset="0"/>
              <a:ea typeface="Verdana" panose="020B0604030504040204" pitchFamily="34" charset="0"/>
            </a:endParaRPr>
          </a:p>
        </p:txBody>
      </p:sp>
      <p:sp>
        <p:nvSpPr>
          <p:cNvPr id="2151" name="Google Shape;2140;p37">
            <a:extLst>
              <a:ext uri="{FF2B5EF4-FFF2-40B4-BE49-F238E27FC236}">
                <a16:creationId xmlns:a16="http://schemas.microsoft.com/office/drawing/2014/main" id="{07D7B38D-73DA-9A81-9275-ECA5A088B575}"/>
              </a:ext>
            </a:extLst>
          </p:cNvPr>
          <p:cNvSpPr txBox="1">
            <a:spLocks/>
          </p:cNvSpPr>
          <p:nvPr/>
        </p:nvSpPr>
        <p:spPr>
          <a:xfrm>
            <a:off x="1293427" y="4627962"/>
            <a:ext cx="2418614" cy="4075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nSpc>
                <a:spcPct val="115000"/>
              </a:lnSpc>
            </a:pPr>
            <a:r>
              <a:rPr lang="en-IN" dirty="0">
                <a:latin typeface="Verdana" panose="020B0604030504040204" pitchFamily="34" charset="0"/>
                <a:ea typeface="Verdana" panose="020B0604030504040204" pitchFamily="34" charset="0"/>
              </a:rPr>
              <a:t>Conclusion</a:t>
            </a:r>
          </a:p>
        </p:txBody>
      </p:sp>
      <p:grpSp>
        <p:nvGrpSpPr>
          <p:cNvPr id="2152" name="Google Shape;2106;p37">
            <a:extLst>
              <a:ext uri="{FF2B5EF4-FFF2-40B4-BE49-F238E27FC236}">
                <a16:creationId xmlns:a16="http://schemas.microsoft.com/office/drawing/2014/main" id="{7C64761A-8236-FC1D-1813-731885FB6E97}"/>
              </a:ext>
            </a:extLst>
          </p:cNvPr>
          <p:cNvGrpSpPr/>
          <p:nvPr/>
        </p:nvGrpSpPr>
        <p:grpSpPr>
          <a:xfrm>
            <a:off x="236710" y="550218"/>
            <a:ext cx="809294" cy="549909"/>
            <a:chOff x="731647" y="573573"/>
            <a:chExt cx="635100" cy="734640"/>
          </a:xfrm>
        </p:grpSpPr>
        <p:grpSp>
          <p:nvGrpSpPr>
            <p:cNvPr id="2153" name="Google Shape;2107;p37">
              <a:extLst>
                <a:ext uri="{FF2B5EF4-FFF2-40B4-BE49-F238E27FC236}">
                  <a16:creationId xmlns:a16="http://schemas.microsoft.com/office/drawing/2014/main" id="{06236535-E12B-F725-9E95-FB156620FAD2}"/>
                </a:ext>
              </a:extLst>
            </p:cNvPr>
            <p:cNvGrpSpPr/>
            <p:nvPr/>
          </p:nvGrpSpPr>
          <p:grpSpPr>
            <a:xfrm>
              <a:off x="731647" y="573573"/>
              <a:ext cx="635100" cy="635100"/>
              <a:chOff x="917231" y="750460"/>
              <a:chExt cx="635100" cy="635100"/>
            </a:xfrm>
          </p:grpSpPr>
          <p:sp>
            <p:nvSpPr>
              <p:cNvPr id="2158" name="Google Shape;2108;p37">
                <a:extLst>
                  <a:ext uri="{FF2B5EF4-FFF2-40B4-BE49-F238E27FC236}">
                    <a16:creationId xmlns:a16="http://schemas.microsoft.com/office/drawing/2014/main" id="{AAF60B8F-85E1-CFA0-6B7B-F791A9F48C49}"/>
                  </a:ext>
                </a:extLst>
              </p:cNvPr>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09;p37">
                <a:extLst>
                  <a:ext uri="{FF2B5EF4-FFF2-40B4-BE49-F238E27FC236}">
                    <a16:creationId xmlns:a16="http://schemas.microsoft.com/office/drawing/2014/main" id="{2E4A306A-3645-A71B-B5F3-AC070E46714E}"/>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dirty="0">
                    <a:latin typeface="Verdana" panose="020B0604030504040204" pitchFamily="34" charset="0"/>
                    <a:ea typeface="Verdana" panose="020B0604030504040204" pitchFamily="34" charset="0"/>
                  </a:rPr>
                  <a:t>2</a:t>
                </a:r>
              </a:p>
            </p:txBody>
          </p:sp>
        </p:grpSp>
        <p:grpSp>
          <p:nvGrpSpPr>
            <p:cNvPr id="2154" name="Google Shape;2110;p37">
              <a:extLst>
                <a:ext uri="{FF2B5EF4-FFF2-40B4-BE49-F238E27FC236}">
                  <a16:creationId xmlns:a16="http://schemas.microsoft.com/office/drawing/2014/main" id="{3794994D-373E-7ED7-4155-0E5231595425}"/>
                </a:ext>
              </a:extLst>
            </p:cNvPr>
            <p:cNvGrpSpPr/>
            <p:nvPr/>
          </p:nvGrpSpPr>
          <p:grpSpPr>
            <a:xfrm>
              <a:off x="961679" y="1281213"/>
              <a:ext cx="175013" cy="27000"/>
              <a:chOff x="5662375" y="212375"/>
              <a:chExt cx="175013" cy="27000"/>
            </a:xfrm>
          </p:grpSpPr>
          <p:sp>
            <p:nvSpPr>
              <p:cNvPr id="2155" name="Google Shape;2111;p37">
                <a:extLst>
                  <a:ext uri="{FF2B5EF4-FFF2-40B4-BE49-F238E27FC236}">
                    <a16:creationId xmlns:a16="http://schemas.microsoft.com/office/drawing/2014/main" id="{E81CB56B-6432-256E-5C46-9CC139C9EA06}"/>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56" name="Google Shape;2112;p37">
                <a:extLst>
                  <a:ext uri="{FF2B5EF4-FFF2-40B4-BE49-F238E27FC236}">
                    <a16:creationId xmlns:a16="http://schemas.microsoft.com/office/drawing/2014/main" id="{16A53BD0-C22E-2256-316B-2E286D33541F}"/>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57" name="Google Shape;2113;p37">
                <a:extLst>
                  <a:ext uri="{FF2B5EF4-FFF2-40B4-BE49-F238E27FC236}">
                    <a16:creationId xmlns:a16="http://schemas.microsoft.com/office/drawing/2014/main" id="{F82C966D-5CB4-5C84-C1C6-759C7090FF24}"/>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60" name="Google Shape;2106;p37">
            <a:extLst>
              <a:ext uri="{FF2B5EF4-FFF2-40B4-BE49-F238E27FC236}">
                <a16:creationId xmlns:a16="http://schemas.microsoft.com/office/drawing/2014/main" id="{EE696AE8-B8E4-CD1D-990F-1D4D1F1F943A}"/>
              </a:ext>
            </a:extLst>
          </p:cNvPr>
          <p:cNvGrpSpPr/>
          <p:nvPr/>
        </p:nvGrpSpPr>
        <p:grpSpPr>
          <a:xfrm>
            <a:off x="228372" y="1059566"/>
            <a:ext cx="809294" cy="549909"/>
            <a:chOff x="731647" y="573573"/>
            <a:chExt cx="635100" cy="734640"/>
          </a:xfrm>
        </p:grpSpPr>
        <p:grpSp>
          <p:nvGrpSpPr>
            <p:cNvPr id="2161" name="Google Shape;2107;p37">
              <a:extLst>
                <a:ext uri="{FF2B5EF4-FFF2-40B4-BE49-F238E27FC236}">
                  <a16:creationId xmlns:a16="http://schemas.microsoft.com/office/drawing/2014/main" id="{6F2A82FF-A7E5-F2CC-130E-A8A451B3078B}"/>
                </a:ext>
              </a:extLst>
            </p:cNvPr>
            <p:cNvGrpSpPr/>
            <p:nvPr/>
          </p:nvGrpSpPr>
          <p:grpSpPr>
            <a:xfrm>
              <a:off x="731647" y="573573"/>
              <a:ext cx="635100" cy="635100"/>
              <a:chOff x="917231" y="750460"/>
              <a:chExt cx="635100" cy="635100"/>
            </a:xfrm>
          </p:grpSpPr>
          <p:sp>
            <p:nvSpPr>
              <p:cNvPr id="2166" name="Google Shape;2108;p37">
                <a:extLst>
                  <a:ext uri="{FF2B5EF4-FFF2-40B4-BE49-F238E27FC236}">
                    <a16:creationId xmlns:a16="http://schemas.microsoft.com/office/drawing/2014/main" id="{9B9323E6-CAFE-E01C-ECAB-88183AF72468}"/>
                  </a:ext>
                </a:extLst>
              </p:cNvPr>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09;p37">
                <a:extLst>
                  <a:ext uri="{FF2B5EF4-FFF2-40B4-BE49-F238E27FC236}">
                    <a16:creationId xmlns:a16="http://schemas.microsoft.com/office/drawing/2014/main" id="{CF48239C-DAC8-1EDF-1431-7A5F5642E293}"/>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dirty="0">
                    <a:latin typeface="Verdana" panose="020B0604030504040204" pitchFamily="34" charset="0"/>
                    <a:ea typeface="Verdana" panose="020B0604030504040204" pitchFamily="34" charset="0"/>
                  </a:rPr>
                  <a:t>3</a:t>
                </a:r>
              </a:p>
            </p:txBody>
          </p:sp>
        </p:grpSp>
        <p:grpSp>
          <p:nvGrpSpPr>
            <p:cNvPr id="2162" name="Google Shape;2110;p37">
              <a:extLst>
                <a:ext uri="{FF2B5EF4-FFF2-40B4-BE49-F238E27FC236}">
                  <a16:creationId xmlns:a16="http://schemas.microsoft.com/office/drawing/2014/main" id="{3E5C794B-321B-7EEF-E1B7-56E061378867}"/>
                </a:ext>
              </a:extLst>
            </p:cNvPr>
            <p:cNvGrpSpPr/>
            <p:nvPr/>
          </p:nvGrpSpPr>
          <p:grpSpPr>
            <a:xfrm>
              <a:off x="961679" y="1281213"/>
              <a:ext cx="175013" cy="27000"/>
              <a:chOff x="5662375" y="212375"/>
              <a:chExt cx="175013" cy="27000"/>
            </a:xfrm>
          </p:grpSpPr>
          <p:sp>
            <p:nvSpPr>
              <p:cNvPr id="2163" name="Google Shape;2111;p37">
                <a:extLst>
                  <a:ext uri="{FF2B5EF4-FFF2-40B4-BE49-F238E27FC236}">
                    <a16:creationId xmlns:a16="http://schemas.microsoft.com/office/drawing/2014/main" id="{6B0E7406-B75C-A4AD-EE13-CD73630A1444}"/>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4" name="Google Shape;2112;p37">
                <a:extLst>
                  <a:ext uri="{FF2B5EF4-FFF2-40B4-BE49-F238E27FC236}">
                    <a16:creationId xmlns:a16="http://schemas.microsoft.com/office/drawing/2014/main" id="{4E843CAE-794A-2A64-EDFD-DE416B9AB045}"/>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5" name="Google Shape;2113;p37">
                <a:extLst>
                  <a:ext uri="{FF2B5EF4-FFF2-40B4-BE49-F238E27FC236}">
                    <a16:creationId xmlns:a16="http://schemas.microsoft.com/office/drawing/2014/main" id="{8EAB1E55-1B5D-91DC-2025-FEB322B5BC70}"/>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68" name="Google Shape;2106;p37">
            <a:extLst>
              <a:ext uri="{FF2B5EF4-FFF2-40B4-BE49-F238E27FC236}">
                <a16:creationId xmlns:a16="http://schemas.microsoft.com/office/drawing/2014/main" id="{722E0D0B-F391-0E23-E3CE-A9EF94DDB957}"/>
              </a:ext>
            </a:extLst>
          </p:cNvPr>
          <p:cNvGrpSpPr/>
          <p:nvPr/>
        </p:nvGrpSpPr>
        <p:grpSpPr>
          <a:xfrm>
            <a:off x="214015" y="1565278"/>
            <a:ext cx="809294" cy="549909"/>
            <a:chOff x="731647" y="573573"/>
            <a:chExt cx="635100" cy="734640"/>
          </a:xfrm>
        </p:grpSpPr>
        <p:grpSp>
          <p:nvGrpSpPr>
            <p:cNvPr id="2169" name="Google Shape;2107;p37">
              <a:extLst>
                <a:ext uri="{FF2B5EF4-FFF2-40B4-BE49-F238E27FC236}">
                  <a16:creationId xmlns:a16="http://schemas.microsoft.com/office/drawing/2014/main" id="{1141799C-4030-B891-2BEC-281D1183FDEF}"/>
                </a:ext>
              </a:extLst>
            </p:cNvPr>
            <p:cNvGrpSpPr/>
            <p:nvPr/>
          </p:nvGrpSpPr>
          <p:grpSpPr>
            <a:xfrm>
              <a:off x="731647" y="573573"/>
              <a:ext cx="635100" cy="635100"/>
              <a:chOff x="917231" y="750460"/>
              <a:chExt cx="635100" cy="635100"/>
            </a:xfrm>
          </p:grpSpPr>
          <p:sp>
            <p:nvSpPr>
              <p:cNvPr id="2174" name="Google Shape;2108;p37">
                <a:extLst>
                  <a:ext uri="{FF2B5EF4-FFF2-40B4-BE49-F238E27FC236}">
                    <a16:creationId xmlns:a16="http://schemas.microsoft.com/office/drawing/2014/main" id="{2C414A6E-D330-C7A9-CD29-C2FF1FEEFFE4}"/>
                  </a:ext>
                </a:extLst>
              </p:cNvPr>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09;p37">
                <a:extLst>
                  <a:ext uri="{FF2B5EF4-FFF2-40B4-BE49-F238E27FC236}">
                    <a16:creationId xmlns:a16="http://schemas.microsoft.com/office/drawing/2014/main" id="{932DFD32-C5D8-5999-9AAD-8F6288A47991}"/>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dirty="0">
                    <a:latin typeface="Verdana" panose="020B0604030504040204" pitchFamily="34" charset="0"/>
                    <a:ea typeface="Verdana" panose="020B0604030504040204" pitchFamily="34" charset="0"/>
                  </a:rPr>
                  <a:t>4</a:t>
                </a:r>
              </a:p>
            </p:txBody>
          </p:sp>
        </p:grpSp>
        <p:grpSp>
          <p:nvGrpSpPr>
            <p:cNvPr id="2170" name="Google Shape;2110;p37">
              <a:extLst>
                <a:ext uri="{FF2B5EF4-FFF2-40B4-BE49-F238E27FC236}">
                  <a16:creationId xmlns:a16="http://schemas.microsoft.com/office/drawing/2014/main" id="{B289BED9-37DD-4967-1252-E5E5E54CF6BD}"/>
                </a:ext>
              </a:extLst>
            </p:cNvPr>
            <p:cNvGrpSpPr/>
            <p:nvPr/>
          </p:nvGrpSpPr>
          <p:grpSpPr>
            <a:xfrm>
              <a:off x="961679" y="1281213"/>
              <a:ext cx="175013" cy="27000"/>
              <a:chOff x="5662375" y="212375"/>
              <a:chExt cx="175013" cy="27000"/>
            </a:xfrm>
          </p:grpSpPr>
          <p:sp>
            <p:nvSpPr>
              <p:cNvPr id="2171" name="Google Shape;2111;p37">
                <a:extLst>
                  <a:ext uri="{FF2B5EF4-FFF2-40B4-BE49-F238E27FC236}">
                    <a16:creationId xmlns:a16="http://schemas.microsoft.com/office/drawing/2014/main" id="{E7CAF5C7-7BD1-3341-11DD-57E6E4B9C05F}"/>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2" name="Google Shape;2112;p37">
                <a:extLst>
                  <a:ext uri="{FF2B5EF4-FFF2-40B4-BE49-F238E27FC236}">
                    <a16:creationId xmlns:a16="http://schemas.microsoft.com/office/drawing/2014/main" id="{345C19E9-4BD3-7921-D4D0-FCA28792DAD0}"/>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3" name="Google Shape;2113;p37">
                <a:extLst>
                  <a:ext uri="{FF2B5EF4-FFF2-40B4-BE49-F238E27FC236}">
                    <a16:creationId xmlns:a16="http://schemas.microsoft.com/office/drawing/2014/main" id="{1DACCA4C-07A9-E9F2-5645-F5D93B38F13F}"/>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76" name="Google Shape;2106;p37">
            <a:extLst>
              <a:ext uri="{FF2B5EF4-FFF2-40B4-BE49-F238E27FC236}">
                <a16:creationId xmlns:a16="http://schemas.microsoft.com/office/drawing/2014/main" id="{0C26340E-0518-7B22-18D3-73DB61E79F1F}"/>
              </a:ext>
            </a:extLst>
          </p:cNvPr>
          <p:cNvGrpSpPr/>
          <p:nvPr/>
        </p:nvGrpSpPr>
        <p:grpSpPr>
          <a:xfrm>
            <a:off x="237243" y="2069488"/>
            <a:ext cx="809294" cy="549909"/>
            <a:chOff x="731647" y="573573"/>
            <a:chExt cx="635100" cy="734640"/>
          </a:xfrm>
        </p:grpSpPr>
        <p:grpSp>
          <p:nvGrpSpPr>
            <p:cNvPr id="2177" name="Google Shape;2107;p37">
              <a:extLst>
                <a:ext uri="{FF2B5EF4-FFF2-40B4-BE49-F238E27FC236}">
                  <a16:creationId xmlns:a16="http://schemas.microsoft.com/office/drawing/2014/main" id="{DB5111C7-170A-24F3-B206-A7F1C1C6F000}"/>
                </a:ext>
              </a:extLst>
            </p:cNvPr>
            <p:cNvGrpSpPr/>
            <p:nvPr/>
          </p:nvGrpSpPr>
          <p:grpSpPr>
            <a:xfrm>
              <a:off x="731647" y="573573"/>
              <a:ext cx="635100" cy="635100"/>
              <a:chOff x="917231" y="750460"/>
              <a:chExt cx="635100" cy="635100"/>
            </a:xfrm>
          </p:grpSpPr>
          <p:sp>
            <p:nvSpPr>
              <p:cNvPr id="2182" name="Google Shape;2108;p37">
                <a:extLst>
                  <a:ext uri="{FF2B5EF4-FFF2-40B4-BE49-F238E27FC236}">
                    <a16:creationId xmlns:a16="http://schemas.microsoft.com/office/drawing/2014/main" id="{FD476A94-00E5-5480-EDB1-5D7C3526D38A}"/>
                  </a:ext>
                </a:extLst>
              </p:cNvPr>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09;p37">
                <a:extLst>
                  <a:ext uri="{FF2B5EF4-FFF2-40B4-BE49-F238E27FC236}">
                    <a16:creationId xmlns:a16="http://schemas.microsoft.com/office/drawing/2014/main" id="{52A6AEFF-83F8-6F72-4EDE-00D34824D188}"/>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dirty="0">
                    <a:latin typeface="Verdana" panose="020B0604030504040204" pitchFamily="34" charset="0"/>
                    <a:ea typeface="Verdana" panose="020B0604030504040204" pitchFamily="34" charset="0"/>
                  </a:rPr>
                  <a:t>5</a:t>
                </a:r>
              </a:p>
            </p:txBody>
          </p:sp>
        </p:grpSp>
        <p:grpSp>
          <p:nvGrpSpPr>
            <p:cNvPr id="2178" name="Google Shape;2110;p37">
              <a:extLst>
                <a:ext uri="{FF2B5EF4-FFF2-40B4-BE49-F238E27FC236}">
                  <a16:creationId xmlns:a16="http://schemas.microsoft.com/office/drawing/2014/main" id="{9A8883E1-2DC1-3B8B-ECD3-E4A47FA1A2F3}"/>
                </a:ext>
              </a:extLst>
            </p:cNvPr>
            <p:cNvGrpSpPr/>
            <p:nvPr/>
          </p:nvGrpSpPr>
          <p:grpSpPr>
            <a:xfrm>
              <a:off x="961679" y="1281213"/>
              <a:ext cx="175013" cy="27000"/>
              <a:chOff x="5662375" y="212375"/>
              <a:chExt cx="175013" cy="27000"/>
            </a:xfrm>
          </p:grpSpPr>
          <p:sp>
            <p:nvSpPr>
              <p:cNvPr id="2179" name="Google Shape;2111;p37">
                <a:extLst>
                  <a:ext uri="{FF2B5EF4-FFF2-40B4-BE49-F238E27FC236}">
                    <a16:creationId xmlns:a16="http://schemas.microsoft.com/office/drawing/2014/main" id="{2C8A6E29-9ADD-6E31-924D-80BA8F6CFB67}"/>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0" name="Google Shape;2112;p37">
                <a:extLst>
                  <a:ext uri="{FF2B5EF4-FFF2-40B4-BE49-F238E27FC236}">
                    <a16:creationId xmlns:a16="http://schemas.microsoft.com/office/drawing/2014/main" id="{29DDE443-92A7-7F2D-1404-EDAF908E93AF}"/>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1" name="Google Shape;2113;p37">
                <a:extLst>
                  <a:ext uri="{FF2B5EF4-FFF2-40B4-BE49-F238E27FC236}">
                    <a16:creationId xmlns:a16="http://schemas.microsoft.com/office/drawing/2014/main" id="{7101983A-58A8-6347-2D8E-DE41050BFF2F}"/>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84" name="Google Shape;2106;p37">
            <a:extLst>
              <a:ext uri="{FF2B5EF4-FFF2-40B4-BE49-F238E27FC236}">
                <a16:creationId xmlns:a16="http://schemas.microsoft.com/office/drawing/2014/main" id="{BB1EB11A-5044-6354-9DD1-F939890639E6}"/>
              </a:ext>
            </a:extLst>
          </p:cNvPr>
          <p:cNvGrpSpPr/>
          <p:nvPr/>
        </p:nvGrpSpPr>
        <p:grpSpPr>
          <a:xfrm>
            <a:off x="202144" y="2585615"/>
            <a:ext cx="809294" cy="549909"/>
            <a:chOff x="731647" y="573573"/>
            <a:chExt cx="635100" cy="734640"/>
          </a:xfrm>
        </p:grpSpPr>
        <p:grpSp>
          <p:nvGrpSpPr>
            <p:cNvPr id="2185" name="Google Shape;2107;p37">
              <a:extLst>
                <a:ext uri="{FF2B5EF4-FFF2-40B4-BE49-F238E27FC236}">
                  <a16:creationId xmlns:a16="http://schemas.microsoft.com/office/drawing/2014/main" id="{BA2886CB-84CE-D84F-9652-FC50D0D51C29}"/>
                </a:ext>
              </a:extLst>
            </p:cNvPr>
            <p:cNvGrpSpPr/>
            <p:nvPr/>
          </p:nvGrpSpPr>
          <p:grpSpPr>
            <a:xfrm>
              <a:off x="731647" y="573573"/>
              <a:ext cx="635100" cy="635100"/>
              <a:chOff x="917231" y="750460"/>
              <a:chExt cx="635100" cy="635100"/>
            </a:xfrm>
          </p:grpSpPr>
          <p:sp>
            <p:nvSpPr>
              <p:cNvPr id="2190" name="Google Shape;2108;p37">
                <a:extLst>
                  <a:ext uri="{FF2B5EF4-FFF2-40B4-BE49-F238E27FC236}">
                    <a16:creationId xmlns:a16="http://schemas.microsoft.com/office/drawing/2014/main" id="{76CE641E-70F9-6246-B15E-DDB4B11077E0}"/>
                  </a:ext>
                </a:extLst>
              </p:cNvPr>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09;p37">
                <a:extLst>
                  <a:ext uri="{FF2B5EF4-FFF2-40B4-BE49-F238E27FC236}">
                    <a16:creationId xmlns:a16="http://schemas.microsoft.com/office/drawing/2014/main" id="{F1122568-F92C-66F4-5AF0-A664A5BD2BCD}"/>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dirty="0">
                    <a:latin typeface="Verdana" panose="020B0604030504040204" pitchFamily="34" charset="0"/>
                    <a:ea typeface="Verdana" panose="020B0604030504040204" pitchFamily="34" charset="0"/>
                  </a:rPr>
                  <a:t>6</a:t>
                </a:r>
              </a:p>
            </p:txBody>
          </p:sp>
        </p:grpSp>
        <p:grpSp>
          <p:nvGrpSpPr>
            <p:cNvPr id="2186" name="Google Shape;2110;p37">
              <a:extLst>
                <a:ext uri="{FF2B5EF4-FFF2-40B4-BE49-F238E27FC236}">
                  <a16:creationId xmlns:a16="http://schemas.microsoft.com/office/drawing/2014/main" id="{9FF1FCA7-F4C5-FC4B-ABBF-CD850E6F291F}"/>
                </a:ext>
              </a:extLst>
            </p:cNvPr>
            <p:cNvGrpSpPr/>
            <p:nvPr/>
          </p:nvGrpSpPr>
          <p:grpSpPr>
            <a:xfrm>
              <a:off x="961679" y="1281213"/>
              <a:ext cx="175013" cy="27000"/>
              <a:chOff x="5662375" y="212375"/>
              <a:chExt cx="175013" cy="27000"/>
            </a:xfrm>
          </p:grpSpPr>
          <p:sp>
            <p:nvSpPr>
              <p:cNvPr id="2187" name="Google Shape;2111;p37">
                <a:extLst>
                  <a:ext uri="{FF2B5EF4-FFF2-40B4-BE49-F238E27FC236}">
                    <a16:creationId xmlns:a16="http://schemas.microsoft.com/office/drawing/2014/main" id="{00A3D980-C5DC-C353-4F19-E96ADECFF522}"/>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8" name="Google Shape;2112;p37">
                <a:extLst>
                  <a:ext uri="{FF2B5EF4-FFF2-40B4-BE49-F238E27FC236}">
                    <a16:creationId xmlns:a16="http://schemas.microsoft.com/office/drawing/2014/main" id="{F2BE2F0B-4446-B52E-3770-9706D60E9F36}"/>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9" name="Google Shape;2113;p37">
                <a:extLst>
                  <a:ext uri="{FF2B5EF4-FFF2-40B4-BE49-F238E27FC236}">
                    <a16:creationId xmlns:a16="http://schemas.microsoft.com/office/drawing/2014/main" id="{89C10899-9520-AE6A-6AF7-8DDB6A889BCE}"/>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92" name="Google Shape;2106;p37">
            <a:extLst>
              <a:ext uri="{FF2B5EF4-FFF2-40B4-BE49-F238E27FC236}">
                <a16:creationId xmlns:a16="http://schemas.microsoft.com/office/drawing/2014/main" id="{F72302AB-CE58-B51F-FE64-4407B3245D7B}"/>
              </a:ext>
            </a:extLst>
          </p:cNvPr>
          <p:cNvGrpSpPr/>
          <p:nvPr/>
        </p:nvGrpSpPr>
        <p:grpSpPr>
          <a:xfrm>
            <a:off x="179263" y="3093522"/>
            <a:ext cx="809294" cy="549909"/>
            <a:chOff x="731647" y="573573"/>
            <a:chExt cx="635100" cy="734640"/>
          </a:xfrm>
        </p:grpSpPr>
        <p:grpSp>
          <p:nvGrpSpPr>
            <p:cNvPr id="2193" name="Google Shape;2107;p37">
              <a:extLst>
                <a:ext uri="{FF2B5EF4-FFF2-40B4-BE49-F238E27FC236}">
                  <a16:creationId xmlns:a16="http://schemas.microsoft.com/office/drawing/2014/main" id="{9EBF3447-F7E3-16A3-7105-E31761B17314}"/>
                </a:ext>
              </a:extLst>
            </p:cNvPr>
            <p:cNvGrpSpPr/>
            <p:nvPr/>
          </p:nvGrpSpPr>
          <p:grpSpPr>
            <a:xfrm>
              <a:off x="731647" y="573573"/>
              <a:ext cx="635100" cy="635100"/>
              <a:chOff x="917231" y="750460"/>
              <a:chExt cx="635100" cy="635100"/>
            </a:xfrm>
          </p:grpSpPr>
          <p:sp>
            <p:nvSpPr>
              <p:cNvPr id="2198" name="Google Shape;2108;p37">
                <a:extLst>
                  <a:ext uri="{FF2B5EF4-FFF2-40B4-BE49-F238E27FC236}">
                    <a16:creationId xmlns:a16="http://schemas.microsoft.com/office/drawing/2014/main" id="{A5A8D16D-7AEE-71C7-868C-C510DB627414}"/>
                  </a:ext>
                </a:extLst>
              </p:cNvPr>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09;p37">
                <a:extLst>
                  <a:ext uri="{FF2B5EF4-FFF2-40B4-BE49-F238E27FC236}">
                    <a16:creationId xmlns:a16="http://schemas.microsoft.com/office/drawing/2014/main" id="{F41404DC-8A0D-D5AB-BA99-EC88634EA568}"/>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dirty="0">
                    <a:latin typeface="Verdana" panose="020B0604030504040204" pitchFamily="34" charset="0"/>
                    <a:ea typeface="Verdana" panose="020B0604030504040204" pitchFamily="34" charset="0"/>
                  </a:rPr>
                  <a:t>7</a:t>
                </a:r>
              </a:p>
            </p:txBody>
          </p:sp>
        </p:grpSp>
        <p:grpSp>
          <p:nvGrpSpPr>
            <p:cNvPr id="2194" name="Google Shape;2110;p37">
              <a:extLst>
                <a:ext uri="{FF2B5EF4-FFF2-40B4-BE49-F238E27FC236}">
                  <a16:creationId xmlns:a16="http://schemas.microsoft.com/office/drawing/2014/main" id="{C8AF2045-FA6F-84F8-BCB5-BE3D18E9D15A}"/>
                </a:ext>
              </a:extLst>
            </p:cNvPr>
            <p:cNvGrpSpPr/>
            <p:nvPr/>
          </p:nvGrpSpPr>
          <p:grpSpPr>
            <a:xfrm>
              <a:off x="961679" y="1281213"/>
              <a:ext cx="175013" cy="27000"/>
              <a:chOff x="5662375" y="212375"/>
              <a:chExt cx="175013" cy="27000"/>
            </a:xfrm>
          </p:grpSpPr>
          <p:sp>
            <p:nvSpPr>
              <p:cNvPr id="2195" name="Google Shape;2111;p37">
                <a:extLst>
                  <a:ext uri="{FF2B5EF4-FFF2-40B4-BE49-F238E27FC236}">
                    <a16:creationId xmlns:a16="http://schemas.microsoft.com/office/drawing/2014/main" id="{5A39547B-3D5B-3FFC-3E9E-134C4D15654A}"/>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6" name="Google Shape;2112;p37">
                <a:extLst>
                  <a:ext uri="{FF2B5EF4-FFF2-40B4-BE49-F238E27FC236}">
                    <a16:creationId xmlns:a16="http://schemas.microsoft.com/office/drawing/2014/main" id="{54091373-D5DE-AB72-5E91-F5D727A665E1}"/>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7" name="Google Shape;2113;p37">
                <a:extLst>
                  <a:ext uri="{FF2B5EF4-FFF2-40B4-BE49-F238E27FC236}">
                    <a16:creationId xmlns:a16="http://schemas.microsoft.com/office/drawing/2014/main" id="{A2EDAB4E-0259-8D90-FB34-86EEC2D6E664}"/>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200" name="Google Shape;2106;p37">
            <a:extLst>
              <a:ext uri="{FF2B5EF4-FFF2-40B4-BE49-F238E27FC236}">
                <a16:creationId xmlns:a16="http://schemas.microsoft.com/office/drawing/2014/main" id="{ABC8D777-EE1C-64DB-75D6-C7561B5F0A05}"/>
              </a:ext>
            </a:extLst>
          </p:cNvPr>
          <p:cNvGrpSpPr/>
          <p:nvPr/>
        </p:nvGrpSpPr>
        <p:grpSpPr>
          <a:xfrm>
            <a:off x="203527" y="3602048"/>
            <a:ext cx="809294" cy="549909"/>
            <a:chOff x="731647" y="573573"/>
            <a:chExt cx="635100" cy="734640"/>
          </a:xfrm>
        </p:grpSpPr>
        <p:grpSp>
          <p:nvGrpSpPr>
            <p:cNvPr id="2201" name="Google Shape;2107;p37">
              <a:extLst>
                <a:ext uri="{FF2B5EF4-FFF2-40B4-BE49-F238E27FC236}">
                  <a16:creationId xmlns:a16="http://schemas.microsoft.com/office/drawing/2014/main" id="{4285E386-A49C-6956-00BC-D60EF2E20797}"/>
                </a:ext>
              </a:extLst>
            </p:cNvPr>
            <p:cNvGrpSpPr/>
            <p:nvPr/>
          </p:nvGrpSpPr>
          <p:grpSpPr>
            <a:xfrm>
              <a:off x="731647" y="573573"/>
              <a:ext cx="635100" cy="635100"/>
              <a:chOff x="917231" y="750460"/>
              <a:chExt cx="635100" cy="635100"/>
            </a:xfrm>
          </p:grpSpPr>
          <p:sp>
            <p:nvSpPr>
              <p:cNvPr id="2206" name="Google Shape;2108;p37">
                <a:extLst>
                  <a:ext uri="{FF2B5EF4-FFF2-40B4-BE49-F238E27FC236}">
                    <a16:creationId xmlns:a16="http://schemas.microsoft.com/office/drawing/2014/main" id="{3F233171-3118-D045-281B-F9981AAF7AF0}"/>
                  </a:ext>
                </a:extLst>
              </p:cNvPr>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109;p37">
                <a:extLst>
                  <a:ext uri="{FF2B5EF4-FFF2-40B4-BE49-F238E27FC236}">
                    <a16:creationId xmlns:a16="http://schemas.microsoft.com/office/drawing/2014/main" id="{DDEBB9CD-6B49-6524-FC0A-A89549AC7433}"/>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dirty="0">
                    <a:latin typeface="Verdana" panose="020B0604030504040204" pitchFamily="34" charset="0"/>
                    <a:ea typeface="Verdana" panose="020B0604030504040204" pitchFamily="34" charset="0"/>
                  </a:rPr>
                  <a:t>8</a:t>
                </a:r>
              </a:p>
            </p:txBody>
          </p:sp>
        </p:grpSp>
        <p:grpSp>
          <p:nvGrpSpPr>
            <p:cNvPr id="2202" name="Google Shape;2110;p37">
              <a:extLst>
                <a:ext uri="{FF2B5EF4-FFF2-40B4-BE49-F238E27FC236}">
                  <a16:creationId xmlns:a16="http://schemas.microsoft.com/office/drawing/2014/main" id="{ED60149F-0036-2702-0C8A-F3F50F307356}"/>
                </a:ext>
              </a:extLst>
            </p:cNvPr>
            <p:cNvGrpSpPr/>
            <p:nvPr/>
          </p:nvGrpSpPr>
          <p:grpSpPr>
            <a:xfrm>
              <a:off x="961679" y="1281213"/>
              <a:ext cx="175013" cy="27000"/>
              <a:chOff x="5662375" y="212375"/>
              <a:chExt cx="175013" cy="27000"/>
            </a:xfrm>
          </p:grpSpPr>
          <p:sp>
            <p:nvSpPr>
              <p:cNvPr id="2203" name="Google Shape;2111;p37">
                <a:extLst>
                  <a:ext uri="{FF2B5EF4-FFF2-40B4-BE49-F238E27FC236}">
                    <a16:creationId xmlns:a16="http://schemas.microsoft.com/office/drawing/2014/main" id="{8F4AA65F-BCFA-13F3-045C-99E43216F4A7}"/>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204" name="Google Shape;2112;p37">
                <a:extLst>
                  <a:ext uri="{FF2B5EF4-FFF2-40B4-BE49-F238E27FC236}">
                    <a16:creationId xmlns:a16="http://schemas.microsoft.com/office/drawing/2014/main" id="{E094F9B4-6549-4121-33C5-3863ED42F969}"/>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205" name="Google Shape;2113;p37">
                <a:extLst>
                  <a:ext uri="{FF2B5EF4-FFF2-40B4-BE49-F238E27FC236}">
                    <a16:creationId xmlns:a16="http://schemas.microsoft.com/office/drawing/2014/main" id="{B33488F6-B251-3452-45E3-746F5F55C402}"/>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208" name="Google Shape;2106;p37">
            <a:extLst>
              <a:ext uri="{FF2B5EF4-FFF2-40B4-BE49-F238E27FC236}">
                <a16:creationId xmlns:a16="http://schemas.microsoft.com/office/drawing/2014/main" id="{2FE6E1A6-EAAF-54ED-182D-9E78D157CDD8}"/>
              </a:ext>
            </a:extLst>
          </p:cNvPr>
          <p:cNvGrpSpPr/>
          <p:nvPr/>
        </p:nvGrpSpPr>
        <p:grpSpPr>
          <a:xfrm>
            <a:off x="204097" y="4108533"/>
            <a:ext cx="809294" cy="549909"/>
            <a:chOff x="731647" y="573573"/>
            <a:chExt cx="635100" cy="734640"/>
          </a:xfrm>
        </p:grpSpPr>
        <p:grpSp>
          <p:nvGrpSpPr>
            <p:cNvPr id="2209" name="Google Shape;2107;p37">
              <a:extLst>
                <a:ext uri="{FF2B5EF4-FFF2-40B4-BE49-F238E27FC236}">
                  <a16:creationId xmlns:a16="http://schemas.microsoft.com/office/drawing/2014/main" id="{10F8BA87-F576-4363-AFA8-41545234A771}"/>
                </a:ext>
              </a:extLst>
            </p:cNvPr>
            <p:cNvGrpSpPr/>
            <p:nvPr/>
          </p:nvGrpSpPr>
          <p:grpSpPr>
            <a:xfrm>
              <a:off x="731647" y="573573"/>
              <a:ext cx="635100" cy="635100"/>
              <a:chOff x="917231" y="750460"/>
              <a:chExt cx="635100" cy="635100"/>
            </a:xfrm>
          </p:grpSpPr>
          <p:sp>
            <p:nvSpPr>
              <p:cNvPr id="2214" name="Google Shape;2108;p37">
                <a:extLst>
                  <a:ext uri="{FF2B5EF4-FFF2-40B4-BE49-F238E27FC236}">
                    <a16:creationId xmlns:a16="http://schemas.microsoft.com/office/drawing/2014/main" id="{450FD957-D4A4-CE6B-9EE6-EF92A920DC80}"/>
                  </a:ext>
                </a:extLst>
              </p:cNvPr>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109;p37">
                <a:extLst>
                  <a:ext uri="{FF2B5EF4-FFF2-40B4-BE49-F238E27FC236}">
                    <a16:creationId xmlns:a16="http://schemas.microsoft.com/office/drawing/2014/main" id="{8D7E9BD3-FA95-8771-C89C-93A596669F06}"/>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dirty="0">
                    <a:latin typeface="Verdana" panose="020B0604030504040204" pitchFamily="34" charset="0"/>
                    <a:ea typeface="Verdana" panose="020B0604030504040204" pitchFamily="34" charset="0"/>
                  </a:rPr>
                  <a:t>9</a:t>
                </a:r>
              </a:p>
            </p:txBody>
          </p:sp>
        </p:grpSp>
        <p:grpSp>
          <p:nvGrpSpPr>
            <p:cNvPr id="2210" name="Google Shape;2110;p37">
              <a:extLst>
                <a:ext uri="{FF2B5EF4-FFF2-40B4-BE49-F238E27FC236}">
                  <a16:creationId xmlns:a16="http://schemas.microsoft.com/office/drawing/2014/main" id="{F1B4F61E-A365-EA0B-8DBD-E7C32E746742}"/>
                </a:ext>
              </a:extLst>
            </p:cNvPr>
            <p:cNvGrpSpPr/>
            <p:nvPr/>
          </p:nvGrpSpPr>
          <p:grpSpPr>
            <a:xfrm>
              <a:off x="961679" y="1281213"/>
              <a:ext cx="175013" cy="27000"/>
              <a:chOff x="5662375" y="212375"/>
              <a:chExt cx="175013" cy="27000"/>
            </a:xfrm>
          </p:grpSpPr>
          <p:sp>
            <p:nvSpPr>
              <p:cNvPr id="2211" name="Google Shape;2111;p37">
                <a:extLst>
                  <a:ext uri="{FF2B5EF4-FFF2-40B4-BE49-F238E27FC236}">
                    <a16:creationId xmlns:a16="http://schemas.microsoft.com/office/drawing/2014/main" id="{12B8DEB4-B2DA-BC5F-4326-19484623A968}"/>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212" name="Google Shape;2112;p37">
                <a:extLst>
                  <a:ext uri="{FF2B5EF4-FFF2-40B4-BE49-F238E27FC236}">
                    <a16:creationId xmlns:a16="http://schemas.microsoft.com/office/drawing/2014/main" id="{DB07F0AF-9DD7-B711-CCB2-05299117044F}"/>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213" name="Google Shape;2113;p37">
                <a:extLst>
                  <a:ext uri="{FF2B5EF4-FFF2-40B4-BE49-F238E27FC236}">
                    <a16:creationId xmlns:a16="http://schemas.microsoft.com/office/drawing/2014/main" id="{1707020A-439F-255D-CF6C-2D6B77DEB88E}"/>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216" name="Google Shape;2106;p37">
            <a:extLst>
              <a:ext uri="{FF2B5EF4-FFF2-40B4-BE49-F238E27FC236}">
                <a16:creationId xmlns:a16="http://schemas.microsoft.com/office/drawing/2014/main" id="{29FE32CE-1149-DF9C-CBDD-68C41C761296}"/>
              </a:ext>
            </a:extLst>
          </p:cNvPr>
          <p:cNvGrpSpPr/>
          <p:nvPr/>
        </p:nvGrpSpPr>
        <p:grpSpPr>
          <a:xfrm>
            <a:off x="179215" y="4621025"/>
            <a:ext cx="809294" cy="549909"/>
            <a:chOff x="731647" y="573573"/>
            <a:chExt cx="635100" cy="734640"/>
          </a:xfrm>
        </p:grpSpPr>
        <p:grpSp>
          <p:nvGrpSpPr>
            <p:cNvPr id="2217" name="Google Shape;2107;p37">
              <a:extLst>
                <a:ext uri="{FF2B5EF4-FFF2-40B4-BE49-F238E27FC236}">
                  <a16:creationId xmlns:a16="http://schemas.microsoft.com/office/drawing/2014/main" id="{26EC8E18-3637-5252-177C-6784251C5EB1}"/>
                </a:ext>
              </a:extLst>
            </p:cNvPr>
            <p:cNvGrpSpPr/>
            <p:nvPr/>
          </p:nvGrpSpPr>
          <p:grpSpPr>
            <a:xfrm>
              <a:off x="731647" y="573573"/>
              <a:ext cx="635100" cy="635100"/>
              <a:chOff x="917231" y="750460"/>
              <a:chExt cx="635100" cy="635100"/>
            </a:xfrm>
          </p:grpSpPr>
          <p:sp>
            <p:nvSpPr>
              <p:cNvPr id="2222" name="Google Shape;2108;p37">
                <a:extLst>
                  <a:ext uri="{FF2B5EF4-FFF2-40B4-BE49-F238E27FC236}">
                    <a16:creationId xmlns:a16="http://schemas.microsoft.com/office/drawing/2014/main" id="{1F5E2C88-4EE1-9A7C-5C14-F62B31A755E9}"/>
                  </a:ext>
                </a:extLst>
              </p:cNvPr>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109;p37">
                <a:extLst>
                  <a:ext uri="{FF2B5EF4-FFF2-40B4-BE49-F238E27FC236}">
                    <a16:creationId xmlns:a16="http://schemas.microsoft.com/office/drawing/2014/main" id="{0BAFF10E-A866-19F2-A6CC-272F7ECDF302}"/>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dirty="0">
                    <a:latin typeface="Verdana" panose="020B0604030504040204" pitchFamily="34" charset="0"/>
                    <a:ea typeface="Verdana" panose="020B0604030504040204" pitchFamily="34" charset="0"/>
                  </a:rPr>
                  <a:t>10</a:t>
                </a:r>
              </a:p>
            </p:txBody>
          </p:sp>
        </p:grpSp>
        <p:grpSp>
          <p:nvGrpSpPr>
            <p:cNvPr id="2218" name="Google Shape;2110;p37">
              <a:extLst>
                <a:ext uri="{FF2B5EF4-FFF2-40B4-BE49-F238E27FC236}">
                  <a16:creationId xmlns:a16="http://schemas.microsoft.com/office/drawing/2014/main" id="{DDF85DFE-AED1-2AED-FB23-1A56AF15AFA4}"/>
                </a:ext>
              </a:extLst>
            </p:cNvPr>
            <p:cNvGrpSpPr/>
            <p:nvPr/>
          </p:nvGrpSpPr>
          <p:grpSpPr>
            <a:xfrm>
              <a:off x="961679" y="1281213"/>
              <a:ext cx="175013" cy="27000"/>
              <a:chOff x="5662375" y="212375"/>
              <a:chExt cx="175013" cy="27000"/>
            </a:xfrm>
          </p:grpSpPr>
          <p:sp>
            <p:nvSpPr>
              <p:cNvPr id="2219" name="Google Shape;2111;p37">
                <a:extLst>
                  <a:ext uri="{FF2B5EF4-FFF2-40B4-BE49-F238E27FC236}">
                    <a16:creationId xmlns:a16="http://schemas.microsoft.com/office/drawing/2014/main" id="{501C3369-CAC2-39FA-D7C5-A39E1F65E01A}"/>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220" name="Google Shape;2112;p37">
                <a:extLst>
                  <a:ext uri="{FF2B5EF4-FFF2-40B4-BE49-F238E27FC236}">
                    <a16:creationId xmlns:a16="http://schemas.microsoft.com/office/drawing/2014/main" id="{8240FFA7-6D43-4578-8D28-9A8A6DA0125C}"/>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221" name="Google Shape;2113;p37">
                <a:extLst>
                  <a:ext uri="{FF2B5EF4-FFF2-40B4-BE49-F238E27FC236}">
                    <a16:creationId xmlns:a16="http://schemas.microsoft.com/office/drawing/2014/main" id="{6D4F23D1-9CA0-62EA-C66D-1A4EFBFE92C8}"/>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1331087" y="590310"/>
            <a:ext cx="6296627" cy="77550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4000" b="1" dirty="0">
                <a:solidFill>
                  <a:srgbClr val="000000"/>
                </a:solidFill>
                <a:latin typeface="Verdana" panose="020B0604030504040204" pitchFamily="34" charset="0"/>
                <a:ea typeface="Verdana" panose="020B0604030504040204" pitchFamily="34" charset="0"/>
              </a:rPr>
              <a:t>Objectives</a:t>
            </a:r>
            <a:endParaRPr sz="4000" b="1" dirty="0">
              <a:solidFill>
                <a:srgbClr val="000000"/>
              </a:solidFill>
              <a:latin typeface="Verdana" panose="020B0604030504040204" pitchFamily="34" charset="0"/>
              <a:ea typeface="Verdana" panose="020B0604030504040204" pitchFamily="34" charset="0"/>
            </a:endParaRPr>
          </a:p>
        </p:txBody>
      </p:sp>
      <p:sp>
        <p:nvSpPr>
          <p:cNvPr id="2178" name="Google Shape;2178;p39"/>
          <p:cNvSpPr txBox="1">
            <a:spLocks noGrp="1"/>
          </p:cNvSpPr>
          <p:nvPr>
            <p:ph type="subTitle" idx="1"/>
          </p:nvPr>
        </p:nvSpPr>
        <p:spPr>
          <a:xfrm>
            <a:off x="1331088" y="1365814"/>
            <a:ext cx="6296627" cy="2822282"/>
          </a:xfrm>
          <a:prstGeom prst="rect">
            <a:avLst/>
          </a:prstGeom>
        </p:spPr>
        <p:txBody>
          <a:bodyPr spcFirstLastPara="1" wrap="square" lIns="91425" tIns="91425" rIns="91425" bIns="91425" anchor="t" anchorCtr="0">
            <a:noAutofit/>
          </a:bodyPr>
          <a:lstStyle/>
          <a:p>
            <a:pPr algn="just"/>
            <a:r>
              <a:rPr lang="en-US" sz="2000" b="0" i="0" dirty="0">
                <a:solidFill>
                  <a:srgbClr val="000000"/>
                </a:solidFill>
                <a:effectLst/>
                <a:highlight>
                  <a:srgbClr val="FFFFFF"/>
                </a:highlight>
                <a:latin typeface="Verdana" panose="020B0604030504040204" pitchFamily="34" charset="0"/>
                <a:ea typeface="Verdana" panose="020B0604030504040204" pitchFamily="34" charset="0"/>
              </a:rPr>
              <a:t>This dataset contains information about various restaurants and aims to predict the revenue based on several features. </a:t>
            </a:r>
          </a:p>
          <a:p>
            <a:pPr algn="just"/>
            <a:r>
              <a:rPr lang="en-US" sz="2000" dirty="0">
                <a:solidFill>
                  <a:srgbClr val="000000"/>
                </a:solidFill>
                <a:highlight>
                  <a:srgbClr val="FFFFFF"/>
                </a:highlight>
                <a:latin typeface="Verdana" panose="020B0604030504040204" pitchFamily="34" charset="0"/>
                <a:ea typeface="Verdana" panose="020B0604030504040204" pitchFamily="34" charset="0"/>
              </a:rPr>
              <a:t>Build a Supervised machine Learning Model for forecasting value of restaurants Revenue based on multiple attributes.</a:t>
            </a:r>
          </a:p>
          <a:p>
            <a:pPr algn="just"/>
            <a:r>
              <a:rPr lang="en-US" sz="2000" dirty="0">
                <a:solidFill>
                  <a:srgbClr val="000000"/>
                </a:solidFill>
                <a:highlight>
                  <a:srgbClr val="FFFFFF"/>
                </a:highlight>
                <a:latin typeface="Verdana" panose="020B0604030504040204" pitchFamily="34" charset="0"/>
                <a:ea typeface="Verdana" panose="020B0604030504040204" pitchFamily="34" charset="0"/>
              </a:rPr>
              <a:t>Provide graphical comparisons to provide better view.</a:t>
            </a:r>
          </a:p>
          <a:p>
            <a:pPr algn="just"/>
            <a:endParaRPr lang="en-US" sz="2000" dirty="0">
              <a:solidFill>
                <a:srgbClr val="000000"/>
              </a:solidFill>
              <a:highlight>
                <a:srgbClr val="FFFFFF"/>
              </a:highlight>
              <a:latin typeface="Verdana" panose="020B0604030504040204" pitchFamily="34" charset="0"/>
              <a:ea typeface="Verdana" panose="020B0604030504040204" pitchFamily="34" charset="0"/>
            </a:endParaRPr>
          </a:p>
          <a:p>
            <a:pPr algn="just"/>
            <a:endParaRPr lang="en-IN" sz="2000" dirty="0">
              <a:solidFill>
                <a:srgbClr val="000000"/>
              </a:solidFill>
              <a:latin typeface="Verdana" panose="020B0604030504040204" pitchFamily="34" charset="0"/>
              <a:ea typeface="Verdana" panose="020B0604030504040204" pitchFamily="34" charset="0"/>
            </a:endParaRPr>
          </a:p>
          <a:p>
            <a:pPr marL="0" lvl="0" indent="0" algn="l" rtl="0">
              <a:spcBef>
                <a:spcPts val="0"/>
              </a:spcBef>
              <a:spcAft>
                <a:spcPts val="0"/>
              </a:spcAft>
              <a:buNone/>
            </a:pPr>
            <a:endParaRPr sz="2000" dirty="0">
              <a:solidFill>
                <a:srgbClr val="000000"/>
              </a:solidFill>
              <a:latin typeface="Verdana" panose="020B0604030504040204" pitchFamily="34" charset="0"/>
              <a:ea typeface="Verdana" panose="020B0604030504040204" pitchFamily="34" charset="0"/>
              <a:sym typeface="Barlow Semi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064869" y="338328"/>
            <a:ext cx="7048983" cy="73811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kumimoji="0" lang="en-US" altLang="en-US" sz="4000" b="1"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Introduction</a:t>
            </a:r>
            <a:endParaRPr sz="4000" dirty="0">
              <a:solidFill>
                <a:srgbClr val="000000"/>
              </a:solidFill>
            </a:endParaRPr>
          </a:p>
        </p:txBody>
      </p:sp>
      <p:sp>
        <p:nvSpPr>
          <p:cNvPr id="14" name="Content Placeholder 2">
            <a:extLst>
              <a:ext uri="{FF2B5EF4-FFF2-40B4-BE49-F238E27FC236}">
                <a16:creationId xmlns:a16="http://schemas.microsoft.com/office/drawing/2014/main" id="{FCC6CD8A-37AC-D2AE-20D0-71870DE2BA45}"/>
              </a:ext>
            </a:extLst>
          </p:cNvPr>
          <p:cNvSpPr txBox="1">
            <a:spLocks/>
          </p:cNvSpPr>
          <p:nvPr/>
        </p:nvSpPr>
        <p:spPr>
          <a:xfrm>
            <a:off x="1064870" y="1076446"/>
            <a:ext cx="7048983" cy="33103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just"/>
            <a:r>
              <a:rPr lang="en-US" sz="2400" dirty="0">
                <a:solidFill>
                  <a:srgbClr val="000000"/>
                </a:solidFill>
                <a:highlight>
                  <a:srgbClr val="FFFFFF"/>
                </a:highlight>
                <a:latin typeface="Verdana" panose="020B0604030504040204" pitchFamily="34" charset="0"/>
                <a:ea typeface="Verdana" panose="020B0604030504040204" pitchFamily="34" charset="0"/>
              </a:rPr>
              <a:t>T</a:t>
            </a:r>
            <a:r>
              <a:rPr lang="en-US" sz="2400" b="0" i="0" dirty="0">
                <a:solidFill>
                  <a:srgbClr val="000000"/>
                </a:solidFill>
                <a:effectLst/>
                <a:highlight>
                  <a:srgbClr val="FFFFFF"/>
                </a:highlight>
                <a:latin typeface="Verdana" panose="020B0604030504040204" pitchFamily="34" charset="0"/>
                <a:ea typeface="Verdana" panose="020B0604030504040204" pitchFamily="34" charset="0"/>
              </a:rPr>
              <a:t>his is dataset which is including </a:t>
            </a:r>
            <a:r>
              <a:rPr lang="en-US" sz="2400" dirty="0">
                <a:solidFill>
                  <a:srgbClr val="000000"/>
                </a:solidFill>
                <a:highlight>
                  <a:srgbClr val="FFFFFF"/>
                </a:highlight>
                <a:latin typeface="Verdana" panose="020B0604030504040204" pitchFamily="34" charset="0"/>
                <a:ea typeface="Verdana" panose="020B0604030504040204" pitchFamily="34" charset="0"/>
              </a:rPr>
              <a:t>data about Restaurants different features. Dataset shows Which Cuisines, Locations, Average Meal Price etc. Influence factors are affecting in Restaurant’s Revenue Prediction.</a:t>
            </a:r>
            <a:endParaRPr lang="en-US" sz="2400" b="0" i="0" dirty="0">
              <a:solidFill>
                <a:srgbClr val="000000"/>
              </a:solidFill>
              <a:effectLst/>
              <a:highlight>
                <a:srgbClr val="FFFFFF"/>
              </a:highlight>
              <a:latin typeface="Verdana" panose="020B0604030504040204" pitchFamily="34" charset="0"/>
              <a:ea typeface="Verdana" panose="020B0604030504040204" pitchFamily="34" charset="0"/>
            </a:endParaRPr>
          </a:p>
          <a:p>
            <a:pPr algn="just"/>
            <a:r>
              <a:rPr lang="en-US" sz="2400" b="0" i="0" dirty="0">
                <a:solidFill>
                  <a:srgbClr val="000000"/>
                </a:solidFill>
                <a:effectLst/>
                <a:highlight>
                  <a:srgbClr val="FFFFFF"/>
                </a:highlight>
                <a:latin typeface="Verdana" panose="020B0604030504040204" pitchFamily="34" charset="0"/>
                <a:ea typeface="Verdana" panose="020B0604030504040204" pitchFamily="34" charset="0"/>
              </a:rPr>
              <a:t>Each row represents a unique restaurant with various attributes that may influence its revenue. </a:t>
            </a:r>
            <a:endParaRPr lang="en-IN" sz="2400" dirty="0">
              <a:solidFill>
                <a:srgbClr val="000000"/>
              </a:solidFill>
              <a:latin typeface="Verdana" panose="020B0604030504040204" pitchFamily="34" charset="0"/>
              <a:ea typeface="Verdana" panose="020B0604030504040204" pitchFamily="34" charset="0"/>
            </a:endParaRPr>
          </a:p>
          <a:p>
            <a:pPr algn="just"/>
            <a:endParaRPr lang="en-IN" sz="2400" dirty="0">
              <a:solidFill>
                <a:srgbClr val="000000"/>
              </a:solidFill>
              <a:latin typeface="Verdana" panose="020B0604030504040204" pitchFamily="34" charset="0"/>
              <a:ea typeface="Verdana" panose="020B0604030504040204" pitchFamily="34" charset="0"/>
            </a:endParaRPr>
          </a:p>
          <a:p>
            <a:pPr algn="just"/>
            <a:endParaRPr lang="en-IN" sz="2400" dirty="0">
              <a:solidFill>
                <a:srgbClr val="000000"/>
              </a:solidFill>
              <a:latin typeface="Verdana" panose="020B0604030504040204" pitchFamily="34" charset="0"/>
              <a:ea typeface="Verdana" panose="020B060403050404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5C25111-4968-D5D9-4EEE-A68F723FC2AF}"/>
              </a:ext>
            </a:extLst>
          </p:cNvPr>
          <p:cNvSpPr txBox="1">
            <a:spLocks/>
          </p:cNvSpPr>
          <p:nvPr/>
        </p:nvSpPr>
        <p:spPr>
          <a:xfrm>
            <a:off x="1024128" y="1033052"/>
            <a:ext cx="7412736" cy="3953476"/>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buFont typeface="Arial" panose="020B0604020202020204" pitchFamily="34" charset="0"/>
              <a:buChar char="•"/>
            </a:pPr>
            <a:r>
              <a:rPr lang="en-US" b="1" dirty="0">
                <a:latin typeface="Verdana" panose="020B0604030504040204" pitchFamily="34" charset="0"/>
                <a:ea typeface="Verdana" panose="020B0604030504040204" pitchFamily="34" charset="0"/>
              </a:rPr>
              <a:t>Name</a:t>
            </a:r>
            <a:r>
              <a:rPr lang="en-US" dirty="0">
                <a:latin typeface="Verdana" panose="020B0604030504040204" pitchFamily="34" charset="0"/>
                <a:ea typeface="Verdana" panose="020B0604030504040204" pitchFamily="34" charset="0"/>
              </a:rPr>
              <a:t>: The name of the restaurant.</a:t>
            </a:r>
          </a:p>
          <a:p>
            <a:pPr fontAlgn="base">
              <a:buFont typeface="Arial" panose="020B0604020202020204" pitchFamily="34" charset="0"/>
              <a:buChar char="•"/>
            </a:pPr>
            <a:r>
              <a:rPr lang="en-US" b="1" dirty="0">
                <a:latin typeface="Verdana" panose="020B0604030504040204" pitchFamily="34" charset="0"/>
                <a:ea typeface="Verdana" panose="020B0604030504040204" pitchFamily="34" charset="0"/>
              </a:rPr>
              <a:t>Location</a:t>
            </a:r>
            <a:r>
              <a:rPr lang="en-US" dirty="0">
                <a:latin typeface="Verdana" panose="020B0604030504040204" pitchFamily="34" charset="0"/>
                <a:ea typeface="Verdana" panose="020B0604030504040204" pitchFamily="34" charset="0"/>
              </a:rPr>
              <a:t>: The location of the restaurant (e.g., Rural, Downtown).</a:t>
            </a:r>
          </a:p>
          <a:p>
            <a:pPr fontAlgn="base">
              <a:buFont typeface="Arial" panose="020B0604020202020204" pitchFamily="34" charset="0"/>
              <a:buChar char="•"/>
            </a:pPr>
            <a:r>
              <a:rPr lang="en-US" b="1" dirty="0">
                <a:latin typeface="Verdana" panose="020B0604030504040204" pitchFamily="34" charset="0"/>
                <a:ea typeface="Verdana" panose="020B0604030504040204" pitchFamily="34" charset="0"/>
              </a:rPr>
              <a:t>Cuisine</a:t>
            </a:r>
            <a:r>
              <a:rPr lang="en-US" dirty="0">
                <a:latin typeface="Verdana" panose="020B0604030504040204" pitchFamily="34" charset="0"/>
                <a:ea typeface="Verdana" panose="020B0604030504040204" pitchFamily="34" charset="0"/>
              </a:rPr>
              <a:t>: The type of cuisine offered (e.g., Japanese, Mexican, Italian).</a:t>
            </a:r>
          </a:p>
          <a:p>
            <a:pPr fontAlgn="base">
              <a:buFont typeface="Arial" panose="020B0604020202020204" pitchFamily="34" charset="0"/>
              <a:buChar char="•"/>
            </a:pPr>
            <a:r>
              <a:rPr lang="en-US" b="1" dirty="0">
                <a:latin typeface="Verdana" panose="020B0604030504040204" pitchFamily="34" charset="0"/>
                <a:ea typeface="Verdana" panose="020B0604030504040204" pitchFamily="34" charset="0"/>
              </a:rPr>
              <a:t>Rating</a:t>
            </a:r>
            <a:r>
              <a:rPr lang="en-US" dirty="0">
                <a:latin typeface="Verdana" panose="020B0604030504040204" pitchFamily="34" charset="0"/>
                <a:ea typeface="Verdana" panose="020B0604030504040204" pitchFamily="34" charset="0"/>
              </a:rPr>
              <a:t>: The average rating of the restaurant.</a:t>
            </a:r>
          </a:p>
          <a:p>
            <a:pPr fontAlgn="base">
              <a:buFont typeface="Arial" panose="020B0604020202020204" pitchFamily="34" charset="0"/>
              <a:buChar char="•"/>
            </a:pPr>
            <a:r>
              <a:rPr lang="en-US" b="1" dirty="0">
                <a:latin typeface="Verdana" panose="020B0604030504040204" pitchFamily="34" charset="0"/>
                <a:ea typeface="Verdana" panose="020B0604030504040204" pitchFamily="34" charset="0"/>
              </a:rPr>
              <a:t>Seating Capacity</a:t>
            </a:r>
            <a:r>
              <a:rPr lang="en-US" dirty="0">
                <a:latin typeface="Verdana" panose="020B0604030504040204" pitchFamily="34" charset="0"/>
                <a:ea typeface="Verdana" panose="020B0604030504040204" pitchFamily="34" charset="0"/>
              </a:rPr>
              <a:t>: The number of seats available in the restaurant.</a:t>
            </a:r>
          </a:p>
          <a:p>
            <a:pPr fontAlgn="base">
              <a:buFont typeface="Arial" panose="020B0604020202020204" pitchFamily="34" charset="0"/>
              <a:buChar char="•"/>
            </a:pPr>
            <a:r>
              <a:rPr lang="en-US" b="1" dirty="0">
                <a:latin typeface="Verdana" panose="020B0604030504040204" pitchFamily="34" charset="0"/>
                <a:ea typeface="Verdana" panose="020B0604030504040204" pitchFamily="34" charset="0"/>
              </a:rPr>
              <a:t>Average Meal Price</a:t>
            </a:r>
            <a:r>
              <a:rPr lang="en-US" dirty="0">
                <a:latin typeface="Verdana" panose="020B0604030504040204" pitchFamily="34" charset="0"/>
                <a:ea typeface="Verdana" panose="020B0604030504040204" pitchFamily="34" charset="0"/>
              </a:rPr>
              <a:t>: The average price of a meal at the restaurant.</a:t>
            </a:r>
          </a:p>
          <a:p>
            <a:pPr fontAlgn="base">
              <a:buFont typeface="Arial" panose="020B0604020202020204" pitchFamily="34" charset="0"/>
              <a:buChar char="•"/>
            </a:pPr>
            <a:r>
              <a:rPr lang="en-US" b="1" dirty="0">
                <a:latin typeface="Verdana" panose="020B0604030504040204" pitchFamily="34" charset="0"/>
                <a:ea typeface="Verdana" panose="020B0604030504040204" pitchFamily="34" charset="0"/>
              </a:rPr>
              <a:t>Marketing Budget</a:t>
            </a:r>
            <a:r>
              <a:rPr lang="en-US" dirty="0">
                <a:latin typeface="Verdana" panose="020B0604030504040204" pitchFamily="34" charset="0"/>
                <a:ea typeface="Verdana" panose="020B0604030504040204" pitchFamily="34" charset="0"/>
              </a:rPr>
              <a:t>: The marketing budget allocated for the restaurant.</a:t>
            </a:r>
          </a:p>
          <a:p>
            <a:pPr fontAlgn="base">
              <a:buFont typeface="Arial" panose="020B0604020202020204" pitchFamily="34" charset="0"/>
              <a:buChar char="•"/>
            </a:pPr>
            <a:r>
              <a:rPr lang="en-US" b="1" dirty="0">
                <a:latin typeface="Verdana" panose="020B0604030504040204" pitchFamily="34" charset="0"/>
                <a:ea typeface="Verdana" panose="020B0604030504040204" pitchFamily="34" charset="0"/>
              </a:rPr>
              <a:t>Social Media Followers</a:t>
            </a:r>
            <a:r>
              <a:rPr lang="en-US" dirty="0">
                <a:latin typeface="Verdana" panose="020B0604030504040204" pitchFamily="34" charset="0"/>
                <a:ea typeface="Verdana" panose="020B0604030504040204" pitchFamily="34" charset="0"/>
              </a:rPr>
              <a:t>: The number of social media followers.</a:t>
            </a:r>
          </a:p>
          <a:p>
            <a:pPr fontAlgn="base">
              <a:buFont typeface="Arial" panose="020B0604020202020204" pitchFamily="34" charset="0"/>
              <a:buChar char="•"/>
            </a:pPr>
            <a:r>
              <a:rPr lang="en-US" b="1" dirty="0">
                <a:latin typeface="Verdana" panose="020B0604030504040204" pitchFamily="34" charset="0"/>
                <a:ea typeface="Verdana" panose="020B0604030504040204" pitchFamily="34" charset="0"/>
              </a:rPr>
              <a:t>Chef Experience Years</a:t>
            </a:r>
            <a:r>
              <a:rPr lang="en-US" dirty="0">
                <a:latin typeface="Verdana" panose="020B0604030504040204" pitchFamily="34" charset="0"/>
                <a:ea typeface="Verdana" panose="020B0604030504040204" pitchFamily="34" charset="0"/>
              </a:rPr>
              <a:t>: The number of years of experience of the head chef.</a:t>
            </a:r>
          </a:p>
          <a:p>
            <a:pPr fontAlgn="base">
              <a:buFont typeface="Arial" panose="020B0604020202020204" pitchFamily="34" charset="0"/>
              <a:buChar char="•"/>
            </a:pPr>
            <a:r>
              <a:rPr lang="en-US" b="1" dirty="0">
                <a:latin typeface="Verdana" panose="020B0604030504040204" pitchFamily="34" charset="0"/>
                <a:ea typeface="Verdana" panose="020B0604030504040204" pitchFamily="34" charset="0"/>
              </a:rPr>
              <a:t>Number of Reviews</a:t>
            </a:r>
            <a:r>
              <a:rPr lang="en-US" dirty="0">
                <a:latin typeface="Verdana" panose="020B0604030504040204" pitchFamily="34" charset="0"/>
                <a:ea typeface="Verdana" panose="020B0604030504040204" pitchFamily="34" charset="0"/>
              </a:rPr>
              <a:t>: The total number of reviews the restaurant has received.</a:t>
            </a:r>
          </a:p>
          <a:p>
            <a:pPr fontAlgn="base">
              <a:buFont typeface="Arial" panose="020B0604020202020204" pitchFamily="34" charset="0"/>
              <a:buChar char="•"/>
            </a:pPr>
            <a:r>
              <a:rPr lang="en-US" b="1" dirty="0">
                <a:latin typeface="Verdana" panose="020B0604030504040204" pitchFamily="34" charset="0"/>
                <a:ea typeface="Verdana" panose="020B0604030504040204" pitchFamily="34" charset="0"/>
              </a:rPr>
              <a:t>Avg Review Length</a:t>
            </a:r>
            <a:r>
              <a:rPr lang="en-US" dirty="0">
                <a:latin typeface="Verdana" panose="020B0604030504040204" pitchFamily="34" charset="0"/>
                <a:ea typeface="Verdana" panose="020B0604030504040204" pitchFamily="34" charset="0"/>
              </a:rPr>
              <a:t>: The average length of reviews.</a:t>
            </a:r>
          </a:p>
          <a:p>
            <a:pPr fontAlgn="base">
              <a:buFont typeface="Arial" panose="020B0604020202020204" pitchFamily="34" charset="0"/>
              <a:buChar char="•"/>
            </a:pPr>
            <a:r>
              <a:rPr lang="en-US" b="1" dirty="0">
                <a:latin typeface="Verdana" panose="020B0604030504040204" pitchFamily="34" charset="0"/>
                <a:ea typeface="Verdana" panose="020B0604030504040204" pitchFamily="34" charset="0"/>
              </a:rPr>
              <a:t>Ambience Score</a:t>
            </a:r>
            <a:r>
              <a:rPr lang="en-US" dirty="0">
                <a:latin typeface="Verdana" panose="020B0604030504040204" pitchFamily="34" charset="0"/>
                <a:ea typeface="Verdana" panose="020B0604030504040204" pitchFamily="34" charset="0"/>
              </a:rPr>
              <a:t>: A score representing the ambience of the restaurant.</a:t>
            </a:r>
          </a:p>
          <a:p>
            <a:pPr fontAlgn="base">
              <a:buFont typeface="Arial" panose="020B0604020202020204" pitchFamily="34" charset="0"/>
              <a:buChar char="•"/>
            </a:pPr>
            <a:r>
              <a:rPr lang="en-US" b="1" dirty="0">
                <a:latin typeface="Verdana" panose="020B0604030504040204" pitchFamily="34" charset="0"/>
                <a:ea typeface="Verdana" panose="020B0604030504040204" pitchFamily="34" charset="0"/>
              </a:rPr>
              <a:t>Service Quality Score</a:t>
            </a:r>
            <a:r>
              <a:rPr lang="en-US" dirty="0">
                <a:latin typeface="Verdana" panose="020B0604030504040204" pitchFamily="34" charset="0"/>
                <a:ea typeface="Verdana" panose="020B0604030504040204" pitchFamily="34" charset="0"/>
              </a:rPr>
              <a:t>: A score representing the quality of service.</a:t>
            </a:r>
          </a:p>
          <a:p>
            <a:pPr fontAlgn="base">
              <a:buFont typeface="Arial" panose="020B0604020202020204" pitchFamily="34" charset="0"/>
              <a:buChar char="•"/>
            </a:pPr>
            <a:r>
              <a:rPr lang="en-US" b="1" dirty="0">
                <a:latin typeface="Verdana" panose="020B0604030504040204" pitchFamily="34" charset="0"/>
                <a:ea typeface="Verdana" panose="020B0604030504040204" pitchFamily="34" charset="0"/>
              </a:rPr>
              <a:t>Parking Availability</a:t>
            </a:r>
            <a:r>
              <a:rPr lang="en-US" dirty="0">
                <a:latin typeface="Verdana" panose="020B0604030504040204" pitchFamily="34" charset="0"/>
                <a:ea typeface="Verdana" panose="020B0604030504040204" pitchFamily="34" charset="0"/>
              </a:rPr>
              <a:t>: Indicates if parking is available (Yes/No).</a:t>
            </a:r>
          </a:p>
          <a:p>
            <a:pPr fontAlgn="base">
              <a:buFont typeface="Arial" panose="020B0604020202020204" pitchFamily="34" charset="0"/>
              <a:buChar char="•"/>
            </a:pPr>
            <a:r>
              <a:rPr lang="en-US" b="1" dirty="0">
                <a:latin typeface="Verdana" panose="020B0604030504040204" pitchFamily="34" charset="0"/>
                <a:ea typeface="Verdana" panose="020B0604030504040204" pitchFamily="34" charset="0"/>
              </a:rPr>
              <a:t>Weekend Reservations</a:t>
            </a:r>
            <a:r>
              <a:rPr lang="en-US" dirty="0">
                <a:latin typeface="Verdana" panose="020B0604030504040204" pitchFamily="34" charset="0"/>
                <a:ea typeface="Verdana" panose="020B0604030504040204" pitchFamily="34" charset="0"/>
              </a:rPr>
              <a:t>: The number of reservations made on weekends.</a:t>
            </a:r>
          </a:p>
          <a:p>
            <a:pPr fontAlgn="base">
              <a:buFont typeface="Arial" panose="020B0604020202020204" pitchFamily="34" charset="0"/>
              <a:buChar char="•"/>
            </a:pPr>
            <a:r>
              <a:rPr lang="en-US" b="1" dirty="0">
                <a:latin typeface="Verdana" panose="020B0604030504040204" pitchFamily="34" charset="0"/>
                <a:ea typeface="Verdana" panose="020B0604030504040204" pitchFamily="34" charset="0"/>
              </a:rPr>
              <a:t>Weekday Reservations</a:t>
            </a:r>
            <a:r>
              <a:rPr lang="en-US" dirty="0">
                <a:latin typeface="Verdana" panose="020B0604030504040204" pitchFamily="34" charset="0"/>
                <a:ea typeface="Verdana" panose="020B0604030504040204" pitchFamily="34" charset="0"/>
              </a:rPr>
              <a:t>: The number of reservations made on weekdays.</a:t>
            </a:r>
          </a:p>
          <a:p>
            <a:pPr fontAlgn="base">
              <a:buFont typeface="Arial" panose="020B0604020202020204" pitchFamily="34" charset="0"/>
              <a:buChar char="•"/>
            </a:pPr>
            <a:r>
              <a:rPr lang="en-US" b="1" dirty="0">
                <a:latin typeface="Verdana" panose="020B0604030504040204" pitchFamily="34" charset="0"/>
                <a:ea typeface="Verdana" panose="020B0604030504040204" pitchFamily="34" charset="0"/>
              </a:rPr>
              <a:t>Revenue</a:t>
            </a:r>
            <a:r>
              <a:rPr lang="en-US" dirty="0">
                <a:latin typeface="Verdana" panose="020B0604030504040204" pitchFamily="34" charset="0"/>
                <a:ea typeface="Verdana" panose="020B0604030504040204" pitchFamily="34" charset="0"/>
              </a:rPr>
              <a:t>: The total revenue generated by the restaurant.</a:t>
            </a:r>
          </a:p>
          <a:p>
            <a:endParaRPr lang="en-IN" dirty="0">
              <a:latin typeface="Verdana" panose="020B0604030504040204" pitchFamily="34" charset="0"/>
              <a:ea typeface="Verdana" panose="020B0604030504040204" pitchFamily="34" charset="0"/>
            </a:endParaRPr>
          </a:p>
        </p:txBody>
      </p:sp>
      <p:sp>
        <p:nvSpPr>
          <p:cNvPr id="3" name="Title 1">
            <a:extLst>
              <a:ext uri="{FF2B5EF4-FFF2-40B4-BE49-F238E27FC236}">
                <a16:creationId xmlns:a16="http://schemas.microsoft.com/office/drawing/2014/main" id="{342D204C-6736-54C5-9CF6-23560E3563A4}"/>
              </a:ext>
            </a:extLst>
          </p:cNvPr>
          <p:cNvSpPr txBox="1">
            <a:spLocks/>
          </p:cNvSpPr>
          <p:nvPr/>
        </p:nvSpPr>
        <p:spPr>
          <a:xfrm>
            <a:off x="1024128" y="389509"/>
            <a:ext cx="7412736" cy="643543"/>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4000" b="1" dirty="0">
                <a:latin typeface="Verdana" panose="020B0604030504040204" pitchFamily="34" charset="0"/>
                <a:ea typeface="Verdana" panose="020B0604030504040204" pitchFamily="34" charset="0"/>
              </a:rPr>
              <a:t>Dataset Dictionary</a:t>
            </a:r>
          </a:p>
        </p:txBody>
      </p:sp>
    </p:spTree>
    <p:extLst>
      <p:ext uri="{BB962C8B-B14F-4D97-AF65-F5344CB8AC3E}">
        <p14:creationId xmlns:p14="http://schemas.microsoft.com/office/powerpoint/2010/main" val="2491065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536B78E-B75A-2694-2AE6-59FBD02D7732}"/>
              </a:ext>
            </a:extLst>
          </p:cNvPr>
          <p:cNvSpPr txBox="1">
            <a:spLocks/>
          </p:cNvSpPr>
          <p:nvPr/>
        </p:nvSpPr>
        <p:spPr>
          <a:xfrm>
            <a:off x="377952" y="1175636"/>
            <a:ext cx="7607808" cy="312813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IN" sz="1800" b="1" dirty="0">
                <a:latin typeface="Verdana" panose="020B0604030504040204" pitchFamily="34" charset="0"/>
                <a:ea typeface="Verdana" panose="020B0604030504040204" pitchFamily="34" charset="0"/>
              </a:rPr>
              <a:t>Decision Tree:</a:t>
            </a:r>
            <a:r>
              <a:rPr lang="en-US" sz="1800" dirty="0">
                <a:latin typeface="Verdana" panose="020B0604030504040204" pitchFamily="34" charset="0"/>
                <a:ea typeface="Verdana" panose="020B0604030504040204" pitchFamily="34" charset="0"/>
              </a:rPr>
              <a:t>A decision tree prediction model is a type of supervised learning algorithm used for both classification and regression tasks. It models decisions and their possible consequences in a tree-like graph structure.</a:t>
            </a:r>
            <a:endParaRPr lang="en-IN" sz="1800" dirty="0">
              <a:latin typeface="Verdana" panose="020B0604030504040204" pitchFamily="34" charset="0"/>
              <a:ea typeface="Verdana" panose="020B0604030504040204" pitchFamily="34" charset="0"/>
            </a:endParaRPr>
          </a:p>
          <a:p>
            <a:pPr algn="just"/>
            <a:r>
              <a:rPr lang="en-IN" sz="1800" b="1" dirty="0">
                <a:latin typeface="Verdana" panose="020B0604030504040204" pitchFamily="34" charset="0"/>
                <a:ea typeface="Verdana" panose="020B0604030504040204" pitchFamily="34" charset="0"/>
              </a:rPr>
              <a:t>Linear Regression: </a:t>
            </a:r>
            <a:r>
              <a:rPr lang="en-IN" sz="1800" dirty="0">
                <a:latin typeface="Verdana" panose="020B0604030504040204" pitchFamily="34" charset="0"/>
                <a:ea typeface="Verdana" panose="020B0604030504040204" pitchFamily="34" charset="0"/>
              </a:rPr>
              <a:t>Regression is a method for predicting a dependent component with the help of independent variables. The method is commonly used  to predict and calculate correlations between independent and dependent variables. The regression model establishes a linear or exponential connection between independent and dependent variables.</a:t>
            </a:r>
          </a:p>
        </p:txBody>
      </p:sp>
      <p:sp>
        <p:nvSpPr>
          <p:cNvPr id="3" name="Title 1">
            <a:extLst>
              <a:ext uri="{FF2B5EF4-FFF2-40B4-BE49-F238E27FC236}">
                <a16:creationId xmlns:a16="http://schemas.microsoft.com/office/drawing/2014/main" id="{8D9C088C-EF15-9DF0-0269-C5CF48E9FD2A}"/>
              </a:ext>
            </a:extLst>
          </p:cNvPr>
          <p:cNvSpPr txBox="1">
            <a:spLocks/>
          </p:cNvSpPr>
          <p:nvPr/>
        </p:nvSpPr>
        <p:spPr>
          <a:xfrm>
            <a:off x="374904" y="503813"/>
            <a:ext cx="8391144" cy="671823"/>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4000" b="1" dirty="0">
                <a:latin typeface="Verdana" panose="020B0604030504040204" pitchFamily="34" charset="0"/>
                <a:ea typeface="Verdana" panose="020B0604030504040204" pitchFamily="34" charset="0"/>
              </a:rPr>
              <a:t>Technology Used</a:t>
            </a:r>
          </a:p>
        </p:txBody>
      </p:sp>
    </p:spTree>
    <p:extLst>
      <p:ext uri="{BB962C8B-B14F-4D97-AF65-F5344CB8AC3E}">
        <p14:creationId xmlns:p14="http://schemas.microsoft.com/office/powerpoint/2010/main" val="194917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0F937B6-1ABA-F4A5-0440-9877670C6A1C}"/>
              </a:ext>
            </a:extLst>
          </p:cNvPr>
          <p:cNvSpPr txBox="1">
            <a:spLocks/>
          </p:cNvSpPr>
          <p:nvPr/>
        </p:nvSpPr>
        <p:spPr>
          <a:xfrm>
            <a:off x="1048512" y="1041723"/>
            <a:ext cx="7046976" cy="2247616"/>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IN" sz="2000" dirty="0">
                <a:latin typeface="Verdana" panose="020B0604030504040204" pitchFamily="34" charset="0"/>
                <a:ea typeface="Verdana" panose="020B0604030504040204" pitchFamily="34" charset="0"/>
              </a:rPr>
              <a:t>A data flow diagram shows the way information flows through a process or system. It includes data inputs and outputs; data stores and the various sub processes the data moves through. DFDs are built using standardized symbols and notation to describe various entities and their relationships. In this project there is one DFD</a:t>
            </a:r>
          </a:p>
        </p:txBody>
      </p:sp>
      <p:sp>
        <p:nvSpPr>
          <p:cNvPr id="3" name="Title 1">
            <a:extLst>
              <a:ext uri="{FF2B5EF4-FFF2-40B4-BE49-F238E27FC236}">
                <a16:creationId xmlns:a16="http://schemas.microsoft.com/office/drawing/2014/main" id="{BF8B9190-0402-218F-2DEC-DA85567381E1}"/>
              </a:ext>
            </a:extLst>
          </p:cNvPr>
          <p:cNvSpPr txBox="1">
            <a:spLocks/>
          </p:cNvSpPr>
          <p:nvPr/>
        </p:nvSpPr>
        <p:spPr>
          <a:xfrm>
            <a:off x="1048512" y="259398"/>
            <a:ext cx="5733288" cy="7823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4000" b="1" dirty="0">
                <a:latin typeface="Verdana" panose="020B0604030504040204" pitchFamily="34" charset="0"/>
                <a:ea typeface="Verdana" panose="020B0604030504040204" pitchFamily="34" charset="0"/>
              </a:rPr>
              <a:t>System Design</a:t>
            </a:r>
            <a:endParaRPr lang="en-IN" sz="4000" dirty="0"/>
          </a:p>
        </p:txBody>
      </p:sp>
      <p:sp>
        <p:nvSpPr>
          <p:cNvPr id="18" name="Oval 17">
            <a:extLst>
              <a:ext uri="{FF2B5EF4-FFF2-40B4-BE49-F238E27FC236}">
                <a16:creationId xmlns:a16="http://schemas.microsoft.com/office/drawing/2014/main" id="{AEDEA0DD-953A-38DC-65F4-8ABF1DA01752}"/>
              </a:ext>
            </a:extLst>
          </p:cNvPr>
          <p:cNvSpPr/>
          <p:nvPr/>
        </p:nvSpPr>
        <p:spPr>
          <a:xfrm>
            <a:off x="6266685" y="3039224"/>
            <a:ext cx="1661974" cy="16147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Restaurants Revenue Prediction</a:t>
            </a:r>
          </a:p>
        </p:txBody>
      </p:sp>
      <p:sp>
        <p:nvSpPr>
          <p:cNvPr id="19" name="Rectangle 18">
            <a:extLst>
              <a:ext uri="{FF2B5EF4-FFF2-40B4-BE49-F238E27FC236}">
                <a16:creationId xmlns:a16="http://schemas.microsoft.com/office/drawing/2014/main" id="{3E1E30C9-48F6-033E-EF95-4D41644AFB5C}"/>
              </a:ext>
            </a:extLst>
          </p:cNvPr>
          <p:cNvSpPr/>
          <p:nvPr/>
        </p:nvSpPr>
        <p:spPr>
          <a:xfrm>
            <a:off x="1248106" y="3496341"/>
            <a:ext cx="1661974" cy="7005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User</a:t>
            </a:r>
          </a:p>
        </p:txBody>
      </p:sp>
      <p:cxnSp>
        <p:nvCxnSpPr>
          <p:cNvPr id="20" name="Straight Arrow Connector 19">
            <a:extLst>
              <a:ext uri="{FF2B5EF4-FFF2-40B4-BE49-F238E27FC236}">
                <a16:creationId xmlns:a16="http://schemas.microsoft.com/office/drawing/2014/main" id="{1AC824EF-5499-D79C-1D4D-C1A0E1641C87}"/>
              </a:ext>
            </a:extLst>
          </p:cNvPr>
          <p:cNvCxnSpPr>
            <a:cxnSpLocks/>
          </p:cNvCxnSpPr>
          <p:nvPr/>
        </p:nvCxnSpPr>
        <p:spPr>
          <a:xfrm>
            <a:off x="3715762" y="3638134"/>
            <a:ext cx="17251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855A734-996B-8DEC-E3FD-C1A9140964F2}"/>
              </a:ext>
            </a:extLst>
          </p:cNvPr>
          <p:cNvCxnSpPr>
            <a:cxnSpLocks/>
          </p:cNvCxnSpPr>
          <p:nvPr/>
        </p:nvCxnSpPr>
        <p:spPr>
          <a:xfrm flipH="1">
            <a:off x="3715762" y="3986926"/>
            <a:ext cx="17251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4262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8D7F17-165A-8199-C1C7-AEE864AA61D3}"/>
              </a:ext>
            </a:extLst>
          </p:cNvPr>
          <p:cNvSpPr txBox="1"/>
          <p:nvPr/>
        </p:nvSpPr>
        <p:spPr>
          <a:xfrm>
            <a:off x="883920" y="1099727"/>
            <a:ext cx="7577328" cy="738664"/>
          </a:xfrm>
          <a:prstGeom prst="rect">
            <a:avLst/>
          </a:prstGeom>
          <a:noFill/>
        </p:spPr>
        <p:txBody>
          <a:bodyPr wrap="square">
            <a:spAutoFit/>
          </a:bodyPr>
          <a:lstStyle/>
          <a:p>
            <a:pPr algn="just"/>
            <a:r>
              <a:rPr lang="en-IN" sz="1400" dirty="0">
                <a:latin typeface="Verdana" panose="020B0604030504040204" pitchFamily="34" charset="0"/>
                <a:ea typeface="Verdana" panose="020B0604030504040204" pitchFamily="34" charset="0"/>
              </a:rPr>
              <a:t>Different processes are carried out to obtain the actual information such as one hot encoding. Then feature extraction is performed to extract necessary features. User can give an input to the detection model and it will provide an output.</a:t>
            </a:r>
          </a:p>
        </p:txBody>
      </p:sp>
      <p:sp>
        <p:nvSpPr>
          <p:cNvPr id="4" name="Title 1">
            <a:extLst>
              <a:ext uri="{FF2B5EF4-FFF2-40B4-BE49-F238E27FC236}">
                <a16:creationId xmlns:a16="http://schemas.microsoft.com/office/drawing/2014/main" id="{EDD2F5CA-1720-1918-6344-F65061FD99CD}"/>
              </a:ext>
            </a:extLst>
          </p:cNvPr>
          <p:cNvSpPr txBox="1">
            <a:spLocks/>
          </p:cNvSpPr>
          <p:nvPr/>
        </p:nvSpPr>
        <p:spPr>
          <a:xfrm>
            <a:off x="883920" y="267590"/>
            <a:ext cx="6550152" cy="73125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4000" b="1" dirty="0">
                <a:latin typeface="Verdana" panose="020B0604030504040204" pitchFamily="34" charset="0"/>
                <a:ea typeface="Verdana" panose="020B0604030504040204" pitchFamily="34" charset="0"/>
              </a:rPr>
              <a:t>System Design</a:t>
            </a:r>
            <a:endParaRPr lang="en-IN" sz="4000" dirty="0"/>
          </a:p>
        </p:txBody>
      </p:sp>
      <p:pic>
        <p:nvPicPr>
          <p:cNvPr id="63" name="Graphic 62" descr="Database">
            <a:extLst>
              <a:ext uri="{FF2B5EF4-FFF2-40B4-BE49-F238E27FC236}">
                <a16:creationId xmlns:a16="http://schemas.microsoft.com/office/drawing/2014/main" id="{94ACE123-37F5-275E-DC8A-B131F8131A6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8303" y="2803775"/>
            <a:ext cx="569001" cy="580444"/>
          </a:xfrm>
          <a:prstGeom prst="rect">
            <a:avLst/>
          </a:prstGeom>
        </p:spPr>
      </p:pic>
      <p:sp>
        <p:nvSpPr>
          <p:cNvPr id="64" name="TextBox 63">
            <a:extLst>
              <a:ext uri="{FF2B5EF4-FFF2-40B4-BE49-F238E27FC236}">
                <a16:creationId xmlns:a16="http://schemas.microsoft.com/office/drawing/2014/main" id="{4B4501D1-AC17-1696-78DE-49E32339D425}"/>
              </a:ext>
            </a:extLst>
          </p:cNvPr>
          <p:cNvSpPr txBox="1"/>
          <p:nvPr/>
        </p:nvSpPr>
        <p:spPr>
          <a:xfrm>
            <a:off x="918748" y="2643772"/>
            <a:ext cx="648878" cy="230832"/>
          </a:xfrm>
          <a:prstGeom prst="rect">
            <a:avLst/>
          </a:prstGeom>
          <a:noFill/>
        </p:spPr>
        <p:txBody>
          <a:bodyPr wrap="square" rtlCol="0">
            <a:spAutoFit/>
          </a:bodyPr>
          <a:lstStyle/>
          <a:p>
            <a:r>
              <a:rPr lang="en-IN" sz="900" dirty="0">
                <a:latin typeface="Verdana" panose="020B0604030504040204" pitchFamily="34" charset="0"/>
                <a:ea typeface="Verdana" panose="020B0604030504040204" pitchFamily="34" charset="0"/>
              </a:rPr>
              <a:t>Data</a:t>
            </a:r>
          </a:p>
        </p:txBody>
      </p:sp>
      <p:cxnSp>
        <p:nvCxnSpPr>
          <p:cNvPr id="65" name="Straight Arrow Connector 64">
            <a:extLst>
              <a:ext uri="{FF2B5EF4-FFF2-40B4-BE49-F238E27FC236}">
                <a16:creationId xmlns:a16="http://schemas.microsoft.com/office/drawing/2014/main" id="{F5C9C810-5869-2A5E-22CB-B98A4DE01C53}"/>
              </a:ext>
            </a:extLst>
          </p:cNvPr>
          <p:cNvCxnSpPr>
            <a:cxnSpLocks/>
          </p:cNvCxnSpPr>
          <p:nvPr/>
        </p:nvCxnSpPr>
        <p:spPr>
          <a:xfrm>
            <a:off x="2076284" y="3857322"/>
            <a:ext cx="5115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6" name="Graphic 65" descr="Hourglass">
            <a:extLst>
              <a:ext uri="{FF2B5EF4-FFF2-40B4-BE49-F238E27FC236}">
                <a16:creationId xmlns:a16="http://schemas.microsoft.com/office/drawing/2014/main" id="{4C228AAA-9B1F-FB7C-CE50-9D9E1CD632A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91784" y="2724666"/>
            <a:ext cx="569001" cy="659553"/>
          </a:xfrm>
          <a:prstGeom prst="rect">
            <a:avLst/>
          </a:prstGeom>
        </p:spPr>
      </p:pic>
      <p:pic>
        <p:nvPicPr>
          <p:cNvPr id="69" name="Graphic 68" descr="Playbook">
            <a:extLst>
              <a:ext uri="{FF2B5EF4-FFF2-40B4-BE49-F238E27FC236}">
                <a16:creationId xmlns:a16="http://schemas.microsoft.com/office/drawing/2014/main" id="{7D8579E0-1FA5-E2B2-03BF-3A5CCFF2DEE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21795" y="1888890"/>
            <a:ext cx="738664" cy="738664"/>
          </a:xfrm>
          <a:prstGeom prst="rect">
            <a:avLst/>
          </a:prstGeom>
        </p:spPr>
      </p:pic>
      <p:pic>
        <p:nvPicPr>
          <p:cNvPr id="70" name="Graphic 69" descr="Playbook">
            <a:extLst>
              <a:ext uri="{FF2B5EF4-FFF2-40B4-BE49-F238E27FC236}">
                <a16:creationId xmlns:a16="http://schemas.microsoft.com/office/drawing/2014/main" id="{D81E13BC-F5EA-7E84-6DB0-9904FA3FE20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40230" y="3487990"/>
            <a:ext cx="738664" cy="738664"/>
          </a:xfrm>
          <a:prstGeom prst="rect">
            <a:avLst/>
          </a:prstGeom>
        </p:spPr>
      </p:pic>
      <p:pic>
        <p:nvPicPr>
          <p:cNvPr id="71" name="Graphic 70" descr="Lightbulb and gear">
            <a:extLst>
              <a:ext uri="{FF2B5EF4-FFF2-40B4-BE49-F238E27FC236}">
                <a16:creationId xmlns:a16="http://schemas.microsoft.com/office/drawing/2014/main" id="{C8789D01-123A-8EC0-E5EB-CE4EC9E1DA4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499443" y="2724666"/>
            <a:ext cx="659553" cy="659553"/>
          </a:xfrm>
          <a:prstGeom prst="rect">
            <a:avLst/>
          </a:prstGeom>
        </p:spPr>
      </p:pic>
      <p:pic>
        <p:nvPicPr>
          <p:cNvPr id="72" name="Graphic 71" descr="Bullseye">
            <a:extLst>
              <a:ext uri="{FF2B5EF4-FFF2-40B4-BE49-F238E27FC236}">
                <a16:creationId xmlns:a16="http://schemas.microsoft.com/office/drawing/2014/main" id="{BC8478C3-3C2F-16A6-6A03-3A6CA28ED2D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717210" y="2764220"/>
            <a:ext cx="580444" cy="580444"/>
          </a:xfrm>
          <a:prstGeom prst="rect">
            <a:avLst/>
          </a:prstGeom>
        </p:spPr>
      </p:pic>
      <p:pic>
        <p:nvPicPr>
          <p:cNvPr id="73" name="Graphic 72" descr="Statistics">
            <a:extLst>
              <a:ext uri="{FF2B5EF4-FFF2-40B4-BE49-F238E27FC236}">
                <a16:creationId xmlns:a16="http://schemas.microsoft.com/office/drawing/2014/main" id="{75D0607C-4E5C-622A-F151-35AF7EAF98E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753064" y="2764220"/>
            <a:ext cx="636564" cy="659554"/>
          </a:xfrm>
          <a:prstGeom prst="rect">
            <a:avLst/>
          </a:prstGeom>
        </p:spPr>
      </p:pic>
      <p:pic>
        <p:nvPicPr>
          <p:cNvPr id="74" name="Graphic 73" descr="Table">
            <a:extLst>
              <a:ext uri="{FF2B5EF4-FFF2-40B4-BE49-F238E27FC236}">
                <a16:creationId xmlns:a16="http://schemas.microsoft.com/office/drawing/2014/main" id="{5AD6F735-C992-6945-CA54-7343CA655B4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809184" y="3992551"/>
            <a:ext cx="580444" cy="659553"/>
          </a:xfrm>
          <a:prstGeom prst="rect">
            <a:avLst/>
          </a:prstGeom>
        </p:spPr>
      </p:pic>
      <p:cxnSp>
        <p:nvCxnSpPr>
          <p:cNvPr id="75" name="Straight Arrow Connector 74">
            <a:extLst>
              <a:ext uri="{FF2B5EF4-FFF2-40B4-BE49-F238E27FC236}">
                <a16:creationId xmlns:a16="http://schemas.microsoft.com/office/drawing/2014/main" id="{90B7A74E-E34C-06F0-E863-8E07629C3666}"/>
              </a:ext>
            </a:extLst>
          </p:cNvPr>
          <p:cNvCxnSpPr>
            <a:cxnSpLocks/>
          </p:cNvCxnSpPr>
          <p:nvPr/>
        </p:nvCxnSpPr>
        <p:spPr>
          <a:xfrm>
            <a:off x="2076284" y="2258222"/>
            <a:ext cx="5115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018602D-A719-96EC-BFEF-5C5C3AE2ED34}"/>
              </a:ext>
            </a:extLst>
          </p:cNvPr>
          <p:cNvCxnSpPr>
            <a:cxnSpLocks/>
          </p:cNvCxnSpPr>
          <p:nvPr/>
        </p:nvCxnSpPr>
        <p:spPr>
          <a:xfrm flipV="1">
            <a:off x="2076284" y="2258222"/>
            <a:ext cx="0" cy="466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2D6E5A46-896A-3A13-10B3-10DE29158D68}"/>
              </a:ext>
            </a:extLst>
          </p:cNvPr>
          <p:cNvCxnSpPr>
            <a:cxnSpLocks/>
          </p:cNvCxnSpPr>
          <p:nvPr/>
        </p:nvCxnSpPr>
        <p:spPr>
          <a:xfrm>
            <a:off x="2076284" y="3384219"/>
            <a:ext cx="0" cy="473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809A55C3-1056-08FD-4735-7DC222377074}"/>
              </a:ext>
            </a:extLst>
          </p:cNvPr>
          <p:cNvCxnSpPr>
            <a:cxnSpLocks/>
          </p:cNvCxnSpPr>
          <p:nvPr/>
        </p:nvCxnSpPr>
        <p:spPr>
          <a:xfrm>
            <a:off x="1452920" y="3054442"/>
            <a:ext cx="4939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2834C2C1-359A-EFFD-9D8B-1A9EE5C2B647}"/>
              </a:ext>
            </a:extLst>
          </p:cNvPr>
          <p:cNvCxnSpPr>
            <a:cxnSpLocks/>
          </p:cNvCxnSpPr>
          <p:nvPr/>
        </p:nvCxnSpPr>
        <p:spPr>
          <a:xfrm flipH="1" flipV="1">
            <a:off x="5007432" y="3384219"/>
            <a:ext cx="9240" cy="473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9D0B0BE2-AEE0-949F-F260-868C08A92875}"/>
              </a:ext>
            </a:extLst>
          </p:cNvPr>
          <p:cNvCxnSpPr>
            <a:cxnSpLocks/>
          </p:cNvCxnSpPr>
          <p:nvPr/>
        </p:nvCxnSpPr>
        <p:spPr>
          <a:xfrm>
            <a:off x="3219366" y="2258222"/>
            <a:ext cx="6098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13B2AC69-E95A-EC0D-FA4B-C9074A5F94C6}"/>
              </a:ext>
            </a:extLst>
          </p:cNvPr>
          <p:cNvCxnSpPr>
            <a:cxnSpLocks/>
            <a:endCxn id="71" idx="0"/>
          </p:cNvCxnSpPr>
          <p:nvPr/>
        </p:nvCxnSpPr>
        <p:spPr>
          <a:xfrm>
            <a:off x="3829219" y="2258222"/>
            <a:ext cx="1" cy="466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B16CB16-EF19-91E2-5270-0830AC35922C}"/>
              </a:ext>
            </a:extLst>
          </p:cNvPr>
          <p:cNvCxnSpPr>
            <a:cxnSpLocks/>
          </p:cNvCxnSpPr>
          <p:nvPr/>
        </p:nvCxnSpPr>
        <p:spPr>
          <a:xfrm>
            <a:off x="3278894" y="3857322"/>
            <a:ext cx="17377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AF350EA5-589B-69FD-B668-79D8A88F92D4}"/>
              </a:ext>
            </a:extLst>
          </p:cNvPr>
          <p:cNvCxnSpPr>
            <a:cxnSpLocks/>
            <a:endCxn id="72" idx="1"/>
          </p:cNvCxnSpPr>
          <p:nvPr/>
        </p:nvCxnSpPr>
        <p:spPr>
          <a:xfrm>
            <a:off x="4147783" y="3040804"/>
            <a:ext cx="569427" cy="13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D8533DE2-313D-9606-4641-2D43E0ABB305}"/>
              </a:ext>
            </a:extLst>
          </p:cNvPr>
          <p:cNvCxnSpPr>
            <a:cxnSpLocks/>
          </p:cNvCxnSpPr>
          <p:nvPr/>
        </p:nvCxnSpPr>
        <p:spPr>
          <a:xfrm>
            <a:off x="5297654" y="3080359"/>
            <a:ext cx="5115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0C7B98A2-61F6-3FD9-A337-1FF59FE136E2}"/>
              </a:ext>
            </a:extLst>
          </p:cNvPr>
          <p:cNvCxnSpPr>
            <a:cxnSpLocks/>
            <a:endCxn id="73" idx="2"/>
          </p:cNvCxnSpPr>
          <p:nvPr/>
        </p:nvCxnSpPr>
        <p:spPr>
          <a:xfrm flipV="1">
            <a:off x="6071346" y="3423774"/>
            <a:ext cx="0" cy="477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73EC77FA-1BD0-478E-2F83-CDFD501B1E17}"/>
              </a:ext>
            </a:extLst>
          </p:cNvPr>
          <p:cNvCxnSpPr>
            <a:cxnSpLocks/>
          </p:cNvCxnSpPr>
          <p:nvPr/>
        </p:nvCxnSpPr>
        <p:spPr>
          <a:xfrm>
            <a:off x="6389628" y="3095876"/>
            <a:ext cx="9133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49E88441-6B08-ACF1-2E04-D460E653F250}"/>
              </a:ext>
            </a:extLst>
          </p:cNvPr>
          <p:cNvSpPr txBox="1"/>
          <p:nvPr/>
        </p:nvSpPr>
        <p:spPr>
          <a:xfrm>
            <a:off x="2136955" y="2856138"/>
            <a:ext cx="806550" cy="369332"/>
          </a:xfrm>
          <a:prstGeom prst="rect">
            <a:avLst/>
          </a:prstGeom>
          <a:noFill/>
        </p:spPr>
        <p:txBody>
          <a:bodyPr wrap="square" rtlCol="0">
            <a:spAutoFit/>
          </a:bodyPr>
          <a:lstStyle/>
          <a:p>
            <a:r>
              <a:rPr lang="en-IN" sz="900" dirty="0">
                <a:latin typeface="Verdana" panose="020B0604030504040204" pitchFamily="34" charset="0"/>
                <a:ea typeface="Verdana" panose="020B0604030504040204" pitchFamily="34" charset="0"/>
              </a:rPr>
              <a:t>Data </a:t>
            </a:r>
          </a:p>
          <a:p>
            <a:r>
              <a:rPr lang="en-IN" sz="900" dirty="0">
                <a:latin typeface="Verdana" panose="020B0604030504040204" pitchFamily="34" charset="0"/>
                <a:ea typeface="Verdana" panose="020B0604030504040204" pitchFamily="34" charset="0"/>
              </a:rPr>
              <a:t>Processing</a:t>
            </a:r>
          </a:p>
        </p:txBody>
      </p:sp>
      <p:sp>
        <p:nvSpPr>
          <p:cNvPr id="117" name="TextBox 116">
            <a:extLst>
              <a:ext uri="{FF2B5EF4-FFF2-40B4-BE49-F238E27FC236}">
                <a16:creationId xmlns:a16="http://schemas.microsoft.com/office/drawing/2014/main" id="{583E98E5-4E4A-2C80-7F73-0AD2D1F067E1}"/>
              </a:ext>
            </a:extLst>
          </p:cNvPr>
          <p:cNvSpPr txBox="1"/>
          <p:nvPr/>
        </p:nvSpPr>
        <p:spPr>
          <a:xfrm>
            <a:off x="2592230" y="3379814"/>
            <a:ext cx="759753" cy="230832"/>
          </a:xfrm>
          <a:prstGeom prst="rect">
            <a:avLst/>
          </a:prstGeom>
          <a:noFill/>
        </p:spPr>
        <p:txBody>
          <a:bodyPr wrap="square" rtlCol="0">
            <a:spAutoFit/>
          </a:bodyPr>
          <a:lstStyle/>
          <a:p>
            <a:r>
              <a:rPr lang="en-IN" sz="900" dirty="0">
                <a:latin typeface="Verdana" panose="020B0604030504040204" pitchFamily="34" charset="0"/>
                <a:ea typeface="Verdana" panose="020B0604030504040204" pitchFamily="34" charset="0"/>
              </a:rPr>
              <a:t>Test Set</a:t>
            </a:r>
          </a:p>
        </p:txBody>
      </p:sp>
      <p:sp>
        <p:nvSpPr>
          <p:cNvPr id="118" name="TextBox 117">
            <a:extLst>
              <a:ext uri="{FF2B5EF4-FFF2-40B4-BE49-F238E27FC236}">
                <a16:creationId xmlns:a16="http://schemas.microsoft.com/office/drawing/2014/main" id="{3CEA7807-C9DC-96C9-5221-AA43B77C83DB}"/>
              </a:ext>
            </a:extLst>
          </p:cNvPr>
          <p:cNvSpPr txBox="1"/>
          <p:nvPr/>
        </p:nvSpPr>
        <p:spPr>
          <a:xfrm>
            <a:off x="2553422" y="2497608"/>
            <a:ext cx="759753" cy="230832"/>
          </a:xfrm>
          <a:prstGeom prst="rect">
            <a:avLst/>
          </a:prstGeom>
          <a:noFill/>
        </p:spPr>
        <p:txBody>
          <a:bodyPr wrap="square" rtlCol="0">
            <a:spAutoFit/>
          </a:bodyPr>
          <a:lstStyle/>
          <a:p>
            <a:r>
              <a:rPr lang="en-IN" sz="900" dirty="0">
                <a:latin typeface="Verdana" panose="020B0604030504040204" pitchFamily="34" charset="0"/>
                <a:ea typeface="Verdana" panose="020B0604030504040204" pitchFamily="34" charset="0"/>
              </a:rPr>
              <a:t>Train Set</a:t>
            </a:r>
          </a:p>
        </p:txBody>
      </p:sp>
      <p:sp>
        <p:nvSpPr>
          <p:cNvPr id="119" name="TextBox 118">
            <a:extLst>
              <a:ext uri="{FF2B5EF4-FFF2-40B4-BE49-F238E27FC236}">
                <a16:creationId xmlns:a16="http://schemas.microsoft.com/office/drawing/2014/main" id="{1B072F3D-3DE5-5A5E-701A-FC81AA25D9FF}"/>
              </a:ext>
            </a:extLst>
          </p:cNvPr>
          <p:cNvSpPr txBox="1"/>
          <p:nvPr/>
        </p:nvSpPr>
        <p:spPr>
          <a:xfrm>
            <a:off x="3510003" y="3345220"/>
            <a:ext cx="759753" cy="369332"/>
          </a:xfrm>
          <a:prstGeom prst="rect">
            <a:avLst/>
          </a:prstGeom>
          <a:noFill/>
        </p:spPr>
        <p:txBody>
          <a:bodyPr wrap="square" rtlCol="0">
            <a:spAutoFit/>
          </a:bodyPr>
          <a:lstStyle/>
          <a:p>
            <a:r>
              <a:rPr lang="en-IN" sz="900" dirty="0">
                <a:latin typeface="Verdana" panose="020B0604030504040204" pitchFamily="34" charset="0"/>
                <a:ea typeface="Verdana" panose="020B0604030504040204" pitchFamily="34" charset="0"/>
              </a:rPr>
              <a:t>Machine Algorithm</a:t>
            </a:r>
          </a:p>
        </p:txBody>
      </p:sp>
      <p:sp>
        <p:nvSpPr>
          <p:cNvPr id="120" name="TextBox 119">
            <a:extLst>
              <a:ext uri="{FF2B5EF4-FFF2-40B4-BE49-F238E27FC236}">
                <a16:creationId xmlns:a16="http://schemas.microsoft.com/office/drawing/2014/main" id="{A44E7D55-9F03-D478-1762-88CEFFD1C0AC}"/>
              </a:ext>
            </a:extLst>
          </p:cNvPr>
          <p:cNvSpPr txBox="1"/>
          <p:nvPr/>
        </p:nvSpPr>
        <p:spPr>
          <a:xfrm>
            <a:off x="4625115" y="2607751"/>
            <a:ext cx="842997" cy="230832"/>
          </a:xfrm>
          <a:prstGeom prst="rect">
            <a:avLst/>
          </a:prstGeom>
          <a:noFill/>
        </p:spPr>
        <p:txBody>
          <a:bodyPr wrap="square" rtlCol="0">
            <a:spAutoFit/>
          </a:bodyPr>
          <a:lstStyle/>
          <a:p>
            <a:r>
              <a:rPr lang="en-IN" sz="900" dirty="0">
                <a:latin typeface="Verdana" panose="020B0604030504040204" pitchFamily="34" charset="0"/>
                <a:ea typeface="Verdana" panose="020B0604030504040204" pitchFamily="34" charset="0"/>
              </a:rPr>
              <a:t>Evaluation</a:t>
            </a:r>
          </a:p>
        </p:txBody>
      </p:sp>
      <p:sp>
        <p:nvSpPr>
          <p:cNvPr id="121" name="TextBox 120">
            <a:extLst>
              <a:ext uri="{FF2B5EF4-FFF2-40B4-BE49-F238E27FC236}">
                <a16:creationId xmlns:a16="http://schemas.microsoft.com/office/drawing/2014/main" id="{6916E454-19BB-608A-BF18-8C08748B0229}"/>
              </a:ext>
            </a:extLst>
          </p:cNvPr>
          <p:cNvSpPr txBox="1"/>
          <p:nvPr/>
        </p:nvSpPr>
        <p:spPr>
          <a:xfrm>
            <a:off x="5745108" y="2613223"/>
            <a:ext cx="759753" cy="230832"/>
          </a:xfrm>
          <a:prstGeom prst="rect">
            <a:avLst/>
          </a:prstGeom>
          <a:noFill/>
        </p:spPr>
        <p:txBody>
          <a:bodyPr wrap="square" rtlCol="0">
            <a:spAutoFit/>
          </a:bodyPr>
          <a:lstStyle/>
          <a:p>
            <a:r>
              <a:rPr lang="en-IN" sz="900" dirty="0">
                <a:latin typeface="Verdana" panose="020B0604030504040204" pitchFamily="34" charset="0"/>
                <a:ea typeface="Verdana" panose="020B0604030504040204" pitchFamily="34" charset="0"/>
              </a:rPr>
              <a:t>Model</a:t>
            </a:r>
          </a:p>
        </p:txBody>
      </p:sp>
      <p:sp>
        <p:nvSpPr>
          <p:cNvPr id="122" name="TextBox 121">
            <a:extLst>
              <a:ext uri="{FF2B5EF4-FFF2-40B4-BE49-F238E27FC236}">
                <a16:creationId xmlns:a16="http://schemas.microsoft.com/office/drawing/2014/main" id="{F7B76CF8-47F9-F944-A7A2-5E43891052F6}"/>
              </a:ext>
            </a:extLst>
          </p:cNvPr>
          <p:cNvSpPr txBox="1"/>
          <p:nvPr/>
        </p:nvSpPr>
        <p:spPr>
          <a:xfrm>
            <a:off x="5719529" y="3901440"/>
            <a:ext cx="759753" cy="230832"/>
          </a:xfrm>
          <a:prstGeom prst="rect">
            <a:avLst/>
          </a:prstGeom>
          <a:noFill/>
        </p:spPr>
        <p:txBody>
          <a:bodyPr wrap="square" rtlCol="0">
            <a:spAutoFit/>
          </a:bodyPr>
          <a:lstStyle/>
          <a:p>
            <a:r>
              <a:rPr lang="en-IN" sz="900" dirty="0">
                <a:latin typeface="Verdana" panose="020B0604030504040204" pitchFamily="34" charset="0"/>
                <a:ea typeface="Verdana" panose="020B0604030504040204" pitchFamily="34" charset="0"/>
              </a:rPr>
              <a:t>Inputs</a:t>
            </a:r>
          </a:p>
        </p:txBody>
      </p:sp>
      <p:sp>
        <p:nvSpPr>
          <p:cNvPr id="124" name="TextBox 123">
            <a:extLst>
              <a:ext uri="{FF2B5EF4-FFF2-40B4-BE49-F238E27FC236}">
                <a16:creationId xmlns:a16="http://schemas.microsoft.com/office/drawing/2014/main" id="{C029400A-6AE4-30D3-17D3-D9B946D8DBBA}"/>
              </a:ext>
            </a:extLst>
          </p:cNvPr>
          <p:cNvSpPr txBox="1"/>
          <p:nvPr/>
        </p:nvSpPr>
        <p:spPr>
          <a:xfrm>
            <a:off x="7367696" y="2978581"/>
            <a:ext cx="759753" cy="230832"/>
          </a:xfrm>
          <a:prstGeom prst="rect">
            <a:avLst/>
          </a:prstGeom>
          <a:noFill/>
        </p:spPr>
        <p:txBody>
          <a:bodyPr wrap="square" rtlCol="0">
            <a:spAutoFit/>
          </a:bodyPr>
          <a:lstStyle/>
          <a:p>
            <a:r>
              <a:rPr lang="en-IN" sz="900" dirty="0">
                <a:latin typeface="Verdana" panose="020B0604030504040204" pitchFamily="34" charset="0"/>
                <a:ea typeface="Verdana" panose="020B0604030504040204" pitchFamily="34" charset="0"/>
              </a:rPr>
              <a:t>Output</a:t>
            </a:r>
          </a:p>
        </p:txBody>
      </p:sp>
    </p:spTree>
    <p:extLst>
      <p:ext uri="{BB962C8B-B14F-4D97-AF65-F5344CB8AC3E}">
        <p14:creationId xmlns:p14="http://schemas.microsoft.com/office/powerpoint/2010/main" val="3186925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139998-F0BF-0A0E-BA03-E83447C2479C}"/>
              </a:ext>
            </a:extLst>
          </p:cNvPr>
          <p:cNvSpPr/>
          <p:nvPr/>
        </p:nvSpPr>
        <p:spPr>
          <a:xfrm>
            <a:off x="3535680" y="1111824"/>
            <a:ext cx="2133600" cy="3284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Literature Review</a:t>
            </a:r>
          </a:p>
        </p:txBody>
      </p:sp>
      <p:sp>
        <p:nvSpPr>
          <p:cNvPr id="3" name="Rectangle 2">
            <a:extLst>
              <a:ext uri="{FF2B5EF4-FFF2-40B4-BE49-F238E27FC236}">
                <a16:creationId xmlns:a16="http://schemas.microsoft.com/office/drawing/2014/main" id="{D7936E89-B2A1-3B3B-D435-4EAA4ADDBF8B}"/>
              </a:ext>
            </a:extLst>
          </p:cNvPr>
          <p:cNvSpPr/>
          <p:nvPr/>
        </p:nvSpPr>
        <p:spPr>
          <a:xfrm>
            <a:off x="3535680" y="1587829"/>
            <a:ext cx="2133581" cy="33381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Dataset Collection</a:t>
            </a:r>
          </a:p>
        </p:txBody>
      </p:sp>
      <p:sp>
        <p:nvSpPr>
          <p:cNvPr id="4" name="Rectangle 3">
            <a:extLst>
              <a:ext uri="{FF2B5EF4-FFF2-40B4-BE49-F238E27FC236}">
                <a16:creationId xmlns:a16="http://schemas.microsoft.com/office/drawing/2014/main" id="{7991A1AF-175D-471D-C204-A733BA734716}"/>
              </a:ext>
            </a:extLst>
          </p:cNvPr>
          <p:cNvSpPr/>
          <p:nvPr/>
        </p:nvSpPr>
        <p:spPr>
          <a:xfrm>
            <a:off x="3535681" y="2089988"/>
            <a:ext cx="2133568" cy="3338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Data Pre-Processing </a:t>
            </a:r>
          </a:p>
        </p:txBody>
      </p:sp>
      <p:sp>
        <p:nvSpPr>
          <p:cNvPr id="5" name="Rectangle 4">
            <a:extLst>
              <a:ext uri="{FF2B5EF4-FFF2-40B4-BE49-F238E27FC236}">
                <a16:creationId xmlns:a16="http://schemas.microsoft.com/office/drawing/2014/main" id="{CCA56250-CF76-3155-FCE1-DCDA8BE5C6AC}"/>
              </a:ext>
            </a:extLst>
          </p:cNvPr>
          <p:cNvSpPr/>
          <p:nvPr/>
        </p:nvSpPr>
        <p:spPr>
          <a:xfrm>
            <a:off x="3535649" y="2613331"/>
            <a:ext cx="2133600" cy="32051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Feature Extraction</a:t>
            </a:r>
          </a:p>
        </p:txBody>
      </p:sp>
      <p:sp>
        <p:nvSpPr>
          <p:cNvPr id="6" name="Rectangle 5">
            <a:extLst>
              <a:ext uri="{FF2B5EF4-FFF2-40B4-BE49-F238E27FC236}">
                <a16:creationId xmlns:a16="http://schemas.microsoft.com/office/drawing/2014/main" id="{9CFE5EE6-B775-C51E-88B9-2768BAD0DA0D}"/>
              </a:ext>
            </a:extLst>
          </p:cNvPr>
          <p:cNvSpPr/>
          <p:nvPr/>
        </p:nvSpPr>
        <p:spPr>
          <a:xfrm>
            <a:off x="1391702" y="3094098"/>
            <a:ext cx="2143947" cy="2840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Training Set</a:t>
            </a:r>
          </a:p>
        </p:txBody>
      </p:sp>
      <p:sp>
        <p:nvSpPr>
          <p:cNvPr id="7" name="Rectangle 6">
            <a:extLst>
              <a:ext uri="{FF2B5EF4-FFF2-40B4-BE49-F238E27FC236}">
                <a16:creationId xmlns:a16="http://schemas.microsoft.com/office/drawing/2014/main" id="{E149BE0F-74DF-1956-450F-D73016F15773}"/>
              </a:ext>
            </a:extLst>
          </p:cNvPr>
          <p:cNvSpPr/>
          <p:nvPr/>
        </p:nvSpPr>
        <p:spPr>
          <a:xfrm>
            <a:off x="5669250" y="3100304"/>
            <a:ext cx="2133568" cy="26265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Testing Set</a:t>
            </a:r>
          </a:p>
        </p:txBody>
      </p:sp>
      <p:sp>
        <p:nvSpPr>
          <p:cNvPr id="8" name="Rectangle 7">
            <a:extLst>
              <a:ext uri="{FF2B5EF4-FFF2-40B4-BE49-F238E27FC236}">
                <a16:creationId xmlns:a16="http://schemas.microsoft.com/office/drawing/2014/main" id="{3F51B8DC-134A-6AC4-E07C-5FA900995B5B}"/>
              </a:ext>
            </a:extLst>
          </p:cNvPr>
          <p:cNvSpPr/>
          <p:nvPr/>
        </p:nvSpPr>
        <p:spPr>
          <a:xfrm>
            <a:off x="3531383" y="3499821"/>
            <a:ext cx="2133600" cy="3992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Decision Tree</a:t>
            </a:r>
          </a:p>
        </p:txBody>
      </p:sp>
      <p:sp>
        <p:nvSpPr>
          <p:cNvPr id="9" name="Rectangle 8">
            <a:extLst>
              <a:ext uri="{FF2B5EF4-FFF2-40B4-BE49-F238E27FC236}">
                <a16:creationId xmlns:a16="http://schemas.microsoft.com/office/drawing/2014/main" id="{CC9D76D7-E505-E2F2-463D-8A9BD0AE2D27}"/>
              </a:ext>
            </a:extLst>
          </p:cNvPr>
          <p:cNvSpPr/>
          <p:nvPr/>
        </p:nvSpPr>
        <p:spPr>
          <a:xfrm>
            <a:off x="3591703" y="4065804"/>
            <a:ext cx="2133600" cy="36019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Error Calculation</a:t>
            </a:r>
          </a:p>
        </p:txBody>
      </p:sp>
      <p:sp>
        <p:nvSpPr>
          <p:cNvPr id="10" name="Rectangle 9">
            <a:extLst>
              <a:ext uri="{FF2B5EF4-FFF2-40B4-BE49-F238E27FC236}">
                <a16:creationId xmlns:a16="http://schemas.microsoft.com/office/drawing/2014/main" id="{1DEA0698-51AF-8CEA-E2F2-B17100B9E235}"/>
              </a:ext>
            </a:extLst>
          </p:cNvPr>
          <p:cNvSpPr/>
          <p:nvPr/>
        </p:nvSpPr>
        <p:spPr>
          <a:xfrm>
            <a:off x="3531382" y="4573151"/>
            <a:ext cx="2133601" cy="3992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Prediction</a:t>
            </a:r>
          </a:p>
        </p:txBody>
      </p:sp>
      <p:cxnSp>
        <p:nvCxnSpPr>
          <p:cNvPr id="11" name="Straight Arrow Connector 10">
            <a:extLst>
              <a:ext uri="{FF2B5EF4-FFF2-40B4-BE49-F238E27FC236}">
                <a16:creationId xmlns:a16="http://schemas.microsoft.com/office/drawing/2014/main" id="{60546421-5C68-B562-8B8E-CBA5B928176D}"/>
              </a:ext>
            </a:extLst>
          </p:cNvPr>
          <p:cNvCxnSpPr>
            <a:cxnSpLocks/>
            <a:endCxn id="3" idx="0"/>
          </p:cNvCxnSpPr>
          <p:nvPr/>
        </p:nvCxnSpPr>
        <p:spPr>
          <a:xfrm>
            <a:off x="4602465" y="1429273"/>
            <a:ext cx="6" cy="158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F4D9A83-1AE9-7112-72EC-0913FC8DC6FE}"/>
              </a:ext>
            </a:extLst>
          </p:cNvPr>
          <p:cNvCxnSpPr>
            <a:cxnSpLocks/>
            <a:endCxn id="4" idx="0"/>
          </p:cNvCxnSpPr>
          <p:nvPr/>
        </p:nvCxnSpPr>
        <p:spPr>
          <a:xfrm flipH="1">
            <a:off x="4602465" y="1926336"/>
            <a:ext cx="7" cy="163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D38032E-51C1-679C-0C40-9CADB7690DB8}"/>
              </a:ext>
            </a:extLst>
          </p:cNvPr>
          <p:cNvCxnSpPr>
            <a:cxnSpLocks/>
            <a:stCxn id="5" idx="2"/>
            <a:endCxn id="7" idx="1"/>
          </p:cNvCxnSpPr>
          <p:nvPr/>
        </p:nvCxnSpPr>
        <p:spPr>
          <a:xfrm>
            <a:off x="4602449" y="2933843"/>
            <a:ext cx="1066801" cy="297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842ECF3-65DF-C424-5E07-AA87CAFABDA4}"/>
              </a:ext>
            </a:extLst>
          </p:cNvPr>
          <p:cNvCxnSpPr>
            <a:cxnSpLocks/>
            <a:stCxn id="5" idx="2"/>
          </p:cNvCxnSpPr>
          <p:nvPr/>
        </p:nvCxnSpPr>
        <p:spPr>
          <a:xfrm flipH="1">
            <a:off x="3531382" y="2933843"/>
            <a:ext cx="1071067" cy="320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A6FD419-C17C-6D32-8653-B497075B1A36}"/>
              </a:ext>
            </a:extLst>
          </p:cNvPr>
          <p:cNvCxnSpPr>
            <a:cxnSpLocks/>
            <a:endCxn id="8" idx="0"/>
          </p:cNvCxnSpPr>
          <p:nvPr/>
        </p:nvCxnSpPr>
        <p:spPr>
          <a:xfrm>
            <a:off x="3522198" y="3246303"/>
            <a:ext cx="1075985" cy="253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53A192C-2816-51AE-5061-BE3CFA6BA573}"/>
              </a:ext>
            </a:extLst>
          </p:cNvPr>
          <p:cNvCxnSpPr>
            <a:cxnSpLocks/>
            <a:stCxn id="7" idx="1"/>
            <a:endCxn id="8" idx="0"/>
          </p:cNvCxnSpPr>
          <p:nvPr/>
        </p:nvCxnSpPr>
        <p:spPr>
          <a:xfrm flipH="1">
            <a:off x="4598183" y="3231633"/>
            <a:ext cx="1071067" cy="268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B302587-961D-94C5-DBEF-238CD8457851}"/>
              </a:ext>
            </a:extLst>
          </p:cNvPr>
          <p:cNvCxnSpPr>
            <a:cxnSpLocks/>
          </p:cNvCxnSpPr>
          <p:nvPr/>
        </p:nvCxnSpPr>
        <p:spPr>
          <a:xfrm>
            <a:off x="4577753" y="3867220"/>
            <a:ext cx="0" cy="215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A4DBCDB-CCD9-F3CB-8FE3-F6148ABF9A26}"/>
              </a:ext>
            </a:extLst>
          </p:cNvPr>
          <p:cNvCxnSpPr>
            <a:cxnSpLocks/>
          </p:cNvCxnSpPr>
          <p:nvPr/>
        </p:nvCxnSpPr>
        <p:spPr>
          <a:xfrm>
            <a:off x="4577753" y="4425997"/>
            <a:ext cx="0" cy="166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58B5A062-6795-A82B-2604-253E693CBFB7}"/>
              </a:ext>
            </a:extLst>
          </p:cNvPr>
          <p:cNvCxnSpPr>
            <a:cxnSpLocks/>
          </p:cNvCxnSpPr>
          <p:nvPr/>
        </p:nvCxnSpPr>
        <p:spPr>
          <a:xfrm>
            <a:off x="4602465" y="2423802"/>
            <a:ext cx="0" cy="173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8F7962F-E9F7-34D6-BB9F-E5AB7E7C8648}"/>
              </a:ext>
            </a:extLst>
          </p:cNvPr>
          <p:cNvCxnSpPr>
            <a:cxnSpLocks/>
          </p:cNvCxnSpPr>
          <p:nvPr/>
        </p:nvCxnSpPr>
        <p:spPr>
          <a:xfrm>
            <a:off x="6522705" y="1988580"/>
            <a:ext cx="0" cy="173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0" name="Title 1">
            <a:extLst>
              <a:ext uri="{FF2B5EF4-FFF2-40B4-BE49-F238E27FC236}">
                <a16:creationId xmlns:a16="http://schemas.microsoft.com/office/drawing/2014/main" id="{977A8372-6098-E619-9EF4-7DBF60E723F4}"/>
              </a:ext>
            </a:extLst>
          </p:cNvPr>
          <p:cNvSpPr txBox="1">
            <a:spLocks/>
          </p:cNvSpPr>
          <p:nvPr/>
        </p:nvSpPr>
        <p:spPr>
          <a:xfrm>
            <a:off x="1391702" y="336974"/>
            <a:ext cx="6411111" cy="690677"/>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4000" b="1" dirty="0">
                <a:latin typeface="Verdana" panose="020B0604030504040204" pitchFamily="34" charset="0"/>
                <a:ea typeface="Verdana" panose="020B0604030504040204" pitchFamily="34" charset="0"/>
              </a:rPr>
              <a:t>Methodology</a:t>
            </a:r>
          </a:p>
        </p:txBody>
      </p:sp>
    </p:spTree>
    <p:extLst>
      <p:ext uri="{BB962C8B-B14F-4D97-AF65-F5344CB8AC3E}">
        <p14:creationId xmlns:p14="http://schemas.microsoft.com/office/powerpoint/2010/main" val="3717924536"/>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TotalTime>
  <Words>694</Words>
  <Application>Microsoft Office PowerPoint</Application>
  <PresentationFormat>On-screen Show (16:9)</PresentationFormat>
  <Paragraphs>96</Paragraphs>
  <Slides>15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Barlow Semi Condensed</vt:lpstr>
      <vt:lpstr>Verdana</vt:lpstr>
      <vt:lpstr>Barlow Semi Condensed Light</vt:lpstr>
      <vt:lpstr>Barlow Semi Condensed Medium</vt:lpstr>
      <vt:lpstr>Fjalla One</vt:lpstr>
      <vt:lpstr>Technology Consulting by Slidesgo</vt:lpstr>
      <vt:lpstr>Restaurant Revenue Prediction Using Decision Tree Modelling</vt:lpstr>
      <vt:lpstr>Agenda</vt:lpstr>
      <vt:lpstr>Objectives</vt:lpstr>
      <vt:lpstr>Introduction</vt:lpstr>
      <vt:lpstr>PowerPoint Presentation</vt:lpstr>
      <vt:lpstr>PowerPoint Presentation</vt:lpstr>
      <vt:lpstr>PowerPoint Presentation</vt:lpstr>
      <vt:lpstr>PowerPoint Presentation</vt:lpstr>
      <vt:lpstr>PowerPoint Presentation</vt:lpstr>
      <vt:lpstr>Experiment and Results</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SIDDHALI RAUT</cp:lastModifiedBy>
  <cp:revision>94</cp:revision>
  <dcterms:modified xsi:type="dcterms:W3CDTF">2024-07-26T08:14:18Z</dcterms:modified>
</cp:coreProperties>
</file>