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Ankit\IVY\IVY%20SESSIONS\MS%20Excel\Research%20Project\Zomato%20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Ankit\IVY\IVY%20SESSIONS\MS%20Excel\Research%20Project\Zomato%20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Ankit\IVY\IVY%20SESSIONS\MS%20Excel\Research%20Project\Zomato%20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Ankit\IVY\IVY%20SESSIONS\MS%20Excel\Research%20Project\Zomato%20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Ankit\IVY\IVY%20SESSIONS\MS%20Excel\Research%20Project\Zomato%20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10\Desktop\Ankit\IVY\IVY%20SESSIONS\MS%20Excel\Research%20Project\Zomato%20F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F.xlsx]pivot_tables!PivotTable16</c:name>
    <c:fmtId val="4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Country Wise Revenue Capability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pivot_tables!$L$33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pivot_tables!$K$34:$K$49</c:f>
              <c:strCache>
                <c:ptCount val="15"/>
                <c:pt idx="0">
                  <c:v>Indonesia</c:v>
                </c:pt>
                <c:pt idx="1">
                  <c:v>India</c:v>
                </c:pt>
                <c:pt idx="2">
                  <c:v>Phillipines</c:v>
                </c:pt>
                <c:pt idx="3">
                  <c:v>South Africa</c:v>
                </c:pt>
                <c:pt idx="4">
                  <c:v>Sri Lanka</c:v>
                </c:pt>
                <c:pt idx="5">
                  <c:v>United States</c:v>
                </c:pt>
                <c:pt idx="6">
                  <c:v>UAE</c:v>
                </c:pt>
                <c:pt idx="7">
                  <c:v>Turkey</c:v>
                </c:pt>
                <c:pt idx="8">
                  <c:v>United Kingdom</c:v>
                </c:pt>
                <c:pt idx="9">
                  <c:v>New Zealand</c:v>
                </c:pt>
                <c:pt idx="10">
                  <c:v>Qatar</c:v>
                </c:pt>
                <c:pt idx="11">
                  <c:v>Brazil</c:v>
                </c:pt>
                <c:pt idx="12">
                  <c:v>Singapore</c:v>
                </c:pt>
                <c:pt idx="13">
                  <c:v>Australia</c:v>
                </c:pt>
                <c:pt idx="14">
                  <c:v>Canada</c:v>
                </c:pt>
              </c:strCache>
            </c:strRef>
          </c:cat>
          <c:val>
            <c:numRef>
              <c:f>pivot_tables!$L$34:$L$49</c:f>
              <c:numCache>
                <c:formatCode>0</c:formatCode>
                <c:ptCount val="15"/>
                <c:pt idx="0">
                  <c:v>4878650000</c:v>
                </c:pt>
                <c:pt idx="1">
                  <c:v>1361551060</c:v>
                </c:pt>
                <c:pt idx="2">
                  <c:v>15925100</c:v>
                </c:pt>
                <c:pt idx="3">
                  <c:v>7556778</c:v>
                </c:pt>
                <c:pt idx="4">
                  <c:v>7407500</c:v>
                </c:pt>
                <c:pt idx="5">
                  <c:v>5817820</c:v>
                </c:pt>
                <c:pt idx="6">
                  <c:v>5574315</c:v>
                </c:pt>
                <c:pt idx="7">
                  <c:v>1145625</c:v>
                </c:pt>
                <c:pt idx="8">
                  <c:v>951230</c:v>
                </c:pt>
                <c:pt idx="9">
                  <c:v>683370</c:v>
                </c:pt>
                <c:pt idx="10">
                  <c:v>609615</c:v>
                </c:pt>
                <c:pt idx="11">
                  <c:v>190850</c:v>
                </c:pt>
                <c:pt idx="12">
                  <c:v>102600</c:v>
                </c:pt>
                <c:pt idx="13">
                  <c:v>62193</c:v>
                </c:pt>
                <c:pt idx="14">
                  <c:v>19480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CD-4ABF-B392-A25339BBFF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69820112"/>
        <c:axId val="1500839952"/>
      </c:barChart>
      <c:catAx>
        <c:axId val="156982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839952"/>
        <c:crosses val="autoZero"/>
        <c:auto val="1"/>
        <c:lblAlgn val="ctr"/>
        <c:lblOffset val="100"/>
        <c:noMultiLvlLbl val="0"/>
      </c:catAx>
      <c:valAx>
        <c:axId val="1500839952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156982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F.xlsx]pivot_tables!PivotTable15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</a:t>
            </a:r>
            <a:r>
              <a:rPr lang="en-US" sz="2130" b="1" i="0" u="none" strike="noStrike" kern="1200" spc="100" baseline="0" dirty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City Wise</a:t>
            </a:r>
            <a:r>
              <a:rPr lang="en-US" sz="2130" dirty="0"/>
              <a:t> </a:t>
            </a:r>
            <a:r>
              <a:rPr lang="en-US" dirty="0"/>
              <a:t>Revenue</a:t>
            </a:r>
            <a:r>
              <a:rPr lang="en-US" baseline="0" dirty="0"/>
              <a:t> Capability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pivot_tables!$L$19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pivot_tables!$K$20:$K$30</c:f>
              <c:strCache>
                <c:ptCount val="10"/>
                <c:pt idx="0">
                  <c:v>Jakarta</c:v>
                </c:pt>
                <c:pt idx="1">
                  <c:v>New Delhi</c:v>
                </c:pt>
                <c:pt idx="2">
                  <c:v>Tangerang</c:v>
                </c:pt>
                <c:pt idx="3">
                  <c:v>Bogor</c:v>
                </c:pt>
                <c:pt idx="4">
                  <c:v>Gurgaon</c:v>
                </c:pt>
                <c:pt idx="5">
                  <c:v>Bangalore</c:v>
                </c:pt>
                <c:pt idx="6">
                  <c:v>Noida</c:v>
                </c:pt>
                <c:pt idx="7">
                  <c:v>Kolkata</c:v>
                </c:pt>
                <c:pt idx="8">
                  <c:v>Hyderabad</c:v>
                </c:pt>
                <c:pt idx="9">
                  <c:v>Chennai</c:v>
                </c:pt>
              </c:strCache>
            </c:strRef>
          </c:cat>
          <c:val>
            <c:numRef>
              <c:f>pivot_tables!$L$20:$L$30</c:f>
              <c:numCache>
                <c:formatCode>0</c:formatCode>
                <c:ptCount val="10"/>
                <c:pt idx="0">
                  <c:v>4041890000</c:v>
                </c:pt>
                <c:pt idx="1">
                  <c:v>715889280</c:v>
                </c:pt>
                <c:pt idx="2">
                  <c:v>488900000</c:v>
                </c:pt>
                <c:pt idx="3">
                  <c:v>344560000</c:v>
                </c:pt>
                <c:pt idx="4">
                  <c:v>173905620</c:v>
                </c:pt>
                <c:pt idx="5">
                  <c:v>78305300</c:v>
                </c:pt>
                <c:pt idx="6">
                  <c:v>69163250</c:v>
                </c:pt>
                <c:pt idx="7">
                  <c:v>54528000</c:v>
                </c:pt>
                <c:pt idx="8">
                  <c:v>36620100</c:v>
                </c:pt>
                <c:pt idx="9">
                  <c:v>33114550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8-4D4D-9EE2-593D6592BA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69820592"/>
        <c:axId val="744610240"/>
      </c:barChart>
      <c:catAx>
        <c:axId val="15698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610240"/>
        <c:crosses val="autoZero"/>
        <c:auto val="1"/>
        <c:lblAlgn val="ctr"/>
        <c:lblOffset val="100"/>
        <c:noMultiLvlLbl val="0"/>
      </c:catAx>
      <c:valAx>
        <c:axId val="744610240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156982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F.xlsx]pivot_tables!PivotTable11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Votes to Cuisines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pivot_tables!$G$55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pivot_tables!$F$56:$F$66</c:f>
              <c:strCache>
                <c:ptCount val="10"/>
                <c:pt idx="0">
                  <c:v>Italian</c:v>
                </c:pt>
                <c:pt idx="1">
                  <c:v>Mughlai, North Indian</c:v>
                </c:pt>
                <c:pt idx="2">
                  <c:v>South Indian</c:v>
                </c:pt>
                <c:pt idx="3">
                  <c:v>Fast Food</c:v>
                </c:pt>
                <c:pt idx="4">
                  <c:v>North Indian, Mughlai, Chinese</c:v>
                </c:pt>
                <c:pt idx="5">
                  <c:v>Chinese</c:v>
                </c:pt>
                <c:pt idx="6">
                  <c:v>Cafe</c:v>
                </c:pt>
                <c:pt idx="7">
                  <c:v>North Indian, Chinese</c:v>
                </c:pt>
                <c:pt idx="8">
                  <c:v>North Indian</c:v>
                </c:pt>
                <c:pt idx="9">
                  <c:v>North Indian, Mughlai</c:v>
                </c:pt>
              </c:strCache>
            </c:strRef>
          </c:cat>
          <c:val>
            <c:numRef>
              <c:f>pivot_tables!$G$56:$G$66</c:f>
              <c:numCache>
                <c:formatCode>#,##0.00</c:formatCode>
                <c:ptCount val="10"/>
                <c:pt idx="0">
                  <c:v>14799</c:v>
                </c:pt>
                <c:pt idx="1">
                  <c:v>15275</c:v>
                </c:pt>
                <c:pt idx="2">
                  <c:v>16433</c:v>
                </c:pt>
                <c:pt idx="3">
                  <c:v>17852</c:v>
                </c:pt>
                <c:pt idx="4">
                  <c:v>20115</c:v>
                </c:pt>
                <c:pt idx="5">
                  <c:v>21925</c:v>
                </c:pt>
                <c:pt idx="6">
                  <c:v>30657</c:v>
                </c:pt>
                <c:pt idx="7">
                  <c:v>42012</c:v>
                </c:pt>
                <c:pt idx="8">
                  <c:v>46241</c:v>
                </c:pt>
                <c:pt idx="9">
                  <c:v>53747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9-4F62-AD05-B9547953DC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08881520"/>
        <c:axId val="1551655040"/>
      </c:barChart>
      <c:catAx>
        <c:axId val="1508881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655040"/>
        <c:crosses val="autoZero"/>
        <c:auto val="1"/>
        <c:lblAlgn val="ctr"/>
        <c:lblOffset val="100"/>
        <c:noMultiLvlLbl val="0"/>
      </c:catAx>
      <c:valAx>
        <c:axId val="1551655040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150888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F.xlsx]Pivot_Tables!PivotTable1</c:name>
    <c:fmtId val="5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Ratings</a:t>
            </a:r>
            <a:r>
              <a:rPr lang="en-IN" baseline="0" dirty="0"/>
              <a:t> and Revenue Capability </a:t>
            </a:r>
            <a:r>
              <a:rPr lang="en-IN" sz="2130" b="1" i="0" u="none" strike="noStrike" kern="1200" spc="100" baseline="0" dirty="0">
                <a:solidFill>
                  <a:srgbClr val="FFFFFF">
                    <a:lumMod val="9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Cuisines Wise </a:t>
            </a:r>
            <a:endParaRPr lang="en-IN" sz="213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Pivot_Tables!$F$5</c:f>
              <c:strCache>
                <c:ptCount val="1"/>
                <c:pt idx="0">
                  <c:v>Revenue Capability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Pivot_Tables!$E$6:$E$16</c:f>
              <c:strCache>
                <c:ptCount val="10"/>
                <c:pt idx="0">
                  <c:v>Asian, Indonesian, Western</c:v>
                </c:pt>
                <c:pt idx="1">
                  <c:v>Italian, Continental</c:v>
                </c:pt>
                <c:pt idx="2">
                  <c:v>Sunda, Indonesian</c:v>
                </c:pt>
                <c:pt idx="3">
                  <c:v>Sushi, Japanese</c:v>
                </c:pt>
                <c:pt idx="4">
                  <c:v>Cafe, Italian, Coffee and Tea, Western, Indonesian</c:v>
                </c:pt>
                <c:pt idx="5">
                  <c:v>Desserts, Bakery, Western</c:v>
                </c:pt>
                <c:pt idx="6">
                  <c:v>Japanese, Sushi, Ramen</c:v>
                </c:pt>
                <c:pt idx="7">
                  <c:v>Cafe, Western</c:v>
                </c:pt>
                <c:pt idx="8">
                  <c:v>French, Western</c:v>
                </c:pt>
                <c:pt idx="9">
                  <c:v>Western, Asian, Cafe</c:v>
                </c:pt>
              </c:strCache>
            </c:strRef>
          </c:cat>
          <c:val>
            <c:numRef>
              <c:f>Pivot_Tables!$F$6:$F$16</c:f>
              <c:numCache>
                <c:formatCode>0.0</c:formatCode>
                <c:ptCount val="10"/>
                <c:pt idx="0">
                  <c:v>698400000</c:v>
                </c:pt>
                <c:pt idx="1">
                  <c:v>400614900</c:v>
                </c:pt>
                <c:pt idx="2">
                  <c:v>367600000</c:v>
                </c:pt>
                <c:pt idx="3">
                  <c:v>302500000</c:v>
                </c:pt>
                <c:pt idx="4">
                  <c:v>243540000</c:v>
                </c:pt>
                <c:pt idx="5">
                  <c:v>180600000</c:v>
                </c:pt>
                <c:pt idx="6">
                  <c:v>168200000</c:v>
                </c:pt>
                <c:pt idx="7">
                  <c:v>137400000</c:v>
                </c:pt>
                <c:pt idx="8">
                  <c:v>85050000</c:v>
                </c:pt>
                <c:pt idx="9">
                  <c:v>64750000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2-475E-BD61-71F87816BFBD}"/>
            </c:ext>
          </c:extLst>
        </c:ser>
        <c:ser>
          <c:idx val="1"/>
          <c:order val="1"/>
          <c:tx>
            <c:strRef>
              <c:f>Pivot_Tables!$G$5</c:f>
              <c:strCache>
                <c:ptCount val="1"/>
                <c:pt idx="0">
                  <c:v>Average of Aggregate 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Pivot_Tables!$E$6:$E$16</c:f>
              <c:strCache>
                <c:ptCount val="10"/>
                <c:pt idx="0">
                  <c:v>Asian, Indonesian, Western</c:v>
                </c:pt>
                <c:pt idx="1">
                  <c:v>Italian, Continental</c:v>
                </c:pt>
                <c:pt idx="2">
                  <c:v>Sunda, Indonesian</c:v>
                </c:pt>
                <c:pt idx="3">
                  <c:v>Sushi, Japanese</c:v>
                </c:pt>
                <c:pt idx="4">
                  <c:v>Cafe, Italian, Coffee and Tea, Western, Indonesian</c:v>
                </c:pt>
                <c:pt idx="5">
                  <c:v>Desserts, Bakery, Western</c:v>
                </c:pt>
                <c:pt idx="6">
                  <c:v>Japanese, Sushi, Ramen</c:v>
                </c:pt>
                <c:pt idx="7">
                  <c:v>Cafe, Western</c:v>
                </c:pt>
                <c:pt idx="8">
                  <c:v>French, Western</c:v>
                </c:pt>
                <c:pt idx="9">
                  <c:v>Western, Asian, Cafe</c:v>
                </c:pt>
              </c:strCache>
            </c:strRef>
          </c:cat>
          <c:val>
            <c:numRef>
              <c:f>Pivot_Tables!$G$6:$G$16</c:f>
              <c:numCache>
                <c:formatCode>0.0</c:formatCode>
                <c:ptCount val="10"/>
                <c:pt idx="0">
                  <c:v>4.5999999999999996</c:v>
                </c:pt>
                <c:pt idx="1">
                  <c:v>4.0999999999999996</c:v>
                </c:pt>
                <c:pt idx="2">
                  <c:v>4.9000000000000004</c:v>
                </c:pt>
                <c:pt idx="3">
                  <c:v>4.9000000000000004</c:v>
                </c:pt>
                <c:pt idx="4">
                  <c:v>4.5999999999999996</c:v>
                </c:pt>
                <c:pt idx="5">
                  <c:v>4.5999999999999996</c:v>
                </c:pt>
                <c:pt idx="6">
                  <c:v>4.4000000000000004</c:v>
                </c:pt>
                <c:pt idx="7">
                  <c:v>4.3</c:v>
                </c:pt>
                <c:pt idx="8">
                  <c:v>4.3</c:v>
                </c:pt>
                <c:pt idx="9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E2-475E-BD61-71F87816BF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02460687"/>
        <c:axId val="1804083023"/>
      </c:barChart>
      <c:catAx>
        <c:axId val="1802460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083023"/>
        <c:crosses val="autoZero"/>
        <c:auto val="1"/>
        <c:lblAlgn val="ctr"/>
        <c:lblOffset val="100"/>
        <c:noMultiLvlLbl val="0"/>
      </c:catAx>
      <c:valAx>
        <c:axId val="1804083023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1802460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F.xlsx]pivot_tables!PivotTable3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Votes City</a:t>
            </a:r>
            <a:r>
              <a:rPr lang="en-US" baseline="0" dirty="0"/>
              <a:t> 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pivot_tables!$R$6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pivot_tables!$Q$7:$Q$17</c:f>
              <c:strCache>
                <c:ptCount val="10"/>
                <c:pt idx="0">
                  <c:v>New Delhi</c:v>
                </c:pt>
                <c:pt idx="1">
                  <c:v>Gurgaon</c:v>
                </c:pt>
                <c:pt idx="2">
                  <c:v>Noida</c:v>
                </c:pt>
                <c:pt idx="3">
                  <c:v>Bangalore</c:v>
                </c:pt>
                <c:pt idx="4">
                  <c:v>Kolkata</c:v>
                </c:pt>
                <c:pt idx="5">
                  <c:v>Mumbai</c:v>
                </c:pt>
                <c:pt idx="6">
                  <c:v>Chennai</c:v>
                </c:pt>
                <c:pt idx="7">
                  <c:v>Tampa Bay</c:v>
                </c:pt>
                <c:pt idx="8">
                  <c:v>Hyderabad</c:v>
                </c:pt>
                <c:pt idx="9">
                  <c:v>Orlando</c:v>
                </c:pt>
              </c:strCache>
            </c:strRef>
          </c:cat>
          <c:val>
            <c:numRef>
              <c:f>pivot_tables!$R$7:$R$17</c:f>
              <c:numCache>
                <c:formatCode>0</c:formatCode>
                <c:ptCount val="10"/>
                <c:pt idx="0">
                  <c:v>619847</c:v>
                </c:pt>
                <c:pt idx="1">
                  <c:v>127651</c:v>
                </c:pt>
                <c:pt idx="2">
                  <c:v>69510</c:v>
                </c:pt>
                <c:pt idx="3">
                  <c:v>56115</c:v>
                </c:pt>
                <c:pt idx="4">
                  <c:v>44593</c:v>
                </c:pt>
                <c:pt idx="5">
                  <c:v>29697</c:v>
                </c:pt>
                <c:pt idx="6">
                  <c:v>27695</c:v>
                </c:pt>
                <c:pt idx="7">
                  <c:v>27407</c:v>
                </c:pt>
                <c:pt idx="8">
                  <c:v>24135</c:v>
                </c:pt>
                <c:pt idx="9">
                  <c:v>22831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1-4573-A3C9-26FE24AD01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58769040"/>
        <c:axId val="1650499424"/>
      </c:barChart>
      <c:catAx>
        <c:axId val="85876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499424"/>
        <c:crosses val="autoZero"/>
        <c:auto val="1"/>
        <c:lblAlgn val="ctr"/>
        <c:lblOffset val="100"/>
        <c:noMultiLvlLbl val="0"/>
      </c:catAx>
      <c:valAx>
        <c:axId val="1650499424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85876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F.xlsx]Pivot_Tables!PivotTable13</c:name>
    <c:fmtId val="5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Votes</a:t>
            </a:r>
            <a:r>
              <a:rPr lang="en-IN"/>
              <a:t> by </a:t>
            </a:r>
            <a:r>
              <a:rPr lang="en-IN" sz="1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Price Range </a:t>
            </a:r>
            <a:r>
              <a:rPr lang="en-IN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Pivot_Tables!$J$50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Pivot_Tables!$I$51:$I$55</c:f>
              <c:strCach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strCache>
            </c:strRef>
          </c:cat>
          <c:val>
            <c:numRef>
              <c:f>Pivot_Tables!$J$51:$J$55</c:f>
              <c:numCache>
                <c:formatCode>#,##0.00</c:formatCode>
                <c:ptCount val="4"/>
                <c:pt idx="0">
                  <c:v>196934</c:v>
                </c:pt>
                <c:pt idx="1">
                  <c:v>215997</c:v>
                </c:pt>
                <c:pt idx="2">
                  <c:v>459501</c:v>
                </c:pt>
                <c:pt idx="3">
                  <c:v>623487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F-447A-BF0E-F1857A0262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55410880"/>
        <c:axId val="1632662752"/>
      </c:barChart>
      <c:catAx>
        <c:axId val="155541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662752"/>
        <c:crosses val="autoZero"/>
        <c:auto val="1"/>
        <c:lblAlgn val="ctr"/>
        <c:lblOffset val="100"/>
        <c:noMultiLvlLbl val="0"/>
      </c:catAx>
      <c:valAx>
        <c:axId val="1632662752"/>
        <c:scaling>
          <c:orientation val="minMax"/>
        </c:scaling>
        <c:delete val="1"/>
        <c:axPos val="b"/>
        <c:numFmt formatCode="#,##0.00" sourceLinked="1"/>
        <c:majorTickMark val="none"/>
        <c:minorTickMark val="none"/>
        <c:tickLblPos val="nextTo"/>
        <c:crossAx val="155541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078174"/>
            <a:ext cx="6253317" cy="3246938"/>
          </a:xfrm>
        </p:spPr>
        <p:txBody>
          <a:bodyPr>
            <a:noAutofit/>
          </a:bodyPr>
          <a:lstStyle/>
          <a:p>
            <a:pPr algn="just"/>
            <a:r>
              <a:rPr lang="en-US" sz="6000" b="1" dirty="0"/>
              <a:t>Zomato Business Analysis by using MS Excel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5535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Project Under Data science course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</a:t>
            </a:r>
            <a:r>
              <a:rPr lang="en-US" sz="2400" b="1" dirty="0">
                <a:solidFill>
                  <a:srgbClr val="0070C0"/>
                </a:solidFill>
              </a:rPr>
              <a:t>ivy professional school</a:t>
            </a:r>
          </a:p>
          <a:p>
            <a:r>
              <a:rPr lang="en-US" dirty="0"/>
              <a:t>By </a:t>
            </a:r>
          </a:p>
          <a:p>
            <a:r>
              <a:rPr lang="en-US" sz="3500" dirty="0"/>
              <a:t>Ankit Raut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C668E6-FD34-1EB2-0C82-68C53BADF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093804"/>
              </p:ext>
            </p:extLst>
          </p:nvPr>
        </p:nvGraphicFramePr>
        <p:xfrm>
          <a:off x="1096963" y="286603"/>
          <a:ext cx="10058400" cy="558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4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1B199-C990-483D-9024-2A7FBE1E8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481501"/>
              </p:ext>
            </p:extLst>
          </p:nvPr>
        </p:nvGraphicFramePr>
        <p:xfrm>
          <a:off x="1096963" y="286603"/>
          <a:ext cx="10058400" cy="595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21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3A6-DD83-2F75-E58D-AC3644FE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F90B77-3722-EA87-FE3D-4F6B8243E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060304"/>
              </p:ext>
            </p:extLst>
          </p:nvPr>
        </p:nvGraphicFramePr>
        <p:xfrm>
          <a:off x="1096963" y="286603"/>
          <a:ext cx="10058400" cy="558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09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6372-2903-0BAE-0E89-E138AFCD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373126-7D4C-1138-F837-21FA6BC2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821042"/>
              </p:ext>
            </p:extLst>
          </p:nvPr>
        </p:nvGraphicFramePr>
        <p:xfrm>
          <a:off x="1096963" y="286603"/>
          <a:ext cx="10058400" cy="558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981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EFDE-AA72-B4EB-47D9-D82AC70E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BD7CC-F38F-469F-9E7D-A38644FF5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216789"/>
              </p:ext>
            </p:extLst>
          </p:nvPr>
        </p:nvGraphicFramePr>
        <p:xfrm>
          <a:off x="1096963" y="286603"/>
          <a:ext cx="10058399" cy="558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45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2FF2-7819-1BA6-9017-F1ACFC38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9345E0-7EB7-42EE-ACDF-B0D3B0149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147739"/>
              </p:ext>
            </p:extLst>
          </p:nvPr>
        </p:nvGraphicFramePr>
        <p:xfrm>
          <a:off x="1096963" y="286603"/>
          <a:ext cx="10058400" cy="558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039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4673-9BBE-D009-B277-D34B51B2A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91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{A7B31936-2C31-4488-9516-D3B10CEAEB09}tf56160789_win32</Template>
  <TotalTime>408</TotalTime>
  <Words>51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Zomato Business Analysis by using MS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Business Analysis By MS Excel</dc:title>
  <dc:creator>Ankit Raut</dc:creator>
  <cp:lastModifiedBy>Ankit Raut</cp:lastModifiedBy>
  <cp:revision>12</cp:revision>
  <dcterms:created xsi:type="dcterms:W3CDTF">2024-01-06T07:37:34Z</dcterms:created>
  <dcterms:modified xsi:type="dcterms:W3CDTF">2024-01-06T14:42:16Z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