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8"/>
  </p:notesMasterIdLst>
  <p:sldIdLst>
    <p:sldId id="256" r:id="rId2"/>
    <p:sldId id="257" r:id="rId3"/>
    <p:sldId id="259" r:id="rId4"/>
    <p:sldId id="260"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on Francis &lt;Student&gt;" initials="LF&lt;" lastIdx="10" clrIdx="0">
    <p:extLst>
      <p:ext uri="{19B8F6BF-5375-455C-9EA6-DF929625EA0E}">
        <p15:presenceInfo xmlns:p15="http://schemas.microsoft.com/office/powerpoint/2012/main" userId="S::0610111554@my.browardschools.com::dcf2e9d1-ab3e-4b57-ab15-757eeb63c0cd" providerId="AD"/>
      </p:ext>
    </p:extLst>
  </p:cmAuthor>
  <p:cmAuthor id="2" name="Salicia K. Maree &lt;Student&gt;" initials="S&lt;" lastIdx="1" clrIdx="1">
    <p:extLst>
      <p:ext uri="{19B8F6BF-5375-455C-9EA6-DF929625EA0E}">
        <p15:presenceInfo xmlns:p15="http://schemas.microsoft.com/office/powerpoint/2012/main" userId="S::0612102356@my.browardschools.com::bcb04fe6-5c8f-434c-9007-16d46d3b929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108"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hyperlink" Target="https://www.raffaelechiatto.com/disablitare-lo-user-account-control-uac-windows-7-tramite-group-policy/"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hyperlink" Target="https://www.raffaelechiatto.com/disablitare-lo-user-account-control-uac-windows-7-tramite-group-policy/"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E4E07E-CE93-4F0D-BA09-15A2380A58D7}"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C943F2A-0E6A-4586-BF88-87BE4725346C}">
      <dgm:prSet/>
      <dgm:spPr/>
      <dgm:t>
        <a:bodyPr/>
        <a:lstStyle/>
        <a:p>
          <a:pPr>
            <a:lnSpc>
              <a:spcPct val="100000"/>
            </a:lnSpc>
            <a:defRPr cap="all"/>
          </a:pPr>
          <a:r>
            <a:rPr lang="en-US" b="1"/>
            <a:t>Providing details of what happened to the Quasar satellite</a:t>
          </a:r>
        </a:p>
      </dgm:t>
    </dgm:pt>
    <dgm:pt modelId="{C35129BB-07E6-4EDF-9C88-E4ACE05BBF31}" type="parTrans" cxnId="{6E4ED046-332A-45F5-9B77-2E4E91844477}">
      <dgm:prSet/>
      <dgm:spPr/>
      <dgm:t>
        <a:bodyPr/>
        <a:lstStyle/>
        <a:p>
          <a:endParaRPr lang="en-US"/>
        </a:p>
      </dgm:t>
    </dgm:pt>
    <dgm:pt modelId="{E0095029-0B23-45C4-ACC5-DEA07DD41C22}" type="sibTrans" cxnId="{6E4ED046-332A-45F5-9B77-2E4E91844477}">
      <dgm:prSet/>
      <dgm:spPr/>
      <dgm:t>
        <a:bodyPr/>
        <a:lstStyle/>
        <a:p>
          <a:endParaRPr lang="en-US"/>
        </a:p>
      </dgm:t>
    </dgm:pt>
    <dgm:pt modelId="{ED78174B-7834-4F23-8312-922ED5F37CBB}">
      <dgm:prSet/>
      <dgm:spPr/>
      <dgm:t>
        <a:bodyPr/>
        <a:lstStyle/>
        <a:p>
          <a:pPr>
            <a:lnSpc>
              <a:spcPct val="100000"/>
            </a:lnSpc>
            <a:defRPr cap="all"/>
          </a:pPr>
          <a:r>
            <a:rPr lang="en-US" b="1"/>
            <a:t>Stating the possible causes of the incident </a:t>
          </a:r>
          <a:r>
            <a:rPr lang="en-US" b="1">
              <a:latin typeface="Bell MT"/>
            </a:rPr>
            <a:t>occurred</a:t>
          </a:r>
        </a:p>
      </dgm:t>
    </dgm:pt>
    <dgm:pt modelId="{719A0196-516A-438D-B312-0A33EB9CC0C8}" type="parTrans" cxnId="{0EB7E9CF-C167-4954-8072-B56EE4620A2A}">
      <dgm:prSet/>
      <dgm:spPr/>
      <dgm:t>
        <a:bodyPr/>
        <a:lstStyle/>
        <a:p>
          <a:endParaRPr lang="en-US"/>
        </a:p>
      </dgm:t>
    </dgm:pt>
    <dgm:pt modelId="{0039E446-0266-48D0-976F-B24BA461DDAC}" type="sibTrans" cxnId="{0EB7E9CF-C167-4954-8072-B56EE4620A2A}">
      <dgm:prSet/>
      <dgm:spPr/>
      <dgm:t>
        <a:bodyPr/>
        <a:lstStyle/>
        <a:p>
          <a:endParaRPr lang="en-US"/>
        </a:p>
      </dgm:t>
    </dgm:pt>
    <dgm:pt modelId="{A176D2BF-0FF8-4068-80F3-F9B0081E2111}">
      <dgm:prSet phldr="0"/>
      <dgm:spPr/>
      <dgm:t>
        <a:bodyPr/>
        <a:lstStyle/>
        <a:p>
          <a:pPr>
            <a:lnSpc>
              <a:spcPct val="100000"/>
            </a:lnSpc>
            <a:defRPr cap="all"/>
          </a:pPr>
          <a:r>
            <a:rPr lang="en-US" b="1"/>
            <a:t>Recommendations on what to do next and how to prevent it</a:t>
          </a:r>
        </a:p>
      </dgm:t>
    </dgm:pt>
    <dgm:pt modelId="{933C40B0-EC4E-4FF4-BD77-94F8F80517F3}" type="parTrans" cxnId="{1C322F75-315B-45F5-B3E0-FAB4B1A715DD}">
      <dgm:prSet/>
      <dgm:spPr/>
      <dgm:t>
        <a:bodyPr/>
        <a:lstStyle/>
        <a:p>
          <a:endParaRPr lang="en-US"/>
        </a:p>
      </dgm:t>
    </dgm:pt>
    <dgm:pt modelId="{7FE192FA-F5E3-42F6-81AD-26194E2075A1}" type="sibTrans" cxnId="{1C322F75-315B-45F5-B3E0-FAB4B1A715DD}">
      <dgm:prSet/>
      <dgm:spPr/>
      <dgm:t>
        <a:bodyPr/>
        <a:lstStyle/>
        <a:p>
          <a:endParaRPr lang="en-US"/>
        </a:p>
      </dgm:t>
    </dgm:pt>
    <dgm:pt modelId="{C024D7D4-0E05-478A-9E03-7E8932337394}">
      <dgm:prSet phldr="0"/>
      <dgm:spPr/>
      <dgm:t>
        <a:bodyPr/>
        <a:lstStyle/>
        <a:p>
          <a:pPr rtl="0">
            <a:lnSpc>
              <a:spcPct val="100000"/>
            </a:lnSpc>
            <a:defRPr cap="all"/>
          </a:pPr>
          <a:r>
            <a:rPr lang="en-US" b="1"/>
            <a:t>The assailants' motives for this incident.</a:t>
          </a:r>
        </a:p>
      </dgm:t>
    </dgm:pt>
    <dgm:pt modelId="{3C2A4C05-1329-4561-B56D-6DE07BBE2442}" type="parTrans" cxnId="{E6BC839A-ECCA-47C5-A70B-E94457169960}">
      <dgm:prSet/>
      <dgm:spPr/>
      <dgm:t>
        <a:bodyPr/>
        <a:lstStyle/>
        <a:p>
          <a:endParaRPr lang="en-US"/>
        </a:p>
      </dgm:t>
    </dgm:pt>
    <dgm:pt modelId="{02B8E0DE-038E-43A9-9520-BF8DA1776E90}" type="sibTrans" cxnId="{E6BC839A-ECCA-47C5-A70B-E94457169960}">
      <dgm:prSet/>
      <dgm:spPr/>
      <dgm:t>
        <a:bodyPr/>
        <a:lstStyle/>
        <a:p>
          <a:endParaRPr lang="en-US"/>
        </a:p>
      </dgm:t>
    </dgm:pt>
    <dgm:pt modelId="{7A0D8C93-6067-4AE7-B170-5471CC741085}" type="pres">
      <dgm:prSet presAssocID="{F9E4E07E-CE93-4F0D-BA09-15A2380A58D7}" presName="root" presStyleCnt="0">
        <dgm:presLayoutVars>
          <dgm:dir/>
          <dgm:resizeHandles val="exact"/>
        </dgm:presLayoutVars>
      </dgm:prSet>
      <dgm:spPr/>
    </dgm:pt>
    <dgm:pt modelId="{17573858-174F-4765-BB8E-2AB4549A1801}" type="pres">
      <dgm:prSet presAssocID="{DC943F2A-0E6A-4586-BF88-87BE4725346C}" presName="compNode" presStyleCnt="0"/>
      <dgm:spPr/>
    </dgm:pt>
    <dgm:pt modelId="{1EBDD378-A61C-49FE-9501-4551310D29C0}" type="pres">
      <dgm:prSet presAssocID="{DC943F2A-0E6A-4586-BF88-87BE4725346C}" presName="iconBgRect" presStyleLbl="bgShp" presStyleIdx="0" presStyleCnt="4"/>
      <dgm:spPr/>
    </dgm:pt>
    <dgm:pt modelId="{68437906-4FCA-4286-BCE7-4D4AD38CC9CF}" type="pres">
      <dgm:prSet presAssocID="{DC943F2A-0E6A-4586-BF88-87BE4725346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atellite"/>
        </a:ext>
      </dgm:extLst>
    </dgm:pt>
    <dgm:pt modelId="{67A9B4C7-67DB-4640-9A74-23D087137ED8}" type="pres">
      <dgm:prSet presAssocID="{DC943F2A-0E6A-4586-BF88-87BE4725346C}" presName="spaceRect" presStyleCnt="0"/>
      <dgm:spPr/>
    </dgm:pt>
    <dgm:pt modelId="{F933D891-3DA7-48B3-83F8-C50209A289E4}" type="pres">
      <dgm:prSet presAssocID="{DC943F2A-0E6A-4586-BF88-87BE4725346C}" presName="textRect" presStyleLbl="revTx" presStyleIdx="0" presStyleCnt="4">
        <dgm:presLayoutVars>
          <dgm:chMax val="1"/>
          <dgm:chPref val="1"/>
        </dgm:presLayoutVars>
      </dgm:prSet>
      <dgm:spPr/>
    </dgm:pt>
    <dgm:pt modelId="{E6F17F8A-1F24-482A-B028-3F99B2B291BC}" type="pres">
      <dgm:prSet presAssocID="{E0095029-0B23-45C4-ACC5-DEA07DD41C22}" presName="sibTrans" presStyleCnt="0"/>
      <dgm:spPr/>
    </dgm:pt>
    <dgm:pt modelId="{F796D6A3-AE3C-488C-8E49-A4D812A81B4E}" type="pres">
      <dgm:prSet presAssocID="{ED78174B-7834-4F23-8312-922ED5F37CBB}" presName="compNode" presStyleCnt="0"/>
      <dgm:spPr/>
    </dgm:pt>
    <dgm:pt modelId="{9F2BD889-29F8-4A97-A3AC-88797BBB45E7}" type="pres">
      <dgm:prSet presAssocID="{ED78174B-7834-4F23-8312-922ED5F37CBB}" presName="iconBgRect" presStyleLbl="bgShp" presStyleIdx="1" presStyleCnt="4"/>
      <dgm:spPr/>
    </dgm:pt>
    <dgm:pt modelId="{6C8CC43A-E8FF-4317-980E-074F9BC1860F}" type="pres">
      <dgm:prSet presAssocID="{ED78174B-7834-4F23-8312-922ED5F37CB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nger"/>
        </a:ext>
      </dgm:extLst>
    </dgm:pt>
    <dgm:pt modelId="{6C599322-9F40-470C-92CD-84E9A41914AB}" type="pres">
      <dgm:prSet presAssocID="{ED78174B-7834-4F23-8312-922ED5F37CBB}" presName="spaceRect" presStyleCnt="0"/>
      <dgm:spPr/>
    </dgm:pt>
    <dgm:pt modelId="{151112AD-DC86-43D4-9EA5-9E72AB79E9DB}" type="pres">
      <dgm:prSet presAssocID="{ED78174B-7834-4F23-8312-922ED5F37CBB}" presName="textRect" presStyleLbl="revTx" presStyleIdx="1" presStyleCnt="4">
        <dgm:presLayoutVars>
          <dgm:chMax val="1"/>
          <dgm:chPref val="1"/>
        </dgm:presLayoutVars>
      </dgm:prSet>
      <dgm:spPr/>
    </dgm:pt>
    <dgm:pt modelId="{68B16A91-2E11-4C59-B5C1-6C81636FE614}" type="pres">
      <dgm:prSet presAssocID="{0039E446-0266-48D0-976F-B24BA461DDAC}" presName="sibTrans" presStyleCnt="0"/>
      <dgm:spPr/>
    </dgm:pt>
    <dgm:pt modelId="{C4E61D52-90CF-4E63-ADFB-DD3BDA047EDA}" type="pres">
      <dgm:prSet presAssocID="{C024D7D4-0E05-478A-9E03-7E8932337394}" presName="compNode" presStyleCnt="0"/>
      <dgm:spPr/>
    </dgm:pt>
    <dgm:pt modelId="{98720726-7FB9-478D-9662-B893A89F4FAF}" type="pres">
      <dgm:prSet presAssocID="{C024D7D4-0E05-478A-9E03-7E8932337394}" presName="iconBgRect" presStyleLbl="bgShp" presStyleIdx="2" presStyleCnt="4"/>
      <dgm:spPr/>
    </dgm:pt>
    <dgm:pt modelId="{553208A8-8DCA-4F90-B88D-DCC299E2A496}" type="pres">
      <dgm:prSet presAssocID="{C024D7D4-0E05-478A-9E03-7E8932337394}" presName="iconRect" presStyleLbl="node1" presStyleIdx="2" presStyleCnt="4"/>
      <dgm:spPr/>
    </dgm:pt>
    <dgm:pt modelId="{3A9BAA79-827E-47C0-AF43-0039F441B833}" type="pres">
      <dgm:prSet presAssocID="{C024D7D4-0E05-478A-9E03-7E8932337394}" presName="spaceRect" presStyleCnt="0"/>
      <dgm:spPr/>
    </dgm:pt>
    <dgm:pt modelId="{5D2F9F93-B8FD-42CE-888D-84CF42809D2B}" type="pres">
      <dgm:prSet presAssocID="{C024D7D4-0E05-478A-9E03-7E8932337394}" presName="textRect" presStyleLbl="revTx" presStyleIdx="2" presStyleCnt="4">
        <dgm:presLayoutVars>
          <dgm:chMax val="1"/>
          <dgm:chPref val="1"/>
        </dgm:presLayoutVars>
      </dgm:prSet>
      <dgm:spPr/>
    </dgm:pt>
    <dgm:pt modelId="{A5C1E48D-9D9C-4546-9097-63C14A129C70}" type="pres">
      <dgm:prSet presAssocID="{02B8E0DE-038E-43A9-9520-BF8DA1776E90}" presName="sibTrans" presStyleCnt="0"/>
      <dgm:spPr/>
    </dgm:pt>
    <dgm:pt modelId="{A57803DE-E01E-4428-A8CD-B12D51A3BFD3}" type="pres">
      <dgm:prSet presAssocID="{A176D2BF-0FF8-4068-80F3-F9B0081E2111}" presName="compNode" presStyleCnt="0"/>
      <dgm:spPr/>
    </dgm:pt>
    <dgm:pt modelId="{2CBA142D-E142-41B7-BFEC-ED2E84D30AE9}" type="pres">
      <dgm:prSet presAssocID="{A176D2BF-0FF8-4068-80F3-F9B0081E2111}" presName="iconBgRect" presStyleLbl="bgShp" presStyleIdx="3" presStyleCnt="4"/>
      <dgm:spPr/>
    </dgm:pt>
    <dgm:pt modelId="{2A0EE096-C646-4B22-9064-E39C32F934CD}" type="pres">
      <dgm:prSet presAssocID="{A176D2BF-0FF8-4068-80F3-F9B0081E2111}" presName="iconRect" presStyleLbl="node1" presStyleIdx="3" presStyleCnt="4"/>
      <dgm:spPr/>
    </dgm:pt>
    <dgm:pt modelId="{D97B43D8-9649-4C62-8789-B90B877EAD15}" type="pres">
      <dgm:prSet presAssocID="{A176D2BF-0FF8-4068-80F3-F9B0081E2111}" presName="spaceRect" presStyleCnt="0"/>
      <dgm:spPr/>
    </dgm:pt>
    <dgm:pt modelId="{67A9B5A4-4C63-4747-A338-58C5CFA1181F}" type="pres">
      <dgm:prSet presAssocID="{A176D2BF-0FF8-4068-80F3-F9B0081E2111}" presName="textRect" presStyleLbl="revTx" presStyleIdx="3" presStyleCnt="4">
        <dgm:presLayoutVars>
          <dgm:chMax val="1"/>
          <dgm:chPref val="1"/>
        </dgm:presLayoutVars>
      </dgm:prSet>
      <dgm:spPr/>
    </dgm:pt>
  </dgm:ptLst>
  <dgm:cxnLst>
    <dgm:cxn modelId="{A81B7033-F5A5-42F1-82AD-27C88E36EFDF}" type="presOf" srcId="{ED78174B-7834-4F23-8312-922ED5F37CBB}" destId="{151112AD-DC86-43D4-9EA5-9E72AB79E9DB}" srcOrd="0" destOrd="0" presId="urn:microsoft.com/office/officeart/2018/5/layout/IconCircleLabelList"/>
    <dgm:cxn modelId="{F111B65C-CD50-4DD8-8994-53F5133DAD9C}" type="presOf" srcId="{F9E4E07E-CE93-4F0D-BA09-15A2380A58D7}" destId="{7A0D8C93-6067-4AE7-B170-5471CC741085}" srcOrd="0" destOrd="0" presId="urn:microsoft.com/office/officeart/2018/5/layout/IconCircleLabelList"/>
    <dgm:cxn modelId="{79E32761-6390-400F-904A-784A7FD4F61E}" type="presOf" srcId="{DC943F2A-0E6A-4586-BF88-87BE4725346C}" destId="{F933D891-3DA7-48B3-83F8-C50209A289E4}" srcOrd="0" destOrd="0" presId="urn:microsoft.com/office/officeart/2018/5/layout/IconCircleLabelList"/>
    <dgm:cxn modelId="{6E4ED046-332A-45F5-9B77-2E4E91844477}" srcId="{F9E4E07E-CE93-4F0D-BA09-15A2380A58D7}" destId="{DC943F2A-0E6A-4586-BF88-87BE4725346C}" srcOrd="0" destOrd="0" parTransId="{C35129BB-07E6-4EDF-9C88-E4ACE05BBF31}" sibTransId="{E0095029-0B23-45C4-ACC5-DEA07DD41C22}"/>
    <dgm:cxn modelId="{1C322F75-315B-45F5-B3E0-FAB4B1A715DD}" srcId="{F9E4E07E-CE93-4F0D-BA09-15A2380A58D7}" destId="{A176D2BF-0FF8-4068-80F3-F9B0081E2111}" srcOrd="3" destOrd="0" parTransId="{933C40B0-EC4E-4FF4-BD77-94F8F80517F3}" sibTransId="{7FE192FA-F5E3-42F6-81AD-26194E2075A1}"/>
    <dgm:cxn modelId="{6C617B78-7CB9-4815-B85C-7D34C96252FF}" type="presOf" srcId="{C024D7D4-0E05-478A-9E03-7E8932337394}" destId="{5D2F9F93-B8FD-42CE-888D-84CF42809D2B}" srcOrd="0" destOrd="0" presId="urn:microsoft.com/office/officeart/2018/5/layout/IconCircleLabelList"/>
    <dgm:cxn modelId="{A713B287-95FF-413B-8B7C-B2876CE13311}" type="presOf" srcId="{A176D2BF-0FF8-4068-80F3-F9B0081E2111}" destId="{67A9B5A4-4C63-4747-A338-58C5CFA1181F}" srcOrd="0" destOrd="0" presId="urn:microsoft.com/office/officeart/2018/5/layout/IconCircleLabelList"/>
    <dgm:cxn modelId="{E6BC839A-ECCA-47C5-A70B-E94457169960}" srcId="{F9E4E07E-CE93-4F0D-BA09-15A2380A58D7}" destId="{C024D7D4-0E05-478A-9E03-7E8932337394}" srcOrd="2" destOrd="0" parTransId="{3C2A4C05-1329-4561-B56D-6DE07BBE2442}" sibTransId="{02B8E0DE-038E-43A9-9520-BF8DA1776E90}"/>
    <dgm:cxn modelId="{0EB7E9CF-C167-4954-8072-B56EE4620A2A}" srcId="{F9E4E07E-CE93-4F0D-BA09-15A2380A58D7}" destId="{ED78174B-7834-4F23-8312-922ED5F37CBB}" srcOrd="1" destOrd="0" parTransId="{719A0196-516A-438D-B312-0A33EB9CC0C8}" sibTransId="{0039E446-0266-48D0-976F-B24BA461DDAC}"/>
    <dgm:cxn modelId="{BCA8876F-4C18-4F5B-BC1E-9A4377319BAC}" type="presParOf" srcId="{7A0D8C93-6067-4AE7-B170-5471CC741085}" destId="{17573858-174F-4765-BB8E-2AB4549A1801}" srcOrd="0" destOrd="0" presId="urn:microsoft.com/office/officeart/2018/5/layout/IconCircleLabelList"/>
    <dgm:cxn modelId="{441D1521-2E2D-431D-8A17-044F51FFE729}" type="presParOf" srcId="{17573858-174F-4765-BB8E-2AB4549A1801}" destId="{1EBDD378-A61C-49FE-9501-4551310D29C0}" srcOrd="0" destOrd="0" presId="urn:microsoft.com/office/officeart/2018/5/layout/IconCircleLabelList"/>
    <dgm:cxn modelId="{054A2A98-3227-4D8C-ADEC-3D94506BCBE4}" type="presParOf" srcId="{17573858-174F-4765-BB8E-2AB4549A1801}" destId="{68437906-4FCA-4286-BCE7-4D4AD38CC9CF}" srcOrd="1" destOrd="0" presId="urn:microsoft.com/office/officeart/2018/5/layout/IconCircleLabelList"/>
    <dgm:cxn modelId="{DEA21A08-19A3-49A3-A84B-75ABB64E8F5E}" type="presParOf" srcId="{17573858-174F-4765-BB8E-2AB4549A1801}" destId="{67A9B4C7-67DB-4640-9A74-23D087137ED8}" srcOrd="2" destOrd="0" presId="urn:microsoft.com/office/officeart/2018/5/layout/IconCircleLabelList"/>
    <dgm:cxn modelId="{DBAC234C-1798-41A0-A22D-600458322B69}" type="presParOf" srcId="{17573858-174F-4765-BB8E-2AB4549A1801}" destId="{F933D891-3DA7-48B3-83F8-C50209A289E4}" srcOrd="3" destOrd="0" presId="urn:microsoft.com/office/officeart/2018/5/layout/IconCircleLabelList"/>
    <dgm:cxn modelId="{4A505141-C6D8-4138-96C2-C2E74E9E2AF4}" type="presParOf" srcId="{7A0D8C93-6067-4AE7-B170-5471CC741085}" destId="{E6F17F8A-1F24-482A-B028-3F99B2B291BC}" srcOrd="1" destOrd="0" presId="urn:microsoft.com/office/officeart/2018/5/layout/IconCircleLabelList"/>
    <dgm:cxn modelId="{1E9C7C4F-EB62-4451-BC88-A2A8F59A96A8}" type="presParOf" srcId="{7A0D8C93-6067-4AE7-B170-5471CC741085}" destId="{F796D6A3-AE3C-488C-8E49-A4D812A81B4E}" srcOrd="2" destOrd="0" presId="urn:microsoft.com/office/officeart/2018/5/layout/IconCircleLabelList"/>
    <dgm:cxn modelId="{77F8569E-294B-4352-B07B-D493719F880B}" type="presParOf" srcId="{F796D6A3-AE3C-488C-8E49-A4D812A81B4E}" destId="{9F2BD889-29F8-4A97-A3AC-88797BBB45E7}" srcOrd="0" destOrd="0" presId="urn:microsoft.com/office/officeart/2018/5/layout/IconCircleLabelList"/>
    <dgm:cxn modelId="{196AF6C5-50D6-4443-A330-DEA7EA80A177}" type="presParOf" srcId="{F796D6A3-AE3C-488C-8E49-A4D812A81B4E}" destId="{6C8CC43A-E8FF-4317-980E-074F9BC1860F}" srcOrd="1" destOrd="0" presId="urn:microsoft.com/office/officeart/2018/5/layout/IconCircleLabelList"/>
    <dgm:cxn modelId="{BF2DAE75-FCBA-4895-A865-4ED725EFD04E}" type="presParOf" srcId="{F796D6A3-AE3C-488C-8E49-A4D812A81B4E}" destId="{6C599322-9F40-470C-92CD-84E9A41914AB}" srcOrd="2" destOrd="0" presId="urn:microsoft.com/office/officeart/2018/5/layout/IconCircleLabelList"/>
    <dgm:cxn modelId="{E38067E2-2346-4B30-97B3-5F715985A588}" type="presParOf" srcId="{F796D6A3-AE3C-488C-8E49-A4D812A81B4E}" destId="{151112AD-DC86-43D4-9EA5-9E72AB79E9DB}" srcOrd="3" destOrd="0" presId="urn:microsoft.com/office/officeart/2018/5/layout/IconCircleLabelList"/>
    <dgm:cxn modelId="{6B4C362E-FE12-4177-A7C0-D1DB1E6CD966}" type="presParOf" srcId="{7A0D8C93-6067-4AE7-B170-5471CC741085}" destId="{68B16A91-2E11-4C59-B5C1-6C81636FE614}" srcOrd="3" destOrd="0" presId="urn:microsoft.com/office/officeart/2018/5/layout/IconCircleLabelList"/>
    <dgm:cxn modelId="{0ABF2A22-6F6C-4FAF-9DBF-3C71C58B64DF}" type="presParOf" srcId="{7A0D8C93-6067-4AE7-B170-5471CC741085}" destId="{C4E61D52-90CF-4E63-ADFB-DD3BDA047EDA}" srcOrd="4" destOrd="0" presId="urn:microsoft.com/office/officeart/2018/5/layout/IconCircleLabelList"/>
    <dgm:cxn modelId="{F7ECBDA7-A9EB-45B7-BAF6-1BAC3A0BD1A5}" type="presParOf" srcId="{C4E61D52-90CF-4E63-ADFB-DD3BDA047EDA}" destId="{98720726-7FB9-478D-9662-B893A89F4FAF}" srcOrd="0" destOrd="0" presId="urn:microsoft.com/office/officeart/2018/5/layout/IconCircleLabelList"/>
    <dgm:cxn modelId="{26C71F3C-E3C5-48C5-B775-2AC20659C5E8}" type="presParOf" srcId="{C4E61D52-90CF-4E63-ADFB-DD3BDA047EDA}" destId="{553208A8-8DCA-4F90-B88D-DCC299E2A496}" srcOrd="1" destOrd="0" presId="urn:microsoft.com/office/officeart/2018/5/layout/IconCircleLabelList"/>
    <dgm:cxn modelId="{0FDEE28F-FFB8-422C-9ED2-857A4D6F2CC6}" type="presParOf" srcId="{C4E61D52-90CF-4E63-ADFB-DD3BDA047EDA}" destId="{3A9BAA79-827E-47C0-AF43-0039F441B833}" srcOrd="2" destOrd="0" presId="urn:microsoft.com/office/officeart/2018/5/layout/IconCircleLabelList"/>
    <dgm:cxn modelId="{C573A68A-F654-4461-8DF3-7197D6C38E56}" type="presParOf" srcId="{C4E61D52-90CF-4E63-ADFB-DD3BDA047EDA}" destId="{5D2F9F93-B8FD-42CE-888D-84CF42809D2B}" srcOrd="3" destOrd="0" presId="urn:microsoft.com/office/officeart/2018/5/layout/IconCircleLabelList"/>
    <dgm:cxn modelId="{EADAF9C1-F8BF-42D9-A928-111F7E16BCDB}" type="presParOf" srcId="{7A0D8C93-6067-4AE7-B170-5471CC741085}" destId="{A5C1E48D-9D9C-4546-9097-63C14A129C70}" srcOrd="5" destOrd="0" presId="urn:microsoft.com/office/officeart/2018/5/layout/IconCircleLabelList"/>
    <dgm:cxn modelId="{6977A7DC-0F6E-4176-91A7-FE46ED5544D0}" type="presParOf" srcId="{7A0D8C93-6067-4AE7-B170-5471CC741085}" destId="{A57803DE-E01E-4428-A8CD-B12D51A3BFD3}" srcOrd="6" destOrd="0" presId="urn:microsoft.com/office/officeart/2018/5/layout/IconCircleLabelList"/>
    <dgm:cxn modelId="{3459C5A6-29ED-460B-A5D0-8A1C706EFFEC}" type="presParOf" srcId="{A57803DE-E01E-4428-A8CD-B12D51A3BFD3}" destId="{2CBA142D-E142-41B7-BFEC-ED2E84D30AE9}" srcOrd="0" destOrd="0" presId="urn:microsoft.com/office/officeart/2018/5/layout/IconCircleLabelList"/>
    <dgm:cxn modelId="{5357B31E-B293-4813-87DA-4504076FDDCE}" type="presParOf" srcId="{A57803DE-E01E-4428-A8CD-B12D51A3BFD3}" destId="{2A0EE096-C646-4B22-9064-E39C32F934CD}" srcOrd="1" destOrd="0" presId="urn:microsoft.com/office/officeart/2018/5/layout/IconCircleLabelList"/>
    <dgm:cxn modelId="{405D280B-F024-4ECE-95D2-F703AEDF7361}" type="presParOf" srcId="{A57803DE-E01E-4428-A8CD-B12D51A3BFD3}" destId="{D97B43D8-9649-4C62-8789-B90B877EAD15}" srcOrd="2" destOrd="0" presId="urn:microsoft.com/office/officeart/2018/5/layout/IconCircleLabelList"/>
    <dgm:cxn modelId="{B617894B-47CE-4AED-B80C-1D20C73DDA84}" type="presParOf" srcId="{A57803DE-E01E-4428-A8CD-B12D51A3BFD3}" destId="{67A9B5A4-4C63-4747-A338-58C5CFA1181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5E297B-57CE-4817-B7DD-E92F30910B1C}" type="doc">
      <dgm:prSet loTypeId="urn:microsoft.com/office/officeart/2018/5/layout/IconCircleLabelList" loCatId="icon" qsTypeId="urn:microsoft.com/office/officeart/2005/8/quickstyle/simple1" qsCatId="simple" csTypeId="urn:microsoft.com/office/officeart/2018/5/colors/Iconchunking_neutralicon_colorful5" csCatId="colorful" phldr="1"/>
      <dgm:spPr/>
      <dgm:t>
        <a:bodyPr/>
        <a:lstStyle/>
        <a:p>
          <a:endParaRPr lang="en-US"/>
        </a:p>
      </dgm:t>
    </dgm:pt>
    <dgm:pt modelId="{69C9E864-DD9D-4DC8-BCA3-8E6363C13D85}">
      <dgm:prSet/>
      <dgm:spPr/>
      <dgm:t>
        <a:bodyPr/>
        <a:lstStyle/>
        <a:p>
          <a:pPr>
            <a:lnSpc>
              <a:spcPct val="100000"/>
            </a:lnSpc>
            <a:defRPr cap="all"/>
          </a:pPr>
          <a:r>
            <a:rPr lang="en-US" b="1" dirty="0">
              <a:latin typeface="Bell MT"/>
            </a:rPr>
            <a:t>High-level</a:t>
          </a:r>
          <a:r>
            <a:rPr lang="en-US" b="1" dirty="0"/>
            <a:t> Encryption</a:t>
          </a:r>
        </a:p>
      </dgm:t>
    </dgm:pt>
    <dgm:pt modelId="{F6AED893-6EA9-49AD-9CC1-FC65655DC2C6}" type="parTrans" cxnId="{D579A2FC-DCA6-46EF-BCCF-BC1062A28949}">
      <dgm:prSet/>
      <dgm:spPr/>
      <dgm:t>
        <a:bodyPr/>
        <a:lstStyle/>
        <a:p>
          <a:endParaRPr lang="en-US"/>
        </a:p>
      </dgm:t>
    </dgm:pt>
    <dgm:pt modelId="{4FF26A80-BA9E-4244-BFD5-3194D4BB7D80}" type="sibTrans" cxnId="{D579A2FC-DCA6-46EF-BCCF-BC1062A28949}">
      <dgm:prSet/>
      <dgm:spPr/>
      <dgm:t>
        <a:bodyPr/>
        <a:lstStyle/>
        <a:p>
          <a:endParaRPr lang="en-US"/>
        </a:p>
      </dgm:t>
    </dgm:pt>
    <dgm:pt modelId="{1B33E09C-43BD-4D73-98A8-132BD4B52723}">
      <dgm:prSet/>
      <dgm:spPr/>
      <dgm:t>
        <a:bodyPr/>
        <a:lstStyle/>
        <a:p>
          <a:pPr>
            <a:lnSpc>
              <a:spcPct val="100000"/>
            </a:lnSpc>
            <a:defRPr cap="all"/>
          </a:pPr>
          <a:r>
            <a:rPr lang="en-US" b="1" dirty="0"/>
            <a:t>Security Patches</a:t>
          </a:r>
        </a:p>
      </dgm:t>
    </dgm:pt>
    <dgm:pt modelId="{FF92AE8D-57E4-4F85-87E0-41D582065FA2}" type="parTrans" cxnId="{8304ACD0-A6DA-40C5-AB24-C06318D6605D}">
      <dgm:prSet/>
      <dgm:spPr/>
      <dgm:t>
        <a:bodyPr/>
        <a:lstStyle/>
        <a:p>
          <a:endParaRPr lang="en-US"/>
        </a:p>
      </dgm:t>
    </dgm:pt>
    <dgm:pt modelId="{EBB2CD9F-14CE-43DD-B263-C93023FF2C06}" type="sibTrans" cxnId="{8304ACD0-A6DA-40C5-AB24-C06318D6605D}">
      <dgm:prSet/>
      <dgm:spPr/>
      <dgm:t>
        <a:bodyPr/>
        <a:lstStyle/>
        <a:p>
          <a:endParaRPr lang="en-US"/>
        </a:p>
      </dgm:t>
    </dgm:pt>
    <dgm:pt modelId="{BF212F12-FC39-404F-AD4D-C483AB12AF01}">
      <dgm:prSet phldr="0"/>
      <dgm:spPr/>
      <dgm:t>
        <a:bodyPr/>
        <a:lstStyle/>
        <a:p>
          <a:pPr>
            <a:lnSpc>
              <a:spcPct val="100000"/>
            </a:lnSpc>
            <a:defRPr cap="all"/>
          </a:pPr>
          <a:r>
            <a:rPr lang="en-US" b="1" dirty="0">
              <a:latin typeface="Bell MT"/>
            </a:rPr>
            <a:t>Firewall</a:t>
          </a:r>
          <a:endParaRPr lang="en-US" b="1" dirty="0"/>
        </a:p>
      </dgm:t>
    </dgm:pt>
    <dgm:pt modelId="{6CC4CDC4-4B28-4558-8549-41B45319A1A6}" type="parTrans" cxnId="{FF57FCA3-AF38-4C48-A45A-BE353553DCE4}">
      <dgm:prSet/>
      <dgm:spPr/>
      <dgm:t>
        <a:bodyPr/>
        <a:lstStyle/>
        <a:p>
          <a:endParaRPr lang="en-US"/>
        </a:p>
      </dgm:t>
    </dgm:pt>
    <dgm:pt modelId="{66D354C9-5E6A-4749-AF08-81BF79F90F09}" type="sibTrans" cxnId="{FF57FCA3-AF38-4C48-A45A-BE353553DCE4}">
      <dgm:prSet/>
      <dgm:spPr/>
      <dgm:t>
        <a:bodyPr/>
        <a:lstStyle/>
        <a:p>
          <a:endParaRPr lang="en-US"/>
        </a:p>
      </dgm:t>
    </dgm:pt>
    <dgm:pt modelId="{4BD66A20-74FB-4214-9148-B98AE6299510}" type="pres">
      <dgm:prSet presAssocID="{4B5E297B-57CE-4817-B7DD-E92F30910B1C}" presName="root" presStyleCnt="0">
        <dgm:presLayoutVars>
          <dgm:dir/>
          <dgm:resizeHandles val="exact"/>
        </dgm:presLayoutVars>
      </dgm:prSet>
      <dgm:spPr/>
    </dgm:pt>
    <dgm:pt modelId="{B55EFC7B-BD98-4550-B015-7A7A4591002B}" type="pres">
      <dgm:prSet presAssocID="{69C9E864-DD9D-4DC8-BCA3-8E6363C13D85}" presName="compNode" presStyleCnt="0"/>
      <dgm:spPr/>
    </dgm:pt>
    <dgm:pt modelId="{4B206661-43A3-497A-A5EA-15187A0D426B}" type="pres">
      <dgm:prSet presAssocID="{69C9E864-DD9D-4DC8-BCA3-8E6363C13D85}" presName="iconBgRect" presStyleLbl="bgShp" presStyleIdx="0" presStyleCnt="3"/>
      <dgm:spPr/>
    </dgm:pt>
    <dgm:pt modelId="{59AEAA41-3B4C-44C1-A831-6EB3A9A777D2}" type="pres">
      <dgm:prSet presAssocID="{69C9E864-DD9D-4DC8-BCA3-8E6363C13D8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ey"/>
        </a:ext>
      </dgm:extLst>
    </dgm:pt>
    <dgm:pt modelId="{0DD0B2AB-459B-4EF8-8BCB-45656457A921}" type="pres">
      <dgm:prSet presAssocID="{69C9E864-DD9D-4DC8-BCA3-8E6363C13D85}" presName="spaceRect" presStyleCnt="0"/>
      <dgm:spPr/>
    </dgm:pt>
    <dgm:pt modelId="{8DCC6927-A745-4841-A58A-136084373920}" type="pres">
      <dgm:prSet presAssocID="{69C9E864-DD9D-4DC8-BCA3-8E6363C13D85}" presName="textRect" presStyleLbl="revTx" presStyleIdx="0" presStyleCnt="3">
        <dgm:presLayoutVars>
          <dgm:chMax val="1"/>
          <dgm:chPref val="1"/>
        </dgm:presLayoutVars>
      </dgm:prSet>
      <dgm:spPr/>
    </dgm:pt>
    <dgm:pt modelId="{E53120ED-27B7-456A-AED2-EE708AEB1272}" type="pres">
      <dgm:prSet presAssocID="{4FF26A80-BA9E-4244-BFD5-3194D4BB7D80}" presName="sibTrans" presStyleCnt="0"/>
      <dgm:spPr/>
    </dgm:pt>
    <dgm:pt modelId="{E04B41F4-C15A-407F-93E3-832E5EE7D636}" type="pres">
      <dgm:prSet presAssocID="{1B33E09C-43BD-4D73-98A8-132BD4B52723}" presName="compNode" presStyleCnt="0"/>
      <dgm:spPr/>
    </dgm:pt>
    <dgm:pt modelId="{C7CF8FB5-BAC6-4DE8-8C70-4C905AAAF1B1}" type="pres">
      <dgm:prSet presAssocID="{1B33E09C-43BD-4D73-98A8-132BD4B52723}" presName="iconBgRect" presStyleLbl="bgShp" presStyleIdx="1" presStyleCnt="3"/>
      <dgm:spPr/>
    </dgm:pt>
    <dgm:pt modelId="{C61D2AA0-C245-4D0E-BF5F-F7A4A0C4D662}" type="pres">
      <dgm:prSet presAssocID="{1B33E09C-43BD-4D73-98A8-132BD4B5272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ln>
          <a:noFill/>
        </a:ln>
      </dgm:spPr>
    </dgm:pt>
    <dgm:pt modelId="{B42F35B6-A5E6-4ACA-9398-0F090FF8D784}" type="pres">
      <dgm:prSet presAssocID="{1B33E09C-43BD-4D73-98A8-132BD4B52723}" presName="spaceRect" presStyleCnt="0"/>
      <dgm:spPr/>
    </dgm:pt>
    <dgm:pt modelId="{42F3427C-EEF3-4501-A389-2478C0164A0D}" type="pres">
      <dgm:prSet presAssocID="{1B33E09C-43BD-4D73-98A8-132BD4B52723}" presName="textRect" presStyleLbl="revTx" presStyleIdx="1" presStyleCnt="3">
        <dgm:presLayoutVars>
          <dgm:chMax val="1"/>
          <dgm:chPref val="1"/>
        </dgm:presLayoutVars>
      </dgm:prSet>
      <dgm:spPr/>
    </dgm:pt>
    <dgm:pt modelId="{C07FFACF-6DED-4FCC-BB76-8847A93C926A}" type="pres">
      <dgm:prSet presAssocID="{EBB2CD9F-14CE-43DD-B263-C93023FF2C06}" presName="sibTrans" presStyleCnt="0"/>
      <dgm:spPr/>
    </dgm:pt>
    <dgm:pt modelId="{D80066BD-BC0C-4044-A70A-3DAE6F0C8D0D}" type="pres">
      <dgm:prSet presAssocID="{BF212F12-FC39-404F-AD4D-C483AB12AF01}" presName="compNode" presStyleCnt="0"/>
      <dgm:spPr/>
    </dgm:pt>
    <dgm:pt modelId="{11E4D27F-BF0D-4C40-AFAC-A073CE9BD18B}" type="pres">
      <dgm:prSet presAssocID="{BF212F12-FC39-404F-AD4D-C483AB12AF01}" presName="iconBgRect" presStyleLbl="bgShp" presStyleIdx="2" presStyleCnt="3"/>
      <dgm:spPr/>
    </dgm:pt>
    <dgm:pt modelId="{DCE01DA9-5C70-4A0B-80C6-D5653D309B90}" type="pres">
      <dgm:prSet presAssocID="{BF212F12-FC39-404F-AD4D-C483AB12AF0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14BC785D-47E6-4394-AF75-2316D93CF8E7}" type="pres">
      <dgm:prSet presAssocID="{BF212F12-FC39-404F-AD4D-C483AB12AF01}" presName="spaceRect" presStyleCnt="0"/>
      <dgm:spPr/>
    </dgm:pt>
    <dgm:pt modelId="{9532BEEE-07C9-4457-B2C9-5D5E3622B811}" type="pres">
      <dgm:prSet presAssocID="{BF212F12-FC39-404F-AD4D-C483AB12AF01}" presName="textRect" presStyleLbl="revTx" presStyleIdx="2" presStyleCnt="3">
        <dgm:presLayoutVars>
          <dgm:chMax val="1"/>
          <dgm:chPref val="1"/>
        </dgm:presLayoutVars>
      </dgm:prSet>
      <dgm:spPr/>
    </dgm:pt>
  </dgm:ptLst>
  <dgm:cxnLst>
    <dgm:cxn modelId="{FF57FCA3-AF38-4C48-A45A-BE353553DCE4}" srcId="{4B5E297B-57CE-4817-B7DD-E92F30910B1C}" destId="{BF212F12-FC39-404F-AD4D-C483AB12AF01}" srcOrd="2" destOrd="0" parTransId="{6CC4CDC4-4B28-4558-8549-41B45319A1A6}" sibTransId="{66D354C9-5E6A-4749-AF08-81BF79F90F09}"/>
    <dgm:cxn modelId="{24B533AA-ACA9-4C1A-8588-2AE96D2BE00E}" type="presOf" srcId="{1B33E09C-43BD-4D73-98A8-132BD4B52723}" destId="{42F3427C-EEF3-4501-A389-2478C0164A0D}" srcOrd="0" destOrd="0" presId="urn:microsoft.com/office/officeart/2018/5/layout/IconCircleLabelList"/>
    <dgm:cxn modelId="{F974E0B2-3A29-4BA7-9C73-055F08922809}" type="presOf" srcId="{4B5E297B-57CE-4817-B7DD-E92F30910B1C}" destId="{4BD66A20-74FB-4214-9148-B98AE6299510}" srcOrd="0" destOrd="0" presId="urn:microsoft.com/office/officeart/2018/5/layout/IconCircleLabelList"/>
    <dgm:cxn modelId="{8304ACD0-A6DA-40C5-AB24-C06318D6605D}" srcId="{4B5E297B-57CE-4817-B7DD-E92F30910B1C}" destId="{1B33E09C-43BD-4D73-98A8-132BD4B52723}" srcOrd="1" destOrd="0" parTransId="{FF92AE8D-57E4-4F85-87E0-41D582065FA2}" sibTransId="{EBB2CD9F-14CE-43DD-B263-C93023FF2C06}"/>
    <dgm:cxn modelId="{5E7447D2-EB5A-4ACE-8E4F-F1C9639C4E6C}" type="presOf" srcId="{69C9E864-DD9D-4DC8-BCA3-8E6363C13D85}" destId="{8DCC6927-A745-4841-A58A-136084373920}" srcOrd="0" destOrd="0" presId="urn:microsoft.com/office/officeart/2018/5/layout/IconCircleLabelList"/>
    <dgm:cxn modelId="{8A9188ED-F7B6-446B-9CF1-4861DBADD5F9}" type="presOf" srcId="{BF212F12-FC39-404F-AD4D-C483AB12AF01}" destId="{9532BEEE-07C9-4457-B2C9-5D5E3622B811}" srcOrd="0" destOrd="0" presId="urn:microsoft.com/office/officeart/2018/5/layout/IconCircleLabelList"/>
    <dgm:cxn modelId="{D579A2FC-DCA6-46EF-BCCF-BC1062A28949}" srcId="{4B5E297B-57CE-4817-B7DD-E92F30910B1C}" destId="{69C9E864-DD9D-4DC8-BCA3-8E6363C13D85}" srcOrd="0" destOrd="0" parTransId="{F6AED893-6EA9-49AD-9CC1-FC65655DC2C6}" sibTransId="{4FF26A80-BA9E-4244-BFD5-3194D4BB7D80}"/>
    <dgm:cxn modelId="{9DBD51E8-10BE-4262-87DA-1D053821372A}" type="presParOf" srcId="{4BD66A20-74FB-4214-9148-B98AE6299510}" destId="{B55EFC7B-BD98-4550-B015-7A7A4591002B}" srcOrd="0" destOrd="0" presId="urn:microsoft.com/office/officeart/2018/5/layout/IconCircleLabelList"/>
    <dgm:cxn modelId="{7A41FE1B-D676-40DD-8187-5520BCB9C32D}" type="presParOf" srcId="{B55EFC7B-BD98-4550-B015-7A7A4591002B}" destId="{4B206661-43A3-497A-A5EA-15187A0D426B}" srcOrd="0" destOrd="0" presId="urn:microsoft.com/office/officeart/2018/5/layout/IconCircleLabelList"/>
    <dgm:cxn modelId="{2EA9B2FC-8374-46EF-857B-FD386FE6D2B8}" type="presParOf" srcId="{B55EFC7B-BD98-4550-B015-7A7A4591002B}" destId="{59AEAA41-3B4C-44C1-A831-6EB3A9A777D2}" srcOrd="1" destOrd="0" presId="urn:microsoft.com/office/officeart/2018/5/layout/IconCircleLabelList"/>
    <dgm:cxn modelId="{D95B25E5-1089-45AB-88C2-034D9FE24A9D}" type="presParOf" srcId="{B55EFC7B-BD98-4550-B015-7A7A4591002B}" destId="{0DD0B2AB-459B-4EF8-8BCB-45656457A921}" srcOrd="2" destOrd="0" presId="urn:microsoft.com/office/officeart/2018/5/layout/IconCircleLabelList"/>
    <dgm:cxn modelId="{56E17437-B5F0-4C92-A648-A41DC9EB6AD0}" type="presParOf" srcId="{B55EFC7B-BD98-4550-B015-7A7A4591002B}" destId="{8DCC6927-A745-4841-A58A-136084373920}" srcOrd="3" destOrd="0" presId="urn:microsoft.com/office/officeart/2018/5/layout/IconCircleLabelList"/>
    <dgm:cxn modelId="{9145D5CF-E776-452E-94B6-E688DA8B9172}" type="presParOf" srcId="{4BD66A20-74FB-4214-9148-B98AE6299510}" destId="{E53120ED-27B7-456A-AED2-EE708AEB1272}" srcOrd="1" destOrd="0" presId="urn:microsoft.com/office/officeart/2018/5/layout/IconCircleLabelList"/>
    <dgm:cxn modelId="{9DE3939C-6FCD-425B-8F6F-A45463B88D96}" type="presParOf" srcId="{4BD66A20-74FB-4214-9148-B98AE6299510}" destId="{E04B41F4-C15A-407F-93E3-832E5EE7D636}" srcOrd="2" destOrd="0" presId="urn:microsoft.com/office/officeart/2018/5/layout/IconCircleLabelList"/>
    <dgm:cxn modelId="{D2A190DC-C917-4D83-A99E-7D62E404B7E6}" type="presParOf" srcId="{E04B41F4-C15A-407F-93E3-832E5EE7D636}" destId="{C7CF8FB5-BAC6-4DE8-8C70-4C905AAAF1B1}" srcOrd="0" destOrd="0" presId="urn:microsoft.com/office/officeart/2018/5/layout/IconCircleLabelList"/>
    <dgm:cxn modelId="{6C1A2645-E0A7-4F7F-B785-568E03736782}" type="presParOf" srcId="{E04B41F4-C15A-407F-93E3-832E5EE7D636}" destId="{C61D2AA0-C245-4D0E-BF5F-F7A4A0C4D662}" srcOrd="1" destOrd="0" presId="urn:microsoft.com/office/officeart/2018/5/layout/IconCircleLabelList"/>
    <dgm:cxn modelId="{661AA840-B28C-4690-85D1-1E7229C931C4}" type="presParOf" srcId="{E04B41F4-C15A-407F-93E3-832E5EE7D636}" destId="{B42F35B6-A5E6-4ACA-9398-0F090FF8D784}" srcOrd="2" destOrd="0" presId="urn:microsoft.com/office/officeart/2018/5/layout/IconCircleLabelList"/>
    <dgm:cxn modelId="{B0B31917-404D-4B54-B14D-0F06984531E6}" type="presParOf" srcId="{E04B41F4-C15A-407F-93E3-832E5EE7D636}" destId="{42F3427C-EEF3-4501-A389-2478C0164A0D}" srcOrd="3" destOrd="0" presId="urn:microsoft.com/office/officeart/2018/5/layout/IconCircleLabelList"/>
    <dgm:cxn modelId="{2BFD6B38-FFE2-4A8F-8651-73DC3DE8BB56}" type="presParOf" srcId="{4BD66A20-74FB-4214-9148-B98AE6299510}" destId="{C07FFACF-6DED-4FCC-BB76-8847A93C926A}" srcOrd="3" destOrd="0" presId="urn:microsoft.com/office/officeart/2018/5/layout/IconCircleLabelList"/>
    <dgm:cxn modelId="{5C971920-28DF-41FA-B26E-700BC1ACD7A4}" type="presParOf" srcId="{4BD66A20-74FB-4214-9148-B98AE6299510}" destId="{D80066BD-BC0C-4044-A70A-3DAE6F0C8D0D}" srcOrd="4" destOrd="0" presId="urn:microsoft.com/office/officeart/2018/5/layout/IconCircleLabelList"/>
    <dgm:cxn modelId="{7E5777C8-01B0-4AEE-9C9C-08A9B5092982}" type="presParOf" srcId="{D80066BD-BC0C-4044-A70A-3DAE6F0C8D0D}" destId="{11E4D27F-BF0D-4C40-AFAC-A073CE9BD18B}" srcOrd="0" destOrd="0" presId="urn:microsoft.com/office/officeart/2018/5/layout/IconCircleLabelList"/>
    <dgm:cxn modelId="{09AC8E07-8584-4359-9452-CD7094D6FCD3}" type="presParOf" srcId="{D80066BD-BC0C-4044-A70A-3DAE6F0C8D0D}" destId="{DCE01DA9-5C70-4A0B-80C6-D5653D309B90}" srcOrd="1" destOrd="0" presId="urn:microsoft.com/office/officeart/2018/5/layout/IconCircleLabelList"/>
    <dgm:cxn modelId="{00BF4FC5-8804-47DA-B1F4-910F2EA32A1F}" type="presParOf" srcId="{D80066BD-BC0C-4044-A70A-3DAE6F0C8D0D}" destId="{14BC785D-47E6-4394-AF75-2316D93CF8E7}" srcOrd="2" destOrd="0" presId="urn:microsoft.com/office/officeart/2018/5/layout/IconCircleLabelList"/>
    <dgm:cxn modelId="{7332BAB5-0684-4212-A7AE-BACEF0FD8CFA}" type="presParOf" srcId="{D80066BD-BC0C-4044-A70A-3DAE6F0C8D0D}" destId="{9532BEEE-07C9-4457-B2C9-5D5E3622B811}"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BDD378-A61C-49FE-9501-4551310D29C0}">
      <dsp:nvSpPr>
        <dsp:cNvPr id="0" name=""/>
        <dsp:cNvSpPr/>
      </dsp:nvSpPr>
      <dsp:spPr>
        <a:xfrm>
          <a:off x="698502" y="574169"/>
          <a:ext cx="1459938" cy="145993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437906-4FCA-4286-BCE7-4D4AD38CC9CF}">
      <dsp:nvSpPr>
        <dsp:cNvPr id="0" name=""/>
        <dsp:cNvSpPr/>
      </dsp:nvSpPr>
      <dsp:spPr>
        <a:xfrm>
          <a:off x="1009637" y="885303"/>
          <a:ext cx="837669" cy="8376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933D891-3DA7-48B3-83F8-C50209A289E4}">
      <dsp:nvSpPr>
        <dsp:cNvPr id="0" name=""/>
        <dsp:cNvSpPr/>
      </dsp:nvSpPr>
      <dsp:spPr>
        <a:xfrm>
          <a:off x="231800" y="2488842"/>
          <a:ext cx="239334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1" kern="1200"/>
            <a:t>Providing details of what happened to the Quasar satellite</a:t>
          </a:r>
        </a:p>
      </dsp:txBody>
      <dsp:txXfrm>
        <a:off x="231800" y="2488842"/>
        <a:ext cx="2393342" cy="720000"/>
      </dsp:txXfrm>
    </dsp:sp>
    <dsp:sp modelId="{9F2BD889-29F8-4A97-A3AC-88797BBB45E7}">
      <dsp:nvSpPr>
        <dsp:cNvPr id="0" name=""/>
        <dsp:cNvSpPr/>
      </dsp:nvSpPr>
      <dsp:spPr>
        <a:xfrm>
          <a:off x="3510679" y="574169"/>
          <a:ext cx="1459938" cy="145993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8CC43A-E8FF-4317-980E-074F9BC1860F}">
      <dsp:nvSpPr>
        <dsp:cNvPr id="0" name=""/>
        <dsp:cNvSpPr/>
      </dsp:nvSpPr>
      <dsp:spPr>
        <a:xfrm>
          <a:off x="3821814" y="885303"/>
          <a:ext cx="837669" cy="8376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51112AD-DC86-43D4-9EA5-9E72AB79E9DB}">
      <dsp:nvSpPr>
        <dsp:cNvPr id="0" name=""/>
        <dsp:cNvSpPr/>
      </dsp:nvSpPr>
      <dsp:spPr>
        <a:xfrm>
          <a:off x="3043977" y="2488842"/>
          <a:ext cx="239334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1" kern="1200"/>
            <a:t>Stating the possible causes of the incident </a:t>
          </a:r>
          <a:r>
            <a:rPr lang="en-US" sz="1400" b="1" kern="1200">
              <a:latin typeface="Bell MT"/>
            </a:rPr>
            <a:t>occurred</a:t>
          </a:r>
        </a:p>
      </dsp:txBody>
      <dsp:txXfrm>
        <a:off x="3043977" y="2488842"/>
        <a:ext cx="2393342" cy="720000"/>
      </dsp:txXfrm>
    </dsp:sp>
    <dsp:sp modelId="{98720726-7FB9-478D-9662-B893A89F4FAF}">
      <dsp:nvSpPr>
        <dsp:cNvPr id="0" name=""/>
        <dsp:cNvSpPr/>
      </dsp:nvSpPr>
      <dsp:spPr>
        <a:xfrm>
          <a:off x="6322856" y="574169"/>
          <a:ext cx="1459938" cy="145993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3208A8-8DCA-4F90-B88D-DCC299E2A496}">
      <dsp:nvSpPr>
        <dsp:cNvPr id="0" name=""/>
        <dsp:cNvSpPr/>
      </dsp:nvSpPr>
      <dsp:spPr>
        <a:xfrm>
          <a:off x="6633991" y="885303"/>
          <a:ext cx="837669" cy="837669"/>
        </a:xfrm>
        <a:prstGeom prst="rect">
          <a:avLst/>
        </a:prstGeom>
        <a:solidFill>
          <a:schemeClr val="bg1">
            <a:hueOff val="0"/>
            <a:satOff val="0"/>
            <a:lumOff val="0"/>
            <a:alphaOff val="0"/>
          </a:schemeClr>
        </a:solidFill>
        <a:ln w="1079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2F9F93-B8FD-42CE-888D-84CF42809D2B}">
      <dsp:nvSpPr>
        <dsp:cNvPr id="0" name=""/>
        <dsp:cNvSpPr/>
      </dsp:nvSpPr>
      <dsp:spPr>
        <a:xfrm>
          <a:off x="5856154" y="2488842"/>
          <a:ext cx="239334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rtl="0">
            <a:lnSpc>
              <a:spcPct val="100000"/>
            </a:lnSpc>
            <a:spcBef>
              <a:spcPct val="0"/>
            </a:spcBef>
            <a:spcAft>
              <a:spcPct val="35000"/>
            </a:spcAft>
            <a:buNone/>
            <a:defRPr cap="all"/>
          </a:pPr>
          <a:r>
            <a:rPr lang="en-US" sz="1400" b="1" kern="1200"/>
            <a:t>The assailants' motives for this incident.</a:t>
          </a:r>
        </a:p>
      </dsp:txBody>
      <dsp:txXfrm>
        <a:off x="5856154" y="2488842"/>
        <a:ext cx="2393342" cy="720000"/>
      </dsp:txXfrm>
    </dsp:sp>
    <dsp:sp modelId="{2CBA142D-E142-41B7-BFEC-ED2E84D30AE9}">
      <dsp:nvSpPr>
        <dsp:cNvPr id="0" name=""/>
        <dsp:cNvSpPr/>
      </dsp:nvSpPr>
      <dsp:spPr>
        <a:xfrm>
          <a:off x="9135033" y="574169"/>
          <a:ext cx="1459938" cy="145993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0EE096-C646-4B22-9064-E39C32F934CD}">
      <dsp:nvSpPr>
        <dsp:cNvPr id="0" name=""/>
        <dsp:cNvSpPr/>
      </dsp:nvSpPr>
      <dsp:spPr>
        <a:xfrm>
          <a:off x="9446168" y="885303"/>
          <a:ext cx="837669" cy="837669"/>
        </a:xfrm>
        <a:prstGeom prst="rect">
          <a:avLst/>
        </a:prstGeom>
        <a:solidFill>
          <a:schemeClr val="bg1">
            <a:hueOff val="0"/>
            <a:satOff val="0"/>
            <a:lumOff val="0"/>
            <a:alphaOff val="0"/>
          </a:schemeClr>
        </a:solidFill>
        <a:ln w="1079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A9B5A4-4C63-4747-A338-58C5CFA1181F}">
      <dsp:nvSpPr>
        <dsp:cNvPr id="0" name=""/>
        <dsp:cNvSpPr/>
      </dsp:nvSpPr>
      <dsp:spPr>
        <a:xfrm>
          <a:off x="8668332" y="2488842"/>
          <a:ext cx="239334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1" kern="1200"/>
            <a:t>Recommendations on what to do next and how to prevent it</a:t>
          </a:r>
        </a:p>
      </dsp:txBody>
      <dsp:txXfrm>
        <a:off x="8668332" y="2488842"/>
        <a:ext cx="239334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206661-43A3-497A-A5EA-15187A0D426B}">
      <dsp:nvSpPr>
        <dsp:cNvPr id="0" name=""/>
        <dsp:cNvSpPr/>
      </dsp:nvSpPr>
      <dsp:spPr>
        <a:xfrm>
          <a:off x="734987" y="204005"/>
          <a:ext cx="2024437" cy="202443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AEAA41-3B4C-44C1-A831-6EB3A9A777D2}">
      <dsp:nvSpPr>
        <dsp:cNvPr id="0" name=""/>
        <dsp:cNvSpPr/>
      </dsp:nvSpPr>
      <dsp:spPr>
        <a:xfrm>
          <a:off x="1166424" y="635443"/>
          <a:ext cx="1161562" cy="1161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DCC6927-A745-4841-A58A-136084373920}">
      <dsp:nvSpPr>
        <dsp:cNvPr id="0" name=""/>
        <dsp:cNvSpPr/>
      </dsp:nvSpPr>
      <dsp:spPr>
        <a:xfrm>
          <a:off x="87831" y="2859006"/>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600" b="1" kern="1200" dirty="0">
              <a:latin typeface="Bell MT"/>
            </a:rPr>
            <a:t>High-level</a:t>
          </a:r>
          <a:r>
            <a:rPr lang="en-US" sz="2600" b="1" kern="1200" dirty="0"/>
            <a:t> Encryption</a:t>
          </a:r>
        </a:p>
      </dsp:txBody>
      <dsp:txXfrm>
        <a:off x="87831" y="2859006"/>
        <a:ext cx="3318750" cy="720000"/>
      </dsp:txXfrm>
    </dsp:sp>
    <dsp:sp modelId="{C7CF8FB5-BAC6-4DE8-8C70-4C905AAAF1B1}">
      <dsp:nvSpPr>
        <dsp:cNvPr id="0" name=""/>
        <dsp:cNvSpPr/>
      </dsp:nvSpPr>
      <dsp:spPr>
        <a:xfrm>
          <a:off x="4634518" y="204005"/>
          <a:ext cx="2024437" cy="2024437"/>
        </a:xfrm>
        <a:prstGeom prst="ellipse">
          <a:avLst/>
        </a:prstGeom>
        <a:solidFill>
          <a:schemeClr val="accent5">
            <a:hueOff val="-488671"/>
            <a:satOff val="-49551"/>
            <a:lumOff val="6961"/>
            <a:alphaOff val="0"/>
          </a:schemeClr>
        </a:solidFill>
        <a:ln>
          <a:noFill/>
        </a:ln>
        <a:effectLst/>
      </dsp:spPr>
      <dsp:style>
        <a:lnRef idx="0">
          <a:scrgbClr r="0" g="0" b="0"/>
        </a:lnRef>
        <a:fillRef idx="1">
          <a:scrgbClr r="0" g="0" b="0"/>
        </a:fillRef>
        <a:effectRef idx="0">
          <a:scrgbClr r="0" g="0" b="0"/>
        </a:effectRef>
        <a:fontRef idx="minor"/>
      </dsp:style>
    </dsp:sp>
    <dsp:sp modelId="{C61D2AA0-C245-4D0E-BF5F-F7A4A0C4D662}">
      <dsp:nvSpPr>
        <dsp:cNvPr id="0" name=""/>
        <dsp:cNvSpPr/>
      </dsp:nvSpPr>
      <dsp:spPr>
        <a:xfrm>
          <a:off x="5065956" y="635443"/>
          <a:ext cx="1161562" cy="1161562"/>
        </a:xfrm>
        <a:prstGeom prst="rect">
          <a:avLst/>
        </a:prstGeom>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2F3427C-EEF3-4501-A389-2478C0164A0D}">
      <dsp:nvSpPr>
        <dsp:cNvPr id="0" name=""/>
        <dsp:cNvSpPr/>
      </dsp:nvSpPr>
      <dsp:spPr>
        <a:xfrm>
          <a:off x="3987362" y="2859006"/>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600" b="1" kern="1200" dirty="0"/>
            <a:t>Security Patches</a:t>
          </a:r>
        </a:p>
      </dsp:txBody>
      <dsp:txXfrm>
        <a:off x="3987362" y="2859006"/>
        <a:ext cx="3318750" cy="720000"/>
      </dsp:txXfrm>
    </dsp:sp>
    <dsp:sp modelId="{11E4D27F-BF0D-4C40-AFAC-A073CE9BD18B}">
      <dsp:nvSpPr>
        <dsp:cNvPr id="0" name=""/>
        <dsp:cNvSpPr/>
      </dsp:nvSpPr>
      <dsp:spPr>
        <a:xfrm>
          <a:off x="8534050" y="204005"/>
          <a:ext cx="2024437" cy="2024437"/>
        </a:xfrm>
        <a:prstGeom prst="ellipse">
          <a:avLst/>
        </a:prstGeom>
        <a:solidFill>
          <a:schemeClr val="accent5">
            <a:hueOff val="-977342"/>
            <a:satOff val="-99103"/>
            <a:lumOff val="13921"/>
            <a:alphaOff val="0"/>
          </a:schemeClr>
        </a:solidFill>
        <a:ln>
          <a:noFill/>
        </a:ln>
        <a:effectLst/>
      </dsp:spPr>
      <dsp:style>
        <a:lnRef idx="0">
          <a:scrgbClr r="0" g="0" b="0"/>
        </a:lnRef>
        <a:fillRef idx="1">
          <a:scrgbClr r="0" g="0" b="0"/>
        </a:fillRef>
        <a:effectRef idx="0">
          <a:scrgbClr r="0" g="0" b="0"/>
        </a:effectRef>
        <a:fontRef idx="minor"/>
      </dsp:style>
    </dsp:sp>
    <dsp:sp modelId="{DCE01DA9-5C70-4A0B-80C6-D5653D309B90}">
      <dsp:nvSpPr>
        <dsp:cNvPr id="0" name=""/>
        <dsp:cNvSpPr/>
      </dsp:nvSpPr>
      <dsp:spPr>
        <a:xfrm>
          <a:off x="8965487" y="635443"/>
          <a:ext cx="1161562" cy="1161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532BEEE-07C9-4457-B2C9-5D5E3622B811}">
      <dsp:nvSpPr>
        <dsp:cNvPr id="0" name=""/>
        <dsp:cNvSpPr/>
      </dsp:nvSpPr>
      <dsp:spPr>
        <a:xfrm>
          <a:off x="7886893" y="2859006"/>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600" b="1" kern="1200" dirty="0">
              <a:latin typeface="Bell MT"/>
            </a:rPr>
            <a:t>Firewall</a:t>
          </a:r>
          <a:endParaRPr lang="en-US" sz="2600" b="1" kern="1200" dirty="0"/>
        </a:p>
      </dsp:txBody>
      <dsp:txXfrm>
        <a:off x="7886893" y="2859006"/>
        <a:ext cx="3318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ECFFF2-7369-4758-AE57-FE442F1603B1}" type="datetimeFigureOut">
              <a:t>5/20/2025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613768-DB50-4A20-8C93-81308B6566F5}" type="slidenum">
              <a:t>‹#›</a:t>
            </a:fld>
            <a:endParaRPr lang="en-US"/>
          </a:p>
        </p:txBody>
      </p:sp>
    </p:spTree>
    <p:extLst>
      <p:ext uri="{BB962C8B-B14F-4D97-AF65-F5344CB8AC3E}">
        <p14:creationId xmlns:p14="http://schemas.microsoft.com/office/powerpoint/2010/main" val="3575417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 firewall is a security system designed to prevent unauthorized access into or out of a computer network</a:t>
            </a:r>
            <a:r>
              <a:rPr lang="en-US" dirty="0"/>
              <a:t>.</a:t>
            </a:r>
          </a:p>
          <a:p>
            <a:r>
              <a:rPr lang="en-US" dirty="0"/>
              <a:t>By </a:t>
            </a:r>
            <a:r>
              <a:rPr lang="en-US" b="1" dirty="0"/>
              <a:t>encrypting</a:t>
            </a:r>
            <a:r>
              <a:rPr lang="en-US" dirty="0"/>
              <a:t> network traffic, you can ensure that it cannot be intercepted by an attacker who might be snooping </a:t>
            </a:r>
            <a:r>
              <a:rPr lang="en-US" b="1" dirty="0"/>
              <a:t>on</a:t>
            </a:r>
            <a:r>
              <a:rPr lang="en-US" dirty="0"/>
              <a:t> the network traffic. </a:t>
            </a:r>
            <a:endParaRPr lang="en-US" dirty="0">
              <a:cs typeface="Calibri"/>
            </a:endParaRPr>
          </a:p>
          <a:p>
            <a:r>
              <a:rPr lang="en-US" dirty="0"/>
              <a:t>Security patches address vulnerabilities in software, operating systems, drivers, etc., that attackers might use to gain access to your device and your data.</a:t>
            </a:r>
            <a:endParaRPr lang="en-US" dirty="0">
              <a:cs typeface="Calibri"/>
            </a:endParaRPr>
          </a:p>
          <a:p>
            <a:r>
              <a:rPr lang="en-US" dirty="0"/>
              <a:t>With the use of updated security patches, users could have prevented giving unauthorized access for the system attacks.</a:t>
            </a:r>
            <a:endParaRPr lang="en-US" dirty="0">
              <a:cs typeface="Calibri"/>
            </a:endParaRPr>
          </a:p>
          <a:p>
            <a:r>
              <a:rPr lang="en-US" dirty="0"/>
              <a:t>It is important to ensure that you download the latest security patches and updates for your operating systems and other software to protect it against cyberattacks. You can also enable automatic updates so that whenever a security patch or update is released, the system automatically installs it.</a:t>
            </a:r>
            <a:endParaRPr lang="en-US" dirty="0">
              <a:cs typeface="Calibri" panose="020F0502020204030204"/>
            </a:endParaRPr>
          </a:p>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6E613768-DB50-4A20-8C93-81308B6566F5}" type="slidenum">
              <a:t>6</a:t>
            </a:fld>
            <a:endParaRPr lang="en-US"/>
          </a:p>
        </p:txBody>
      </p:sp>
    </p:spTree>
    <p:extLst>
      <p:ext uri="{BB962C8B-B14F-4D97-AF65-F5344CB8AC3E}">
        <p14:creationId xmlns:p14="http://schemas.microsoft.com/office/powerpoint/2010/main" val="182291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Tuesday, May 20, 2025</a:t>
            </a:fld>
            <a:endParaRPr lang="en-US"/>
          </a:p>
        </p:txBody>
      </p:sp>
    </p:spTree>
    <p:extLst>
      <p:ext uri="{BB962C8B-B14F-4D97-AF65-F5344CB8AC3E}">
        <p14:creationId xmlns:p14="http://schemas.microsoft.com/office/powerpoint/2010/main" val="374355779"/>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Tuesday, May 20, 2025</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121164758"/>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Tuesday, May 20, 2025</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998195760"/>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Tuesday, May 20, 2025</a:t>
            </a:fld>
            <a:endParaRPr lang="en-US"/>
          </a:p>
        </p:txBody>
      </p:sp>
    </p:spTree>
    <p:extLst>
      <p:ext uri="{BB962C8B-B14F-4D97-AF65-F5344CB8AC3E}">
        <p14:creationId xmlns:p14="http://schemas.microsoft.com/office/powerpoint/2010/main" val="381729473"/>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Tuesday, May 20, 2025</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672990"/>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Tuesday, May 20, 2025</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2546305916"/>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Tuesday, May 20, 2025</a:t>
            </a:fld>
            <a:endParaRPr lang="en-US"/>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738353618"/>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Tuesday, May 20, 2025</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716537837"/>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Tuesday, May 20, 2025</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288946055"/>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Tuesday, May 20, 2025</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613551049"/>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Tuesday, May 20, 2025</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491358350"/>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Tuesday, May 20, 2025</a:t>
            </a:fld>
            <a:endParaRPr lang="en-US"/>
          </a:p>
        </p:txBody>
      </p:sp>
    </p:spTree>
    <p:extLst>
      <p:ext uri="{BB962C8B-B14F-4D97-AF65-F5344CB8AC3E}">
        <p14:creationId xmlns:p14="http://schemas.microsoft.com/office/powerpoint/2010/main" val="1987965215"/>
      </p:ext>
    </p:extLst>
  </p:cSld>
  <p:clrMap bg1="dk1" tx1="lt1" bg2="dk2"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74" r:id="rId6"/>
    <p:sldLayoutId id="2147483779" r:id="rId7"/>
    <p:sldLayoutId id="2147483775" r:id="rId8"/>
    <p:sldLayoutId id="2147483776" r:id="rId9"/>
    <p:sldLayoutId id="2147483777" r:id="rId10"/>
    <p:sldLayoutId id="2147483778" r:id="rId11"/>
  </p:sldLayoutIdLst>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hf sldNum="0" hdr="0" ftr="0" dt="0"/>
  <p:txStyles>
    <p:titleStyle>
      <a:lvl1pPr algn="l" defTabSz="914400" rtl="0" eaLnBrk="1" latinLnBrk="0" hangingPunct="1">
        <a:lnSpc>
          <a:spcPct val="90000"/>
        </a:lnSpc>
        <a:spcBef>
          <a:spcPct val="0"/>
        </a:spcBef>
        <a:buNone/>
        <a:defRPr sz="3200" i="1" kern="1200">
          <a:solidFill>
            <a:schemeClr val="tx2"/>
          </a:solidFill>
          <a:latin typeface="+mj-lt"/>
          <a:ea typeface="+mj-ea"/>
          <a:cs typeface="+mj-cs"/>
        </a:defRPr>
      </a:lvl1pPr>
    </p:titleStyle>
    <p:bodyStyle>
      <a:lvl1pPr marL="450000" indent="-448056" algn="l" defTabSz="914400" rtl="0" eaLnBrk="1" latinLnBrk="0" hangingPunct="1">
        <a:lnSpc>
          <a:spcPct val="120000"/>
        </a:lnSpc>
        <a:spcBef>
          <a:spcPts val="1000"/>
        </a:spcBef>
        <a:buFont typeface="Calibri Light" panose="020F0302020204030204" pitchFamily="34" charset="0"/>
        <a:buChar char="→"/>
        <a:defRPr sz="2200" kern="1200">
          <a:solidFill>
            <a:schemeClr val="tx2">
              <a:alpha val="55000"/>
            </a:schemeClr>
          </a:solidFill>
          <a:latin typeface="+mn-lt"/>
          <a:ea typeface="+mn-ea"/>
          <a:cs typeface="+mn-cs"/>
        </a:defRPr>
      </a:lvl1pPr>
      <a:lvl2pPr marL="9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2pPr>
      <a:lvl3pPr marL="13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3pPr>
      <a:lvl4pPr marL="18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4pPr>
      <a:lvl5pPr marL="22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diagramLayout" Target="../diagrams/layout1.xml"/><Relationship Id="rId7" Type="http://schemas.openxmlformats.org/officeDocument/2006/relationships/image" Target="../media/image6.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9.svg"/><Relationship Id="rId4" Type="http://schemas.openxmlformats.org/officeDocument/2006/relationships/diagramQuickStyle" Target="../diagrams/quickStyle1.xml"/><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0" name="Rectangle 53">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30" descr="A long row of satellite dishes in the sunset">
            <a:extLst>
              <a:ext uri="{FF2B5EF4-FFF2-40B4-BE49-F238E27FC236}">
                <a16:creationId xmlns:a16="http://schemas.microsoft.com/office/drawing/2014/main" id="{547F15CF-2024-4460-7D7F-143127AF4EA8}"/>
              </a:ext>
            </a:extLst>
          </p:cNvPr>
          <p:cNvPicPr>
            <a:picLocks noChangeAspect="1"/>
          </p:cNvPicPr>
          <p:nvPr/>
        </p:nvPicPr>
        <p:blipFill rotWithShape="1">
          <a:blip r:embed="rId2"/>
          <a:srcRect t="2949" b="12781"/>
          <a:stretch/>
        </p:blipFill>
        <p:spPr>
          <a:xfrm>
            <a:off x="20" y="10"/>
            <a:ext cx="12191980" cy="6857990"/>
          </a:xfrm>
          <a:prstGeom prst="rect">
            <a:avLst/>
          </a:prstGeom>
        </p:spPr>
      </p:pic>
      <p:sp>
        <p:nvSpPr>
          <p:cNvPr id="61" name="Rectangle 55">
            <a:extLst>
              <a:ext uri="{FF2B5EF4-FFF2-40B4-BE49-F238E27FC236}">
                <a16:creationId xmlns:a16="http://schemas.microsoft.com/office/drawing/2014/main" id="{54B995A6-4802-435A-B06E-300075505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311901"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48056" y="655200"/>
            <a:ext cx="5432044" cy="1969200"/>
          </a:xfrm>
        </p:spPr>
        <p:txBody>
          <a:bodyPr anchor="b">
            <a:normAutofit/>
          </a:bodyPr>
          <a:lstStyle/>
          <a:p>
            <a:r>
              <a:rPr lang="en-US" sz="5900" b="1" i="1">
                <a:ea typeface="Calibri Light"/>
                <a:cs typeface="Calibri Light"/>
              </a:rPr>
              <a:t>Quasar </a:t>
            </a:r>
            <a:r>
              <a:rPr lang="en-US" sz="5900" b="1">
                <a:ea typeface="Calibri Light"/>
                <a:cs typeface="Calibri Light"/>
              </a:rPr>
              <a:t>Satellite</a:t>
            </a:r>
            <a:r>
              <a:rPr lang="en-US" sz="5900" b="1" i="1">
                <a:ea typeface="Calibri Light"/>
                <a:cs typeface="Calibri Light"/>
              </a:rPr>
              <a:t> Fall Incident</a:t>
            </a:r>
          </a:p>
        </p:txBody>
      </p:sp>
      <p:sp>
        <p:nvSpPr>
          <p:cNvPr id="3" name="Subtitle 2"/>
          <p:cNvSpPr>
            <a:spLocks noGrp="1"/>
          </p:cNvSpPr>
          <p:nvPr>
            <p:ph type="subTitle" idx="1"/>
          </p:nvPr>
        </p:nvSpPr>
        <p:spPr>
          <a:xfrm>
            <a:off x="448056" y="2624400"/>
            <a:ext cx="5432044" cy="2955600"/>
          </a:xfrm>
        </p:spPr>
        <p:txBody>
          <a:bodyPr vert="horz" lIns="0" tIns="0" rIns="91440" bIns="0" rtlCol="0" anchor="t">
            <a:normAutofit/>
          </a:bodyPr>
          <a:lstStyle/>
          <a:p>
            <a:pPr>
              <a:lnSpc>
                <a:spcPct val="110000"/>
              </a:lnSpc>
            </a:pPr>
            <a:r>
              <a:rPr lang="en-US" sz="4500"/>
              <a:t>Team 3: Salicia, Leon, Anika, Melissa, Emy, and Makayla </a:t>
            </a:r>
            <a:endParaRPr lang="en-US" sz="4500">
              <a:solidFill>
                <a:srgbClr val="FFFFFF">
                  <a:alpha val="55000"/>
                </a:srgbClr>
              </a:solidFill>
            </a:endParaRPr>
          </a:p>
        </p:txBody>
      </p:sp>
      <p:cxnSp>
        <p:nvCxnSpPr>
          <p:cNvPr id="62" name="Straight Connector 57">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54301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0" presetClass="entr" presetSubtype="0" fill="hold" grpId="0" nodeType="withEffect">
                                  <p:stCondLst>
                                    <p:cond delay="100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C4AC91-30B8-4B0B-A187-C39F19131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D9588B-5123-A4CD-5DB5-7DDC45BD0715}"/>
              </a:ext>
            </a:extLst>
          </p:cNvPr>
          <p:cNvSpPr>
            <a:spLocks noGrp="1"/>
          </p:cNvSpPr>
          <p:nvPr>
            <p:ph type="title"/>
          </p:nvPr>
        </p:nvSpPr>
        <p:spPr>
          <a:xfrm>
            <a:off x="448056" y="389970"/>
            <a:ext cx="11301984" cy="860400"/>
          </a:xfrm>
        </p:spPr>
        <p:txBody>
          <a:bodyPr anchor="b">
            <a:normAutofit/>
          </a:bodyPr>
          <a:lstStyle/>
          <a:p>
            <a:r>
              <a:rPr lang="en-US" sz="4800"/>
              <a:t>Objectives</a:t>
            </a:r>
          </a:p>
        </p:txBody>
      </p:sp>
      <p:cxnSp>
        <p:nvCxnSpPr>
          <p:cNvPr id="11" name="Straight Connector 10">
            <a:extLst>
              <a:ext uri="{FF2B5EF4-FFF2-40B4-BE49-F238E27FC236}">
                <a16:creationId xmlns:a16="http://schemas.microsoft.com/office/drawing/2014/main" id="{493FE3F6-2B23-4E4E-AA49-C212646DC7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16092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1B023128-89E7-8D74-490E-8BF0DD12CB97}"/>
              </a:ext>
            </a:extLst>
          </p:cNvPr>
          <p:cNvGraphicFramePr>
            <a:graphicFrameLocks noGrp="1"/>
          </p:cNvGraphicFramePr>
          <p:nvPr>
            <p:ph idx="1"/>
            <p:extLst>
              <p:ext uri="{D42A27DB-BD31-4B8C-83A1-F6EECF244321}">
                <p14:modId xmlns:p14="http://schemas.microsoft.com/office/powerpoint/2010/main" val="3186119019"/>
              </p:ext>
            </p:extLst>
          </p:nvPr>
        </p:nvGraphicFramePr>
        <p:xfrm>
          <a:off x="384951" y="2009267"/>
          <a:ext cx="11293475" cy="37830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30" name="Oval 529">
            <a:extLst>
              <a:ext uri="{FF2B5EF4-FFF2-40B4-BE49-F238E27FC236}">
                <a16:creationId xmlns:a16="http://schemas.microsoft.com/office/drawing/2014/main" id="{9BD0506A-7D64-393F-B221-BC06228CC324}"/>
              </a:ext>
            </a:extLst>
          </p:cNvPr>
          <p:cNvSpPr/>
          <p:nvPr/>
        </p:nvSpPr>
        <p:spPr>
          <a:xfrm>
            <a:off x="6703456" y="2582140"/>
            <a:ext cx="1454725" cy="1480702"/>
          </a:xfrm>
          <a:prstGeom prst="ellipse">
            <a:avLst/>
          </a:prstGeom>
          <a:solidFill>
            <a:schemeClr val="bg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9" name="Graphic 99" descr="Party mask with solid fill">
            <a:extLst>
              <a:ext uri="{FF2B5EF4-FFF2-40B4-BE49-F238E27FC236}">
                <a16:creationId xmlns:a16="http://schemas.microsoft.com/office/drawing/2014/main" id="{D677A74A-1213-F1E2-57D6-13EAA96BFFF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24256" y="2893867"/>
            <a:ext cx="914400" cy="914400"/>
          </a:xfrm>
          <a:prstGeom prst="rect">
            <a:avLst/>
          </a:prstGeom>
        </p:spPr>
      </p:pic>
      <p:sp>
        <p:nvSpPr>
          <p:cNvPr id="544" name="Oval 543">
            <a:extLst>
              <a:ext uri="{FF2B5EF4-FFF2-40B4-BE49-F238E27FC236}">
                <a16:creationId xmlns:a16="http://schemas.microsoft.com/office/drawing/2014/main" id="{B78F6188-50DE-4A4A-78DB-359D1F08F55D}"/>
              </a:ext>
            </a:extLst>
          </p:cNvPr>
          <p:cNvSpPr/>
          <p:nvPr/>
        </p:nvSpPr>
        <p:spPr>
          <a:xfrm>
            <a:off x="9518072" y="2582139"/>
            <a:ext cx="1454725" cy="1480702"/>
          </a:xfrm>
          <a:prstGeom prst="ellipse">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0" name="Graphic 480" descr="Badge Tick with solid fill">
            <a:extLst>
              <a:ext uri="{FF2B5EF4-FFF2-40B4-BE49-F238E27FC236}">
                <a16:creationId xmlns:a16="http://schemas.microsoft.com/office/drawing/2014/main" id="{646CD949-E664-0F20-F758-13F2DB0047F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785238" y="2859232"/>
            <a:ext cx="914400" cy="914400"/>
          </a:xfrm>
          <a:prstGeom prst="rect">
            <a:avLst/>
          </a:prstGeom>
        </p:spPr>
      </p:pic>
    </p:spTree>
    <p:extLst>
      <p:ext uri="{BB962C8B-B14F-4D97-AF65-F5344CB8AC3E}">
        <p14:creationId xmlns:p14="http://schemas.microsoft.com/office/powerpoint/2010/main" val="470871"/>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750" fill="hold"/>
                                        <p:tgtEl>
                                          <p:spTgt spid="2"/>
                                        </p:tgtEl>
                                        <p:attrNameLst>
                                          <p:attrName>ppt_x</p:attrName>
                                        </p:attrNameLst>
                                      </p:cBhvr>
                                      <p:tavLst>
                                        <p:tav tm="0">
                                          <p:val>
                                            <p:strVal val="1+#ppt_w/2"/>
                                          </p:val>
                                        </p:tav>
                                        <p:tav tm="100000">
                                          <p:val>
                                            <p:strVal val="#ppt_x"/>
                                          </p:val>
                                        </p:tav>
                                      </p:tavLst>
                                    </p:anim>
                                    <p:anim calcmode="lin" valueType="num">
                                      <p:cBhvr additive="base">
                                        <p:cTn id="8" dur="17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14">
            <a:extLst>
              <a:ext uri="{FF2B5EF4-FFF2-40B4-BE49-F238E27FC236}">
                <a16:creationId xmlns:a16="http://schemas.microsoft.com/office/drawing/2014/main" id="{2C636411-2524-4C6C-98DD-529F77C08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BB0917-E756-69CB-FD33-B24524CF0557}"/>
              </a:ext>
            </a:extLst>
          </p:cNvPr>
          <p:cNvSpPr>
            <a:spLocks noGrp="1"/>
          </p:cNvSpPr>
          <p:nvPr>
            <p:ph type="title"/>
          </p:nvPr>
        </p:nvSpPr>
        <p:spPr>
          <a:xfrm>
            <a:off x="384556" y="270871"/>
            <a:ext cx="4694400" cy="569700"/>
          </a:xfrm>
        </p:spPr>
        <p:txBody>
          <a:bodyPr vert="horz" wrap="square" lIns="0" tIns="0" rIns="0" bIns="0" rtlCol="0" anchor="t">
            <a:normAutofit/>
          </a:bodyPr>
          <a:lstStyle/>
          <a:p>
            <a:pPr>
              <a:lnSpc>
                <a:spcPct val="100000"/>
              </a:lnSpc>
            </a:pPr>
            <a:r>
              <a:rPr lang="en-US" sz="2800"/>
              <a:t>What Happened?..</a:t>
            </a:r>
          </a:p>
        </p:txBody>
      </p:sp>
      <p:pic>
        <p:nvPicPr>
          <p:cNvPr id="4" name="Picture 4" descr="Text&#10;&#10;Description automatically generated">
            <a:extLst>
              <a:ext uri="{FF2B5EF4-FFF2-40B4-BE49-F238E27FC236}">
                <a16:creationId xmlns:a16="http://schemas.microsoft.com/office/drawing/2014/main" id="{F67A3918-2B1D-151C-7F4A-AA714B27A832}"/>
              </a:ext>
            </a:extLst>
          </p:cNvPr>
          <p:cNvPicPr>
            <a:picLocks noGrp="1" noChangeAspect="1"/>
          </p:cNvPicPr>
          <p:nvPr>
            <p:ph idx="1"/>
          </p:nvPr>
        </p:nvPicPr>
        <p:blipFill>
          <a:blip r:embed="rId2"/>
          <a:stretch>
            <a:fillRect/>
          </a:stretch>
        </p:blipFill>
        <p:spPr>
          <a:xfrm>
            <a:off x="267049" y="3465285"/>
            <a:ext cx="4870151" cy="3185942"/>
          </a:xfrm>
          <a:prstGeom prst="rect">
            <a:avLst/>
          </a:prstGeom>
        </p:spPr>
      </p:pic>
      <p:cxnSp>
        <p:nvCxnSpPr>
          <p:cNvPr id="32" name="Straight Connector 16">
            <a:extLst>
              <a:ext uri="{FF2B5EF4-FFF2-40B4-BE49-F238E27FC236}">
                <a16:creationId xmlns:a16="http://schemas.microsoft.com/office/drawing/2014/main" id="{7F935FD8-9F2E-4F15-8ED9-1C692DA6F3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60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D528380-1104-1C36-1AFA-29030E4801CC}"/>
              </a:ext>
            </a:extLst>
          </p:cNvPr>
          <p:cNvSpPr txBox="1"/>
          <p:nvPr/>
        </p:nvSpPr>
        <p:spPr>
          <a:xfrm>
            <a:off x="6094800" y="323999"/>
            <a:ext cx="5184000" cy="6091200"/>
          </a:xfrm>
          <a:prstGeom prst="rect">
            <a:avLst/>
          </a:prstGeom>
        </p:spPr>
        <p:txBody>
          <a:bodyPr rot="0" spcFirstLastPara="0" vertOverflow="overflow" horzOverflow="overflow" vert="horz" wrap="square" lIns="0" tIns="0" rIns="91440" bIns="0" numCol="1" spcCol="0" rtlCol="0" fromWordArt="0" anchor="t" anchorCtr="0" forceAA="0" compatLnSpc="1">
            <a:prstTxWarp prst="textNoShape">
              <a:avLst/>
            </a:prstTxWarp>
            <a:normAutofit/>
          </a:bodyPr>
          <a:lstStyle/>
          <a:p>
            <a:pPr indent="-447675">
              <a:lnSpc>
                <a:spcPct val="130000"/>
              </a:lnSpc>
              <a:spcAft>
                <a:spcPts val="600"/>
              </a:spcAft>
              <a:buFont typeface="Calibri Light" panose="020F0302020204030204" pitchFamily="34" charset="0"/>
              <a:buChar char="→"/>
            </a:pPr>
            <a:endParaRPr lang="en-US">
              <a:solidFill>
                <a:srgbClr val="FFFFFF">
                  <a:alpha val="55000"/>
                </a:srgbClr>
              </a:solidFill>
            </a:endParaRPr>
          </a:p>
          <a:p>
            <a:pPr marL="285750" indent="-447675">
              <a:lnSpc>
                <a:spcPct val="130000"/>
              </a:lnSpc>
              <a:spcAft>
                <a:spcPts val="600"/>
              </a:spcAft>
              <a:buFont typeface="Calibri Light" panose="020F0302020204030204" pitchFamily="34" charset="0"/>
              <a:buChar char="→"/>
            </a:pPr>
            <a:r>
              <a:rPr lang="en-US">
                <a:solidFill>
                  <a:schemeClr val="tx2"/>
                </a:solidFill>
              </a:rPr>
              <a:t>An 0xb4 (180) degree rotation reoriented NROL-52. </a:t>
            </a:r>
          </a:p>
          <a:p>
            <a:pPr marL="285750" indent="-447675">
              <a:lnSpc>
                <a:spcPct val="130000"/>
              </a:lnSpc>
              <a:spcAft>
                <a:spcPts val="600"/>
              </a:spcAft>
              <a:buFont typeface="Calibri Light" panose="020F0302020204030204" pitchFamily="34" charset="0"/>
              <a:buChar char="→"/>
            </a:pPr>
            <a:r>
              <a:rPr lang="en-US">
                <a:solidFill>
                  <a:schemeClr val="tx2"/>
                </a:solidFill>
              </a:rPr>
              <a:t>An 0x64 (100) percent transmit operation subsequently occurred. This was followed by another 0xb4 (180) degree reorientation. </a:t>
            </a:r>
          </a:p>
          <a:p>
            <a:pPr marL="285750" indent="-447675">
              <a:lnSpc>
                <a:spcPct val="130000"/>
              </a:lnSpc>
              <a:spcAft>
                <a:spcPts val="600"/>
              </a:spcAft>
              <a:buFont typeface="Calibri Light" panose="020F0302020204030204" pitchFamily="34" charset="0"/>
              <a:buChar char="→"/>
            </a:pPr>
            <a:r>
              <a:rPr lang="en-US">
                <a:solidFill>
                  <a:schemeClr val="tx2"/>
                </a:solidFill>
              </a:rPr>
              <a:t>An attempt to gain root (admin) access was then made, which included further instructions to erase all memory contents and all log files. </a:t>
            </a:r>
          </a:p>
          <a:p>
            <a:pPr marL="285750" indent="-447675">
              <a:lnSpc>
                <a:spcPct val="130000"/>
              </a:lnSpc>
              <a:spcAft>
                <a:spcPts val="600"/>
              </a:spcAft>
              <a:buFont typeface="Calibri Light" panose="020F0302020204030204" pitchFamily="34" charset="0"/>
              <a:buChar char="→"/>
            </a:pPr>
            <a:r>
              <a:rPr lang="en-US">
                <a:solidFill>
                  <a:schemeClr val="tx2"/>
                </a:solidFill>
              </a:rPr>
              <a:t>Two final unrecognized commands (with nearly equally unrecognized parameters) were executed. </a:t>
            </a:r>
          </a:p>
          <a:p>
            <a:pPr marL="285750" indent="-447675">
              <a:lnSpc>
                <a:spcPct val="130000"/>
              </a:lnSpc>
              <a:spcAft>
                <a:spcPts val="600"/>
              </a:spcAft>
              <a:buFont typeface="Calibri Light" panose="020F0302020204030204" pitchFamily="34" charset="0"/>
              <a:buChar char="→"/>
            </a:pPr>
            <a:r>
              <a:rPr lang="en-US">
                <a:solidFill>
                  <a:schemeClr val="tx2"/>
                </a:solidFill>
              </a:rPr>
              <a:t>Several subsystems overheated to levels in which ultimately resulted in the destruction of several satellite subsystems. </a:t>
            </a:r>
          </a:p>
        </p:txBody>
      </p:sp>
      <p:sp>
        <p:nvSpPr>
          <p:cNvPr id="3" name="TextBox 2">
            <a:extLst>
              <a:ext uri="{FF2B5EF4-FFF2-40B4-BE49-F238E27FC236}">
                <a16:creationId xmlns:a16="http://schemas.microsoft.com/office/drawing/2014/main" id="{FF87D9BF-9E83-3B3C-CA63-48E7B15240ED}"/>
              </a:ext>
            </a:extLst>
          </p:cNvPr>
          <p:cNvSpPr txBox="1"/>
          <p:nvPr/>
        </p:nvSpPr>
        <p:spPr>
          <a:xfrm>
            <a:off x="267050" y="879962"/>
            <a:ext cx="5056412"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On July 1, 2018, less than one year after the launch of Quasar. The satellite left its geostationary orbit and rotated itself 180 degrees away from Earth.  Then Quasar released a short communications burst directed toward the center of the solar system. The internal temperatures for the circuits increased resulting to a small explosion leading to multiple events that caused the deorbit of Quasar.</a:t>
            </a:r>
            <a:endParaRPr lang="en-US"/>
          </a:p>
        </p:txBody>
      </p:sp>
    </p:spTree>
    <p:extLst>
      <p:ext uri="{BB962C8B-B14F-4D97-AF65-F5344CB8AC3E}">
        <p14:creationId xmlns:p14="http://schemas.microsoft.com/office/powerpoint/2010/main" val="1721862745"/>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4" presetClass="entr" presetSubtype="1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animEffect transition="in" filter="randombar(horizontal)">
                                      <p:cBhvr>
                                        <p:cTn id="9" dur="500"/>
                                        <p:tgtEl>
                                          <p:spTgt spid="3"/>
                                        </p:tgtEl>
                                      </p:cBhvr>
                                    </p:animEffect>
                                  </p:childTnLst>
                                </p:cTn>
                              </p:par>
                            </p:childTnLst>
                          </p:cTn>
                        </p:par>
                        <p:par>
                          <p:cTn id="10" fill="hold">
                            <p:stCondLst>
                              <p:cond delay="500"/>
                            </p:stCondLst>
                            <p:childTnLst>
                              <p:par>
                                <p:cTn id="11" presetID="2" presetClass="entr" presetSubtype="4"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1000" fill="hold"/>
                                        <p:tgtEl>
                                          <p:spTgt spid="10"/>
                                        </p:tgtEl>
                                        <p:attrNameLst>
                                          <p:attrName>ppt_w</p:attrName>
                                        </p:attrNameLst>
                                      </p:cBhvr>
                                      <p:tavLst>
                                        <p:tav tm="0">
                                          <p:val>
                                            <p:fltVal val="0"/>
                                          </p:val>
                                        </p:tav>
                                        <p:tav tm="100000">
                                          <p:val>
                                            <p:strVal val="#ppt_w"/>
                                          </p:val>
                                        </p:tav>
                                      </p:tavLst>
                                    </p:anim>
                                    <p:anim calcmode="lin" valueType="num">
                                      <p:cBhvr>
                                        <p:cTn id="19" dur="1000" fill="hold"/>
                                        <p:tgtEl>
                                          <p:spTgt spid="10"/>
                                        </p:tgtEl>
                                        <p:attrNameLst>
                                          <p:attrName>ppt_h</p:attrName>
                                        </p:attrNameLst>
                                      </p:cBhvr>
                                      <p:tavLst>
                                        <p:tav tm="0">
                                          <p:val>
                                            <p:fltVal val="0"/>
                                          </p:val>
                                        </p:tav>
                                        <p:tav tm="100000">
                                          <p:val>
                                            <p:strVal val="#ppt_h"/>
                                          </p:val>
                                        </p:tav>
                                      </p:tavLst>
                                    </p:anim>
                                    <p:animEffect transition="in" filter="fade">
                                      <p:cBhvr>
                                        <p:cTn id="20" dur="1000"/>
                                        <p:tgtEl>
                                          <p:spTgt spid="10"/>
                                        </p:tgtEl>
                                      </p:cBhvr>
                                    </p:animEffect>
                                  </p:childTnLst>
                                </p:cTn>
                              </p:par>
                            </p:childTnLst>
                          </p:cTn>
                        </p:par>
                        <p:par>
                          <p:cTn id="21" fill="hold">
                            <p:stCondLst>
                              <p:cond delay="2000"/>
                            </p:stCondLst>
                            <p:childTnLst>
                              <p:par>
                                <p:cTn id="22" presetID="53" presetClass="entr" presetSubtype="16" fill="hold" nodeType="afterEffect">
                                  <p:stCondLst>
                                    <p:cond delay="0"/>
                                  </p:stCondLst>
                                  <p:childTnLst>
                                    <p:set>
                                      <p:cBhvr>
                                        <p:cTn id="23" dur="1" fill="hold">
                                          <p:stCondLst>
                                            <p:cond delay="0"/>
                                          </p:stCondLst>
                                        </p:cTn>
                                        <p:tgtEl>
                                          <p:spTgt spid="10">
                                            <p:txEl>
                                              <p:pRg st="1" end="1"/>
                                            </p:txEl>
                                          </p:spTgt>
                                        </p:tgtEl>
                                        <p:attrNameLst>
                                          <p:attrName>style.visibility</p:attrName>
                                        </p:attrNameLst>
                                      </p:cBhvr>
                                      <p:to>
                                        <p:strVal val="visible"/>
                                      </p:to>
                                    </p:set>
                                    <p:anim calcmode="lin" valueType="num">
                                      <p:cBhvr>
                                        <p:cTn id="24" dur="1000" fill="hold"/>
                                        <p:tgtEl>
                                          <p:spTgt spid="10">
                                            <p:txEl>
                                              <p:pRg st="1" end="1"/>
                                            </p:txEl>
                                          </p:spTgt>
                                        </p:tgtEl>
                                        <p:attrNameLst>
                                          <p:attrName>ppt_w</p:attrName>
                                        </p:attrNameLst>
                                      </p:cBhvr>
                                      <p:tavLst>
                                        <p:tav tm="0">
                                          <p:val>
                                            <p:fltVal val="0"/>
                                          </p:val>
                                        </p:tav>
                                        <p:tav tm="100000">
                                          <p:val>
                                            <p:strVal val="#ppt_w"/>
                                          </p:val>
                                        </p:tav>
                                      </p:tavLst>
                                    </p:anim>
                                    <p:anim calcmode="lin" valueType="num">
                                      <p:cBhvr>
                                        <p:cTn id="25" dur="1000" fill="hold"/>
                                        <p:tgtEl>
                                          <p:spTgt spid="10">
                                            <p:txEl>
                                              <p:pRg st="1" end="1"/>
                                            </p:txEl>
                                          </p:spTgt>
                                        </p:tgtEl>
                                        <p:attrNameLst>
                                          <p:attrName>ppt_h</p:attrName>
                                        </p:attrNameLst>
                                      </p:cBhvr>
                                      <p:tavLst>
                                        <p:tav tm="0">
                                          <p:val>
                                            <p:fltVal val="0"/>
                                          </p:val>
                                        </p:tav>
                                        <p:tav tm="100000">
                                          <p:val>
                                            <p:strVal val="#ppt_h"/>
                                          </p:val>
                                        </p:tav>
                                      </p:tavLst>
                                    </p:anim>
                                    <p:animEffect transition="in" filter="fade">
                                      <p:cBhvr>
                                        <p:cTn id="26" dur="1000"/>
                                        <p:tgtEl>
                                          <p:spTgt spid="10">
                                            <p:txEl>
                                              <p:pRg st="1" end="1"/>
                                            </p:txEl>
                                          </p:spTgt>
                                        </p:tgtEl>
                                      </p:cBhvr>
                                    </p:animEffect>
                                  </p:childTnLst>
                                </p:cTn>
                              </p:par>
                            </p:childTnLst>
                          </p:cTn>
                        </p:par>
                        <p:par>
                          <p:cTn id="27" fill="hold">
                            <p:stCondLst>
                              <p:cond delay="3000"/>
                            </p:stCondLst>
                            <p:childTnLst>
                              <p:par>
                                <p:cTn id="28" presetID="53" presetClass="entr" presetSubtype="16" fill="hold" nodeType="afterEffect">
                                  <p:stCondLst>
                                    <p:cond delay="0"/>
                                  </p:stCondLst>
                                  <p:childTnLst>
                                    <p:set>
                                      <p:cBhvr>
                                        <p:cTn id="29" dur="1" fill="hold">
                                          <p:stCondLst>
                                            <p:cond delay="0"/>
                                          </p:stCondLst>
                                        </p:cTn>
                                        <p:tgtEl>
                                          <p:spTgt spid="10">
                                            <p:txEl>
                                              <p:pRg st="2" end="2"/>
                                            </p:txEl>
                                          </p:spTgt>
                                        </p:tgtEl>
                                        <p:attrNameLst>
                                          <p:attrName>style.visibility</p:attrName>
                                        </p:attrNameLst>
                                      </p:cBhvr>
                                      <p:to>
                                        <p:strVal val="visible"/>
                                      </p:to>
                                    </p:set>
                                    <p:anim calcmode="lin" valueType="num">
                                      <p:cBhvr>
                                        <p:cTn id="30" dur="1000" fill="hold"/>
                                        <p:tgtEl>
                                          <p:spTgt spid="10">
                                            <p:txEl>
                                              <p:pRg st="2" end="2"/>
                                            </p:txEl>
                                          </p:spTgt>
                                        </p:tgtEl>
                                        <p:attrNameLst>
                                          <p:attrName>ppt_w</p:attrName>
                                        </p:attrNameLst>
                                      </p:cBhvr>
                                      <p:tavLst>
                                        <p:tav tm="0">
                                          <p:val>
                                            <p:fltVal val="0"/>
                                          </p:val>
                                        </p:tav>
                                        <p:tav tm="100000">
                                          <p:val>
                                            <p:strVal val="#ppt_w"/>
                                          </p:val>
                                        </p:tav>
                                      </p:tavLst>
                                    </p:anim>
                                    <p:anim calcmode="lin" valueType="num">
                                      <p:cBhvr>
                                        <p:cTn id="31" dur="1000" fill="hold"/>
                                        <p:tgtEl>
                                          <p:spTgt spid="10">
                                            <p:txEl>
                                              <p:pRg st="2" end="2"/>
                                            </p:txEl>
                                          </p:spTgt>
                                        </p:tgtEl>
                                        <p:attrNameLst>
                                          <p:attrName>ppt_h</p:attrName>
                                        </p:attrNameLst>
                                      </p:cBhvr>
                                      <p:tavLst>
                                        <p:tav tm="0">
                                          <p:val>
                                            <p:fltVal val="0"/>
                                          </p:val>
                                        </p:tav>
                                        <p:tav tm="100000">
                                          <p:val>
                                            <p:strVal val="#ppt_h"/>
                                          </p:val>
                                        </p:tav>
                                      </p:tavLst>
                                    </p:anim>
                                    <p:animEffect transition="in" filter="fade">
                                      <p:cBhvr>
                                        <p:cTn id="32" dur="1000"/>
                                        <p:tgtEl>
                                          <p:spTgt spid="10">
                                            <p:txEl>
                                              <p:pRg st="2" end="2"/>
                                            </p:txEl>
                                          </p:spTgt>
                                        </p:tgtEl>
                                      </p:cBhvr>
                                    </p:animEffect>
                                  </p:childTnLst>
                                </p:cTn>
                              </p:par>
                            </p:childTnLst>
                          </p:cTn>
                        </p:par>
                        <p:par>
                          <p:cTn id="33" fill="hold">
                            <p:stCondLst>
                              <p:cond delay="4000"/>
                            </p:stCondLst>
                            <p:childTnLst>
                              <p:par>
                                <p:cTn id="34" presetID="53" presetClass="entr" presetSubtype="16" fill="hold" nodeType="afterEffect">
                                  <p:stCondLst>
                                    <p:cond delay="0"/>
                                  </p:stCondLst>
                                  <p:childTnLst>
                                    <p:set>
                                      <p:cBhvr>
                                        <p:cTn id="35" dur="1" fill="hold">
                                          <p:stCondLst>
                                            <p:cond delay="0"/>
                                          </p:stCondLst>
                                        </p:cTn>
                                        <p:tgtEl>
                                          <p:spTgt spid="10">
                                            <p:txEl>
                                              <p:pRg st="3" end="3"/>
                                            </p:txEl>
                                          </p:spTgt>
                                        </p:tgtEl>
                                        <p:attrNameLst>
                                          <p:attrName>style.visibility</p:attrName>
                                        </p:attrNameLst>
                                      </p:cBhvr>
                                      <p:to>
                                        <p:strVal val="visible"/>
                                      </p:to>
                                    </p:set>
                                    <p:anim calcmode="lin" valueType="num">
                                      <p:cBhvr>
                                        <p:cTn id="36" dur="1000" fill="hold"/>
                                        <p:tgtEl>
                                          <p:spTgt spid="10">
                                            <p:txEl>
                                              <p:pRg st="3" end="3"/>
                                            </p:txEl>
                                          </p:spTgt>
                                        </p:tgtEl>
                                        <p:attrNameLst>
                                          <p:attrName>ppt_w</p:attrName>
                                        </p:attrNameLst>
                                      </p:cBhvr>
                                      <p:tavLst>
                                        <p:tav tm="0">
                                          <p:val>
                                            <p:fltVal val="0"/>
                                          </p:val>
                                        </p:tav>
                                        <p:tav tm="100000">
                                          <p:val>
                                            <p:strVal val="#ppt_w"/>
                                          </p:val>
                                        </p:tav>
                                      </p:tavLst>
                                    </p:anim>
                                    <p:anim calcmode="lin" valueType="num">
                                      <p:cBhvr>
                                        <p:cTn id="37" dur="1000" fill="hold"/>
                                        <p:tgtEl>
                                          <p:spTgt spid="10">
                                            <p:txEl>
                                              <p:pRg st="3" end="3"/>
                                            </p:txEl>
                                          </p:spTgt>
                                        </p:tgtEl>
                                        <p:attrNameLst>
                                          <p:attrName>ppt_h</p:attrName>
                                        </p:attrNameLst>
                                      </p:cBhvr>
                                      <p:tavLst>
                                        <p:tav tm="0">
                                          <p:val>
                                            <p:fltVal val="0"/>
                                          </p:val>
                                        </p:tav>
                                        <p:tav tm="100000">
                                          <p:val>
                                            <p:strVal val="#ppt_h"/>
                                          </p:val>
                                        </p:tav>
                                      </p:tavLst>
                                    </p:anim>
                                    <p:animEffect transition="in" filter="fade">
                                      <p:cBhvr>
                                        <p:cTn id="38" dur="1000"/>
                                        <p:tgtEl>
                                          <p:spTgt spid="10">
                                            <p:txEl>
                                              <p:pRg st="3" end="3"/>
                                            </p:txEl>
                                          </p:spTgt>
                                        </p:tgtEl>
                                      </p:cBhvr>
                                    </p:animEffect>
                                  </p:childTnLst>
                                </p:cTn>
                              </p:par>
                            </p:childTnLst>
                          </p:cTn>
                        </p:par>
                        <p:par>
                          <p:cTn id="39" fill="hold">
                            <p:stCondLst>
                              <p:cond delay="5000"/>
                            </p:stCondLst>
                            <p:childTnLst>
                              <p:par>
                                <p:cTn id="40" presetID="53" presetClass="entr" presetSubtype="16" fill="hold" nodeType="afterEffect">
                                  <p:stCondLst>
                                    <p:cond delay="0"/>
                                  </p:stCondLst>
                                  <p:childTnLst>
                                    <p:set>
                                      <p:cBhvr>
                                        <p:cTn id="41" dur="1" fill="hold">
                                          <p:stCondLst>
                                            <p:cond delay="0"/>
                                          </p:stCondLst>
                                        </p:cTn>
                                        <p:tgtEl>
                                          <p:spTgt spid="10">
                                            <p:txEl>
                                              <p:pRg st="4" end="4"/>
                                            </p:txEl>
                                          </p:spTgt>
                                        </p:tgtEl>
                                        <p:attrNameLst>
                                          <p:attrName>style.visibility</p:attrName>
                                        </p:attrNameLst>
                                      </p:cBhvr>
                                      <p:to>
                                        <p:strVal val="visible"/>
                                      </p:to>
                                    </p:set>
                                    <p:anim calcmode="lin" valueType="num">
                                      <p:cBhvr>
                                        <p:cTn id="42" dur="1000" fill="hold"/>
                                        <p:tgtEl>
                                          <p:spTgt spid="10">
                                            <p:txEl>
                                              <p:pRg st="4" end="4"/>
                                            </p:txEl>
                                          </p:spTgt>
                                        </p:tgtEl>
                                        <p:attrNameLst>
                                          <p:attrName>ppt_w</p:attrName>
                                        </p:attrNameLst>
                                      </p:cBhvr>
                                      <p:tavLst>
                                        <p:tav tm="0">
                                          <p:val>
                                            <p:fltVal val="0"/>
                                          </p:val>
                                        </p:tav>
                                        <p:tav tm="100000">
                                          <p:val>
                                            <p:strVal val="#ppt_w"/>
                                          </p:val>
                                        </p:tav>
                                      </p:tavLst>
                                    </p:anim>
                                    <p:anim calcmode="lin" valueType="num">
                                      <p:cBhvr>
                                        <p:cTn id="43" dur="1000" fill="hold"/>
                                        <p:tgtEl>
                                          <p:spTgt spid="10">
                                            <p:txEl>
                                              <p:pRg st="4" end="4"/>
                                            </p:txEl>
                                          </p:spTgt>
                                        </p:tgtEl>
                                        <p:attrNameLst>
                                          <p:attrName>ppt_h</p:attrName>
                                        </p:attrNameLst>
                                      </p:cBhvr>
                                      <p:tavLst>
                                        <p:tav tm="0">
                                          <p:val>
                                            <p:fltVal val="0"/>
                                          </p:val>
                                        </p:tav>
                                        <p:tav tm="100000">
                                          <p:val>
                                            <p:strVal val="#ppt_h"/>
                                          </p:val>
                                        </p:tav>
                                      </p:tavLst>
                                    </p:anim>
                                    <p:animEffect transition="in" filter="fade">
                                      <p:cBhvr>
                                        <p:cTn id="44" dur="1000"/>
                                        <p:tgtEl>
                                          <p:spTgt spid="10">
                                            <p:txEl>
                                              <p:pRg st="4" end="4"/>
                                            </p:txEl>
                                          </p:spTgt>
                                        </p:tgtEl>
                                      </p:cBhvr>
                                    </p:animEffect>
                                  </p:childTnLst>
                                </p:cTn>
                              </p:par>
                            </p:childTnLst>
                          </p:cTn>
                        </p:par>
                        <p:par>
                          <p:cTn id="45" fill="hold">
                            <p:stCondLst>
                              <p:cond delay="6000"/>
                            </p:stCondLst>
                            <p:childTnLst>
                              <p:par>
                                <p:cTn id="46" presetID="53" presetClass="entr" presetSubtype="16" fill="hold" nodeType="afterEffect">
                                  <p:stCondLst>
                                    <p:cond delay="0"/>
                                  </p:stCondLst>
                                  <p:childTnLst>
                                    <p:set>
                                      <p:cBhvr>
                                        <p:cTn id="47" dur="1" fill="hold">
                                          <p:stCondLst>
                                            <p:cond delay="0"/>
                                          </p:stCondLst>
                                        </p:cTn>
                                        <p:tgtEl>
                                          <p:spTgt spid="10">
                                            <p:txEl>
                                              <p:pRg st="5" end="5"/>
                                            </p:txEl>
                                          </p:spTgt>
                                        </p:tgtEl>
                                        <p:attrNameLst>
                                          <p:attrName>style.visibility</p:attrName>
                                        </p:attrNameLst>
                                      </p:cBhvr>
                                      <p:to>
                                        <p:strVal val="visible"/>
                                      </p:to>
                                    </p:set>
                                    <p:anim calcmode="lin" valueType="num">
                                      <p:cBhvr>
                                        <p:cTn id="48" dur="1000" fill="hold"/>
                                        <p:tgtEl>
                                          <p:spTgt spid="10">
                                            <p:txEl>
                                              <p:pRg st="5" end="5"/>
                                            </p:txEl>
                                          </p:spTgt>
                                        </p:tgtEl>
                                        <p:attrNameLst>
                                          <p:attrName>ppt_w</p:attrName>
                                        </p:attrNameLst>
                                      </p:cBhvr>
                                      <p:tavLst>
                                        <p:tav tm="0">
                                          <p:val>
                                            <p:fltVal val="0"/>
                                          </p:val>
                                        </p:tav>
                                        <p:tav tm="100000">
                                          <p:val>
                                            <p:strVal val="#ppt_w"/>
                                          </p:val>
                                        </p:tav>
                                      </p:tavLst>
                                    </p:anim>
                                    <p:anim calcmode="lin" valueType="num">
                                      <p:cBhvr>
                                        <p:cTn id="49" dur="1000" fill="hold"/>
                                        <p:tgtEl>
                                          <p:spTgt spid="10">
                                            <p:txEl>
                                              <p:pRg st="5" end="5"/>
                                            </p:txEl>
                                          </p:spTgt>
                                        </p:tgtEl>
                                        <p:attrNameLst>
                                          <p:attrName>ppt_h</p:attrName>
                                        </p:attrNameLst>
                                      </p:cBhvr>
                                      <p:tavLst>
                                        <p:tav tm="0">
                                          <p:val>
                                            <p:fltVal val="0"/>
                                          </p:val>
                                        </p:tav>
                                        <p:tav tm="100000">
                                          <p:val>
                                            <p:strVal val="#ppt_h"/>
                                          </p:val>
                                        </p:tav>
                                      </p:tavLst>
                                    </p:anim>
                                    <p:animEffect transition="in" filter="fade">
                                      <p:cBhvr>
                                        <p:cTn id="50" dur="10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F077B24-3091-44A8-8327-472759132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B141EC-092B-D7A1-A34A-AB55A0C952DB}"/>
              </a:ext>
            </a:extLst>
          </p:cNvPr>
          <p:cNvSpPr>
            <a:spLocks noGrp="1"/>
          </p:cNvSpPr>
          <p:nvPr>
            <p:ph type="title"/>
          </p:nvPr>
        </p:nvSpPr>
        <p:spPr>
          <a:xfrm>
            <a:off x="448056" y="226800"/>
            <a:ext cx="6634800" cy="2954655"/>
          </a:xfrm>
        </p:spPr>
        <p:txBody>
          <a:bodyPr wrap="square">
            <a:normAutofit/>
          </a:bodyPr>
          <a:lstStyle/>
          <a:p>
            <a:r>
              <a:rPr lang="en-US" sz="6400">
                <a:ea typeface="+mj-lt"/>
                <a:cs typeface="+mj-lt"/>
              </a:rPr>
              <a:t>Who did it? </a:t>
            </a:r>
            <a:endParaRPr lang="en-US" sz="6400" i="0">
              <a:ea typeface="+mj-lt"/>
              <a:cs typeface="+mj-lt"/>
            </a:endParaRPr>
          </a:p>
          <a:p>
            <a:endParaRPr lang="en-US" sz="6400"/>
          </a:p>
        </p:txBody>
      </p:sp>
      <p:pic>
        <p:nvPicPr>
          <p:cNvPr id="6" name="Picture 7" descr="Text&#10;&#10;Description automatically generated">
            <a:extLst>
              <a:ext uri="{FF2B5EF4-FFF2-40B4-BE49-F238E27FC236}">
                <a16:creationId xmlns:a16="http://schemas.microsoft.com/office/drawing/2014/main" id="{EB690D37-BB3F-F302-7FD7-167CC254E858}"/>
              </a:ext>
            </a:extLst>
          </p:cNvPr>
          <p:cNvPicPr>
            <a:picLocks noChangeAspect="1"/>
          </p:cNvPicPr>
          <p:nvPr/>
        </p:nvPicPr>
        <p:blipFill rotWithShape="1">
          <a:blip r:embed="rId2"/>
          <a:srcRect l="5685" r="7020"/>
          <a:stretch/>
        </p:blipFill>
        <p:spPr>
          <a:xfrm>
            <a:off x="481322" y="1530131"/>
            <a:ext cx="1208858" cy="1040182"/>
          </a:xfrm>
          <a:custGeom>
            <a:avLst/>
            <a:gdLst/>
            <a:ahLst/>
            <a:cxnLst/>
            <a:rect l="l" t="t" r="r" b="b"/>
            <a:pathLst>
              <a:path w="3226426" h="2772000">
                <a:moveTo>
                  <a:pt x="0" y="0"/>
                </a:moveTo>
                <a:lnTo>
                  <a:pt x="3226426" y="0"/>
                </a:lnTo>
                <a:lnTo>
                  <a:pt x="3226426" y="2772000"/>
                </a:lnTo>
                <a:lnTo>
                  <a:pt x="0" y="2772000"/>
                </a:lnTo>
                <a:close/>
              </a:path>
            </a:pathLst>
          </a:custGeom>
        </p:spPr>
      </p:pic>
      <p:pic>
        <p:nvPicPr>
          <p:cNvPr id="8" name="Picture 8" descr="Text&#10;&#10;Description automatically generated">
            <a:extLst>
              <a:ext uri="{FF2B5EF4-FFF2-40B4-BE49-F238E27FC236}">
                <a16:creationId xmlns:a16="http://schemas.microsoft.com/office/drawing/2014/main" id="{29324AAC-C844-2FFE-0A2F-CF4279ED87CB}"/>
              </a:ext>
            </a:extLst>
          </p:cNvPr>
          <p:cNvPicPr>
            <a:picLocks noChangeAspect="1"/>
          </p:cNvPicPr>
          <p:nvPr/>
        </p:nvPicPr>
        <p:blipFill rotWithShape="1">
          <a:blip r:embed="rId3"/>
          <a:srcRect t="10426" r="41787" b="38862"/>
          <a:stretch/>
        </p:blipFill>
        <p:spPr>
          <a:xfrm>
            <a:off x="5025207" y="4316921"/>
            <a:ext cx="2147734" cy="2286602"/>
          </a:xfrm>
          <a:custGeom>
            <a:avLst/>
            <a:gdLst/>
            <a:ahLst/>
            <a:cxnLst/>
            <a:rect l="l" t="t" r="r" b="b"/>
            <a:pathLst>
              <a:path w="3226427" h="2772000">
                <a:moveTo>
                  <a:pt x="0" y="0"/>
                </a:moveTo>
                <a:lnTo>
                  <a:pt x="3226427" y="0"/>
                </a:lnTo>
                <a:lnTo>
                  <a:pt x="3226427" y="2772000"/>
                </a:lnTo>
                <a:lnTo>
                  <a:pt x="0" y="2772000"/>
                </a:lnTo>
                <a:close/>
              </a:path>
            </a:pathLst>
          </a:custGeom>
        </p:spPr>
      </p:pic>
      <p:cxnSp>
        <p:nvCxnSpPr>
          <p:cNvPr id="57" name="Straight Connector 56">
            <a:extLst>
              <a:ext uri="{FF2B5EF4-FFF2-40B4-BE49-F238E27FC236}">
                <a16:creationId xmlns:a16="http://schemas.microsoft.com/office/drawing/2014/main" id="{7F935FD8-9F2E-4F15-8ED9-1C692DA6F3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76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E3BB68F-4A1C-4F9B-0528-F6477F022CC3}"/>
              </a:ext>
            </a:extLst>
          </p:cNvPr>
          <p:cNvSpPr>
            <a:spLocks noGrp="1"/>
          </p:cNvSpPr>
          <p:nvPr>
            <p:ph idx="1"/>
          </p:nvPr>
        </p:nvSpPr>
        <p:spPr>
          <a:xfrm>
            <a:off x="7966800" y="323999"/>
            <a:ext cx="3312000" cy="6091200"/>
          </a:xfrm>
        </p:spPr>
        <p:txBody>
          <a:bodyPr vert="horz" wrap="square" lIns="0" tIns="0" rIns="91440" bIns="0" rtlCol="0" anchor="t">
            <a:normAutofit/>
          </a:bodyPr>
          <a:lstStyle/>
          <a:p>
            <a:pPr marL="449580" indent="-447675"/>
            <a:r>
              <a:rPr lang="en-US">
                <a:solidFill>
                  <a:schemeClr val="tx1"/>
                </a:solidFill>
              </a:rPr>
              <a:t>Salim &amp; Edward were shown being accused of the incident. </a:t>
            </a:r>
          </a:p>
          <a:p>
            <a:pPr marL="449580" indent="-447675"/>
            <a:r>
              <a:rPr lang="en-US">
                <a:solidFill>
                  <a:schemeClr val="tx1"/>
                </a:solidFill>
              </a:rPr>
              <a:t>Salim &amp; Edward cooperated to cause the satellite to malfunction.</a:t>
            </a:r>
          </a:p>
          <a:p>
            <a:pPr marL="449580" indent="-447675"/>
            <a:r>
              <a:rPr lang="en-US">
                <a:solidFill>
                  <a:schemeClr val="tx1"/>
                </a:solidFill>
              </a:rPr>
              <a:t>ISIS was shown to execute this incident.</a:t>
            </a:r>
          </a:p>
          <a:p>
            <a:pPr marL="1905" indent="0">
              <a:buNone/>
            </a:pPr>
            <a:endParaRPr lang="en-US"/>
          </a:p>
          <a:p>
            <a:pPr marL="449580" indent="-447675"/>
            <a:endParaRPr lang="en-US"/>
          </a:p>
          <a:p>
            <a:pPr marL="1905" indent="0">
              <a:buNone/>
            </a:pPr>
            <a:endParaRPr lang="en-US"/>
          </a:p>
        </p:txBody>
      </p:sp>
      <p:pic>
        <p:nvPicPr>
          <p:cNvPr id="9" name="Picture 15" descr="Text, letter&#10;&#10;Description automatically generated">
            <a:extLst>
              <a:ext uri="{FF2B5EF4-FFF2-40B4-BE49-F238E27FC236}">
                <a16:creationId xmlns:a16="http://schemas.microsoft.com/office/drawing/2014/main" id="{0E9D3444-5C43-33E6-BEC4-35D2F3B0128B}"/>
              </a:ext>
            </a:extLst>
          </p:cNvPr>
          <p:cNvPicPr>
            <a:picLocks noChangeAspect="1"/>
          </p:cNvPicPr>
          <p:nvPr/>
        </p:nvPicPr>
        <p:blipFill>
          <a:blip r:embed="rId4"/>
          <a:stretch>
            <a:fillRect/>
          </a:stretch>
        </p:blipFill>
        <p:spPr>
          <a:xfrm>
            <a:off x="313295" y="4286748"/>
            <a:ext cx="4145290" cy="1146855"/>
          </a:xfrm>
          <a:custGeom>
            <a:avLst/>
            <a:gdLst/>
            <a:ahLst/>
            <a:cxnLst/>
            <a:rect l="l" t="t" r="r" b="b"/>
            <a:pathLst>
              <a:path w="3597022" h="5508002">
                <a:moveTo>
                  <a:pt x="0" y="0"/>
                </a:moveTo>
                <a:lnTo>
                  <a:pt x="3597022" y="0"/>
                </a:lnTo>
                <a:lnTo>
                  <a:pt x="3597022" y="5508002"/>
                </a:lnTo>
                <a:lnTo>
                  <a:pt x="0" y="5508002"/>
                </a:lnTo>
                <a:lnTo>
                  <a:pt x="0" y="0"/>
                </a:lnTo>
                <a:close/>
              </a:path>
            </a:pathLst>
          </a:custGeom>
        </p:spPr>
      </p:pic>
      <p:pic>
        <p:nvPicPr>
          <p:cNvPr id="10" name="Picture 9" descr="A picture containing person, person, indoor, suit&#10;&#10;Description automatically generated">
            <a:extLst>
              <a:ext uri="{FF2B5EF4-FFF2-40B4-BE49-F238E27FC236}">
                <a16:creationId xmlns:a16="http://schemas.microsoft.com/office/drawing/2014/main" id="{6F6D1E49-ABEC-89B2-500E-5786D54616F5}"/>
              </a:ext>
            </a:extLst>
          </p:cNvPr>
          <p:cNvPicPr>
            <a:picLocks noChangeAspect="1"/>
          </p:cNvPicPr>
          <p:nvPr/>
        </p:nvPicPr>
        <p:blipFill rotWithShape="1">
          <a:blip r:embed="rId5"/>
          <a:srcRect t="6771" r="1" b="20387"/>
          <a:stretch/>
        </p:blipFill>
        <p:spPr>
          <a:xfrm>
            <a:off x="5145721" y="1081916"/>
            <a:ext cx="1908270" cy="1936613"/>
          </a:xfrm>
          <a:prstGeom prst="ellipse">
            <a:avLst/>
          </a:prstGeom>
        </p:spPr>
      </p:pic>
      <p:pic>
        <p:nvPicPr>
          <p:cNvPr id="12" name="Picture 4">
            <a:extLst>
              <a:ext uri="{FF2B5EF4-FFF2-40B4-BE49-F238E27FC236}">
                <a16:creationId xmlns:a16="http://schemas.microsoft.com/office/drawing/2014/main" id="{4185F50D-9776-7E8E-B5A8-4E0ED39C9F36}"/>
              </a:ext>
            </a:extLst>
          </p:cNvPr>
          <p:cNvPicPr>
            <a:picLocks noChangeAspect="1"/>
          </p:cNvPicPr>
          <p:nvPr/>
        </p:nvPicPr>
        <p:blipFill rotWithShape="1">
          <a:blip r:embed="rId6"/>
          <a:srcRect r="-1" b="24141"/>
          <a:stretch/>
        </p:blipFill>
        <p:spPr>
          <a:xfrm>
            <a:off x="2081847" y="1081905"/>
            <a:ext cx="1925563" cy="1936638"/>
          </a:xfrm>
          <a:prstGeom prst="ellipse">
            <a:avLst/>
          </a:prstGeom>
        </p:spPr>
      </p:pic>
      <p:sp>
        <p:nvSpPr>
          <p:cNvPr id="26" name="TextBox 25">
            <a:extLst>
              <a:ext uri="{FF2B5EF4-FFF2-40B4-BE49-F238E27FC236}">
                <a16:creationId xmlns:a16="http://schemas.microsoft.com/office/drawing/2014/main" id="{7F4C261F-FA91-1FCB-6FE3-F9E83B5C60FD}"/>
              </a:ext>
            </a:extLst>
          </p:cNvPr>
          <p:cNvSpPr txBox="1"/>
          <p:nvPr/>
        </p:nvSpPr>
        <p:spPr>
          <a:xfrm>
            <a:off x="4276748" y="3182016"/>
            <a:ext cx="3293991" cy="830997"/>
          </a:xfrm>
          <a:prstGeom prst="rect">
            <a:avLst/>
          </a:prstGeom>
          <a:noFill/>
        </p:spPr>
        <p:txBody>
          <a:bodyPr wrap="square" lIns="91440" tIns="45720" rIns="91440" bIns="45720" rtlCol="0" anchor="t">
            <a:spAutoFit/>
          </a:bodyPr>
          <a:lstStyle/>
          <a:p>
            <a:r>
              <a:rPr lang="en-US" sz="1600">
                <a:ea typeface="+mn-lt"/>
                <a:cs typeface="+mn-lt"/>
              </a:rPr>
              <a:t>Edward “Iceman” Jacobs</a:t>
            </a:r>
          </a:p>
          <a:p>
            <a:r>
              <a:rPr lang="en-US" sz="1600">
                <a:ea typeface="+mn-lt"/>
                <a:cs typeface="+mn-lt"/>
              </a:rPr>
              <a:t>Deputy Research Director, Sawtooth National Research Laboratory</a:t>
            </a:r>
            <a:endParaRPr lang="en-US" sz="1600"/>
          </a:p>
        </p:txBody>
      </p:sp>
      <p:sp>
        <p:nvSpPr>
          <p:cNvPr id="28" name="TextBox 27">
            <a:extLst>
              <a:ext uri="{FF2B5EF4-FFF2-40B4-BE49-F238E27FC236}">
                <a16:creationId xmlns:a16="http://schemas.microsoft.com/office/drawing/2014/main" id="{69471A5B-78EF-A8DF-D7D5-061DB43A692B}"/>
              </a:ext>
            </a:extLst>
          </p:cNvPr>
          <p:cNvSpPr txBox="1"/>
          <p:nvPr/>
        </p:nvSpPr>
        <p:spPr>
          <a:xfrm>
            <a:off x="1872306" y="3180113"/>
            <a:ext cx="227856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ea typeface="+mn-lt"/>
                <a:cs typeface="+mn-lt"/>
              </a:rPr>
              <a:t>Salim </a:t>
            </a:r>
            <a:r>
              <a:rPr lang="en-US" sz="1600" dirty="0" err="1">
                <a:ea typeface="+mn-lt"/>
                <a:cs typeface="+mn-lt"/>
              </a:rPr>
              <a:t>Islamovic</a:t>
            </a:r>
            <a:r>
              <a:rPr lang="en-US" sz="1600" dirty="0">
                <a:ea typeface="+mn-lt"/>
                <a:cs typeface="+mn-lt"/>
              </a:rPr>
              <a:t> </a:t>
            </a:r>
            <a:r>
              <a:rPr lang="en-US" sz="1600" dirty="0" err="1">
                <a:ea typeface="+mn-lt"/>
                <a:cs typeface="+mn-lt"/>
              </a:rPr>
              <a:t>Mirzov</a:t>
            </a:r>
            <a:r>
              <a:rPr lang="en-US" sz="1600" dirty="0">
                <a:ea typeface="+mn-lt"/>
                <a:cs typeface="+mn-lt"/>
              </a:rPr>
              <a:t> President of Republic of Uzbekistan</a:t>
            </a:r>
            <a:endParaRPr lang="en-US" sz="1600" dirty="0"/>
          </a:p>
        </p:txBody>
      </p:sp>
      <p:sp>
        <p:nvSpPr>
          <p:cNvPr id="5" name="TextBox 4">
            <a:extLst>
              <a:ext uri="{FF2B5EF4-FFF2-40B4-BE49-F238E27FC236}">
                <a16:creationId xmlns:a16="http://schemas.microsoft.com/office/drawing/2014/main" id="{54F2C327-3E5F-4539-9DB8-65EC3351B2AF}"/>
              </a:ext>
            </a:extLst>
          </p:cNvPr>
          <p:cNvSpPr txBox="1"/>
          <p:nvPr/>
        </p:nvSpPr>
        <p:spPr>
          <a:xfrm flipH="1">
            <a:off x="227166" y="3137859"/>
            <a:ext cx="1616104" cy="923330"/>
          </a:xfrm>
          <a:prstGeom prst="rect">
            <a:avLst/>
          </a:prstGeom>
          <a:noFill/>
        </p:spPr>
        <p:txBody>
          <a:bodyPr wrap="square" rtlCol="0">
            <a:spAutoFit/>
          </a:bodyPr>
          <a:lstStyle/>
          <a:p>
            <a:r>
              <a:rPr lang="en-US" dirty="0"/>
              <a:t>Islamic State in Iraq and Syria</a:t>
            </a:r>
          </a:p>
        </p:txBody>
      </p:sp>
    </p:spTree>
    <p:extLst>
      <p:ext uri="{BB962C8B-B14F-4D97-AF65-F5344CB8AC3E}">
        <p14:creationId xmlns:p14="http://schemas.microsoft.com/office/powerpoint/2010/main" val="4070004068"/>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8"/>
                                        </p:tgtEl>
                                        <p:attrNameLst>
                                          <p:attrName>style.visibility</p:attrName>
                                        </p:attrNameLst>
                                      </p:cBhvr>
                                      <p:to>
                                        <p:strVal val="visible"/>
                                      </p:to>
                                    </p:set>
                                    <p:anim calcmode="lin" valueType="num">
                                      <p:cBhvr additive="base">
                                        <p:cTn id="16" dur="500" fill="hold"/>
                                        <p:tgtEl>
                                          <p:spTgt spid="28"/>
                                        </p:tgtEl>
                                        <p:attrNameLst>
                                          <p:attrName>ppt_x</p:attrName>
                                        </p:attrNameLst>
                                      </p:cBhvr>
                                      <p:tavLst>
                                        <p:tav tm="0">
                                          <p:val>
                                            <p:strVal val="#ppt_x"/>
                                          </p:val>
                                        </p:tav>
                                        <p:tav tm="100000">
                                          <p:val>
                                            <p:strVal val="#ppt_x"/>
                                          </p:val>
                                        </p:tav>
                                      </p:tavLst>
                                    </p:anim>
                                    <p:anim calcmode="lin" valueType="num">
                                      <p:cBhvr additive="base">
                                        <p:cTn id="17" dur="500" fill="hold"/>
                                        <p:tgtEl>
                                          <p:spTgt spid="28"/>
                                        </p:tgtEl>
                                        <p:attrNameLst>
                                          <p:attrName>ppt_y</p:attrName>
                                        </p:attrNameLst>
                                      </p:cBhvr>
                                      <p:tavLst>
                                        <p:tav tm="0">
                                          <p:val>
                                            <p:strVal val="1+#ppt_h/2"/>
                                          </p:val>
                                        </p:tav>
                                        <p:tav tm="100000">
                                          <p:val>
                                            <p:strVal val="#ppt_y"/>
                                          </p:val>
                                        </p:tav>
                                      </p:tavLst>
                                    </p:anim>
                                  </p:childTnLst>
                                </p:cTn>
                              </p:par>
                              <p:par>
                                <p:cTn id="18" presetID="22" presetClass="entr" presetSubtype="4"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down)">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ppt_x"/>
                                          </p:val>
                                        </p:tav>
                                        <p:tav tm="100000">
                                          <p:val>
                                            <p:strVal val="#ppt_x"/>
                                          </p:val>
                                        </p:tav>
                                      </p:tavLst>
                                    </p:anim>
                                    <p:anim calcmode="lin" valueType="num">
                                      <p:cBhvr additive="base">
                                        <p:cTn id="26" dur="500" fill="hold"/>
                                        <p:tgtEl>
                                          <p:spTgt spid="26"/>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par>
                                <p:cTn id="37" presetID="22" presetClass="entr" presetSubtype="4"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down)">
                                      <p:cBhvr>
                                        <p:cTn id="39" dur="500"/>
                                        <p:tgtEl>
                                          <p:spTgt spid="9"/>
                                        </p:tgtEl>
                                      </p:cBhvr>
                                    </p:animEffect>
                                  </p:childTnLst>
                                </p:cTn>
                              </p:par>
                            </p:childTnLst>
                          </p:cTn>
                        </p:par>
                        <p:par>
                          <p:cTn id="40" fill="hold">
                            <p:stCondLst>
                              <p:cond delay="500"/>
                            </p:stCondLst>
                            <p:childTnLst>
                              <p:par>
                                <p:cTn id="41" presetID="22" presetClass="entr" presetSubtype="4" fill="hold" grpId="0"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wipe(down)">
                                      <p:cBhvr>
                                        <p:cTn id="43" dur="500"/>
                                        <p:tgtEl>
                                          <p:spTgt spid="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wipe(down)">
                                      <p:cBhvr>
                                        <p:cTn id="4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6" grpId="0"/>
      <p:bldP spid="28"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1" name="Rectangle 110">
            <a:extLst>
              <a:ext uri="{FF2B5EF4-FFF2-40B4-BE49-F238E27FC236}">
                <a16:creationId xmlns:a16="http://schemas.microsoft.com/office/drawing/2014/main" id="{0EB2832D-36B2-4923-8EE8-A90747591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21B6FF-60E7-B42C-E080-0CB653807BDF}"/>
              </a:ext>
            </a:extLst>
          </p:cNvPr>
          <p:cNvSpPr>
            <a:spLocks noGrp="1"/>
          </p:cNvSpPr>
          <p:nvPr>
            <p:ph type="title"/>
          </p:nvPr>
        </p:nvSpPr>
        <p:spPr>
          <a:xfrm>
            <a:off x="448056" y="226800"/>
            <a:ext cx="4694400" cy="1006360"/>
          </a:xfrm>
        </p:spPr>
        <p:txBody>
          <a:bodyPr vert="horz" wrap="square" lIns="0" tIns="0" rIns="0" bIns="0" rtlCol="0" anchor="t">
            <a:normAutofit/>
          </a:bodyPr>
          <a:lstStyle/>
          <a:p>
            <a:pPr>
              <a:lnSpc>
                <a:spcPct val="100000"/>
              </a:lnSpc>
            </a:pPr>
            <a:r>
              <a:rPr lang="en-US" sz="6400"/>
              <a:t>Motives..</a:t>
            </a:r>
          </a:p>
        </p:txBody>
      </p:sp>
      <p:pic>
        <p:nvPicPr>
          <p:cNvPr id="5" name="Picture 4">
            <a:extLst>
              <a:ext uri="{FF2B5EF4-FFF2-40B4-BE49-F238E27FC236}">
                <a16:creationId xmlns:a16="http://schemas.microsoft.com/office/drawing/2014/main" id="{8633ABB1-5D5B-42AE-AFFC-A01E31FB8264}"/>
              </a:ext>
            </a:extLst>
          </p:cNvPr>
          <p:cNvPicPr>
            <a:picLocks noChangeAspect="1"/>
          </p:cNvPicPr>
          <p:nvPr/>
        </p:nvPicPr>
        <p:blipFill rotWithShape="1">
          <a:blip r:embed="rId2"/>
          <a:srcRect l="9901" r="19907" b="10"/>
          <a:stretch/>
        </p:blipFill>
        <p:spPr>
          <a:xfrm>
            <a:off x="325626" y="1234082"/>
            <a:ext cx="2254560" cy="3536902"/>
          </a:xfrm>
          <a:custGeom>
            <a:avLst/>
            <a:gdLst/>
            <a:ahLst/>
            <a:cxnLst/>
            <a:rect l="l" t="t" r="r" b="b"/>
            <a:pathLst>
              <a:path w="2273398" h="1294200">
                <a:moveTo>
                  <a:pt x="0" y="0"/>
                </a:moveTo>
                <a:lnTo>
                  <a:pt x="2273398" y="0"/>
                </a:lnTo>
                <a:lnTo>
                  <a:pt x="2273398" y="1294200"/>
                </a:lnTo>
                <a:lnTo>
                  <a:pt x="0" y="1294200"/>
                </a:lnTo>
                <a:lnTo>
                  <a:pt x="0" y="0"/>
                </a:lnTo>
                <a:close/>
              </a:path>
            </a:pathLst>
          </a:custGeom>
        </p:spPr>
      </p:pic>
      <p:pic>
        <p:nvPicPr>
          <p:cNvPr id="4" name="Picture 5" descr="Text, letter&#10;&#10;Description automatically generated">
            <a:extLst>
              <a:ext uri="{FF2B5EF4-FFF2-40B4-BE49-F238E27FC236}">
                <a16:creationId xmlns:a16="http://schemas.microsoft.com/office/drawing/2014/main" id="{C01054EB-A4E6-3BE1-CB8E-71F6B04B1347}"/>
              </a:ext>
            </a:extLst>
          </p:cNvPr>
          <p:cNvPicPr>
            <a:picLocks noChangeAspect="1"/>
          </p:cNvPicPr>
          <p:nvPr/>
        </p:nvPicPr>
        <p:blipFill>
          <a:blip r:embed="rId3"/>
          <a:stretch>
            <a:fillRect/>
          </a:stretch>
        </p:blipFill>
        <p:spPr>
          <a:xfrm>
            <a:off x="2611292" y="2373143"/>
            <a:ext cx="2987763" cy="1007553"/>
          </a:xfrm>
          <a:custGeom>
            <a:avLst/>
            <a:gdLst/>
            <a:ahLst/>
            <a:cxnLst/>
            <a:rect l="l" t="t" r="r" b="b"/>
            <a:pathLst>
              <a:path w="2273398" h="1294200">
                <a:moveTo>
                  <a:pt x="0" y="0"/>
                </a:moveTo>
                <a:lnTo>
                  <a:pt x="2273398" y="0"/>
                </a:lnTo>
                <a:lnTo>
                  <a:pt x="2273398" y="1294200"/>
                </a:lnTo>
                <a:lnTo>
                  <a:pt x="0" y="1294200"/>
                </a:lnTo>
                <a:lnTo>
                  <a:pt x="0" y="0"/>
                </a:lnTo>
                <a:close/>
              </a:path>
            </a:pathLst>
          </a:custGeom>
        </p:spPr>
      </p:pic>
      <p:pic>
        <p:nvPicPr>
          <p:cNvPr id="7" name="Picture 7" descr="Text&#10;&#10;Description automatically generated">
            <a:extLst>
              <a:ext uri="{FF2B5EF4-FFF2-40B4-BE49-F238E27FC236}">
                <a16:creationId xmlns:a16="http://schemas.microsoft.com/office/drawing/2014/main" id="{A8B49F21-D167-D4A1-B8EC-C052DC439200}"/>
              </a:ext>
            </a:extLst>
          </p:cNvPr>
          <p:cNvPicPr>
            <a:picLocks noGrp="1" noChangeAspect="1"/>
          </p:cNvPicPr>
          <p:nvPr>
            <p:ph idx="1"/>
          </p:nvPr>
        </p:nvPicPr>
        <p:blipFill rotWithShape="1">
          <a:blip r:embed="rId4"/>
          <a:srcRect l="-232" t="59886" r="231" b="2091"/>
          <a:stretch/>
        </p:blipFill>
        <p:spPr>
          <a:xfrm>
            <a:off x="325626" y="4902086"/>
            <a:ext cx="3918625" cy="1824811"/>
          </a:xfrm>
          <a:custGeom>
            <a:avLst/>
            <a:gdLst/>
            <a:ahLst/>
            <a:cxnLst/>
            <a:rect l="l" t="t" r="r" b="b"/>
            <a:pathLst>
              <a:path w="2273398" h="1294199">
                <a:moveTo>
                  <a:pt x="0" y="0"/>
                </a:moveTo>
                <a:lnTo>
                  <a:pt x="2273398" y="0"/>
                </a:lnTo>
                <a:lnTo>
                  <a:pt x="2273398" y="1294199"/>
                </a:lnTo>
                <a:lnTo>
                  <a:pt x="0" y="1294199"/>
                </a:lnTo>
                <a:lnTo>
                  <a:pt x="0" y="0"/>
                </a:lnTo>
                <a:close/>
              </a:path>
            </a:pathLst>
          </a:custGeom>
        </p:spPr>
      </p:pic>
      <p:pic>
        <p:nvPicPr>
          <p:cNvPr id="8" name="Picture 8" descr="Timeline&#10;&#10;Description automatically generated">
            <a:extLst>
              <a:ext uri="{FF2B5EF4-FFF2-40B4-BE49-F238E27FC236}">
                <a16:creationId xmlns:a16="http://schemas.microsoft.com/office/drawing/2014/main" id="{633B566C-01D2-B8B7-7B87-42DEC90C9D44}"/>
              </a:ext>
            </a:extLst>
          </p:cNvPr>
          <p:cNvPicPr>
            <a:picLocks noChangeAspect="1"/>
          </p:cNvPicPr>
          <p:nvPr/>
        </p:nvPicPr>
        <p:blipFill rotWithShape="1">
          <a:blip r:embed="rId5"/>
          <a:srcRect t="74128" r="-446" b="1651"/>
          <a:stretch/>
        </p:blipFill>
        <p:spPr>
          <a:xfrm>
            <a:off x="2606953" y="1233160"/>
            <a:ext cx="2992103" cy="1047498"/>
          </a:xfrm>
          <a:custGeom>
            <a:avLst/>
            <a:gdLst/>
            <a:ahLst/>
            <a:cxnLst/>
            <a:rect l="l" t="t" r="r" b="b"/>
            <a:pathLst>
              <a:path w="2273398" h="1294199">
                <a:moveTo>
                  <a:pt x="0" y="0"/>
                </a:moveTo>
                <a:lnTo>
                  <a:pt x="2273398" y="0"/>
                </a:lnTo>
                <a:lnTo>
                  <a:pt x="2273398" y="1294199"/>
                </a:lnTo>
                <a:lnTo>
                  <a:pt x="0" y="1294199"/>
                </a:lnTo>
                <a:lnTo>
                  <a:pt x="0" y="0"/>
                </a:lnTo>
                <a:close/>
              </a:path>
            </a:pathLst>
          </a:custGeom>
        </p:spPr>
      </p:pic>
      <p:cxnSp>
        <p:nvCxnSpPr>
          <p:cNvPr id="113" name="Straight Connector 112">
            <a:extLst>
              <a:ext uri="{FF2B5EF4-FFF2-40B4-BE49-F238E27FC236}">
                <a16:creationId xmlns:a16="http://schemas.microsoft.com/office/drawing/2014/main" id="{7F935FD8-9F2E-4F15-8ED9-1C692DA6F3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60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7A63D20-E28F-2455-9065-D78D84F14FAF}"/>
              </a:ext>
            </a:extLst>
          </p:cNvPr>
          <p:cNvSpPr txBox="1"/>
          <p:nvPr/>
        </p:nvSpPr>
        <p:spPr>
          <a:xfrm>
            <a:off x="6094800" y="323999"/>
            <a:ext cx="5184000" cy="6091200"/>
          </a:xfrm>
          <a:prstGeom prst="rect">
            <a:avLst/>
          </a:prstGeom>
        </p:spPr>
        <p:txBody>
          <a:bodyPr rot="0" spcFirstLastPara="0" vertOverflow="overflow" horzOverflow="overflow" vert="horz" wrap="square" lIns="0" tIns="0" rIns="91440" bIns="0" numCol="1" spcCol="0" rtlCol="0" fromWordArt="0" anchor="t" anchorCtr="0" forceAA="0" compatLnSpc="1">
            <a:prstTxWarp prst="textNoShape">
              <a:avLst/>
            </a:prstTxWarp>
            <a:normAutofit/>
          </a:bodyPr>
          <a:lstStyle/>
          <a:p>
            <a:pPr marL="285750" indent="-447675">
              <a:lnSpc>
                <a:spcPct val="140000"/>
              </a:lnSpc>
              <a:spcAft>
                <a:spcPts val="600"/>
              </a:spcAft>
              <a:buFont typeface="Calibri Light" panose="020F0302020204030204" pitchFamily="34" charset="0"/>
              <a:buChar char="→"/>
            </a:pPr>
            <a:r>
              <a:rPr lang="en-US"/>
              <a:t>ISIS is the main cause. They were involved and funded by Uzbekistan. Both shared the same goal to attack America.</a:t>
            </a:r>
          </a:p>
          <a:p>
            <a:pPr marL="285750" indent="-447675">
              <a:lnSpc>
                <a:spcPct val="140000"/>
              </a:lnSpc>
              <a:spcAft>
                <a:spcPts val="600"/>
              </a:spcAft>
              <a:buFont typeface="Calibri Light" panose="020F0302020204030204" pitchFamily="34" charset="0"/>
              <a:buChar char="→"/>
            </a:pPr>
            <a:r>
              <a:rPr lang="en-US"/>
              <a:t>Uzbekistan had an unfriendly relationship with US.</a:t>
            </a:r>
          </a:p>
          <a:p>
            <a:pPr marL="285750" indent="-447675">
              <a:lnSpc>
                <a:spcPct val="140000"/>
              </a:lnSpc>
              <a:spcAft>
                <a:spcPts val="600"/>
              </a:spcAft>
              <a:buFont typeface="Calibri Light" panose="020F0302020204030204" pitchFamily="34" charset="0"/>
              <a:buChar char="→"/>
            </a:pPr>
            <a:r>
              <a:rPr lang="en-US" err="1"/>
              <a:t>Mirzov</a:t>
            </a:r>
            <a:r>
              <a:rPr lang="en-US"/>
              <a:t> Developed the AFR Cyber Unit to increase Uzbekistan’s cyber defense and offensive cyber capability.</a:t>
            </a:r>
          </a:p>
          <a:p>
            <a:pPr marL="285750" indent="-447675">
              <a:lnSpc>
                <a:spcPct val="140000"/>
              </a:lnSpc>
              <a:spcAft>
                <a:spcPts val="600"/>
              </a:spcAft>
              <a:buFont typeface="Calibri Light" panose="020F0302020204030204" pitchFamily="34" charset="0"/>
              <a:buChar char="→"/>
            </a:pPr>
            <a:r>
              <a:rPr lang="en-US"/>
              <a:t>Expelled US gas company despite being the third largest natural gas producer.</a:t>
            </a:r>
          </a:p>
          <a:p>
            <a:pPr marL="285750" indent="-447675">
              <a:lnSpc>
                <a:spcPct val="140000"/>
              </a:lnSpc>
              <a:spcAft>
                <a:spcPts val="600"/>
              </a:spcAft>
              <a:buFont typeface="Calibri Light" panose="020F0302020204030204" pitchFamily="34" charset="0"/>
              <a:buChar char="→"/>
            </a:pPr>
            <a:r>
              <a:rPr lang="en-US"/>
              <a:t>Iceman had shown keen interest on the Solaris Beam which theorized that </a:t>
            </a:r>
            <a:r>
              <a:rPr lang="en-US">
                <a:ea typeface="+mn-lt"/>
                <a:cs typeface="+mn-lt"/>
              </a:rPr>
              <a:t>it is possible to beam a message to aliens using the sun as an amplifier.</a:t>
            </a:r>
            <a:r>
              <a:rPr lang="en-US">
                <a:solidFill>
                  <a:schemeClr val="tx2">
                    <a:alpha val="55000"/>
                  </a:schemeClr>
                </a:solidFill>
                <a:ea typeface="+mn-lt"/>
                <a:cs typeface="+mn-lt"/>
              </a:rPr>
              <a:t> </a:t>
            </a:r>
          </a:p>
        </p:txBody>
      </p:sp>
    </p:spTree>
    <p:extLst>
      <p:ext uri="{BB962C8B-B14F-4D97-AF65-F5344CB8AC3E}">
        <p14:creationId xmlns:p14="http://schemas.microsoft.com/office/powerpoint/2010/main" val="4260158074"/>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fltVal val="0"/>
                                          </p:val>
                                        </p:tav>
                                        <p:tav tm="100000">
                                          <p:val>
                                            <p:strVal val="#ppt_w"/>
                                          </p:val>
                                        </p:tav>
                                      </p:tavLst>
                                    </p:anim>
                                    <p:anim calcmode="lin" valueType="num">
                                      <p:cBhvr>
                                        <p:cTn id="13" dur="1000" fill="hold"/>
                                        <p:tgtEl>
                                          <p:spTgt spid="3"/>
                                        </p:tgtEl>
                                        <p:attrNameLst>
                                          <p:attrName>ppt_h</p:attrName>
                                        </p:attrNameLst>
                                      </p:cBhvr>
                                      <p:tavLst>
                                        <p:tav tm="0">
                                          <p:val>
                                            <p:fltVal val="0"/>
                                          </p:val>
                                        </p:tav>
                                        <p:tav tm="100000">
                                          <p:val>
                                            <p:strVal val="#ppt_h"/>
                                          </p:val>
                                        </p:tav>
                                      </p:tavLst>
                                    </p:anim>
                                    <p:anim calcmode="lin" valueType="num">
                                      <p:cBhvr>
                                        <p:cTn id="14" dur="1000" fill="hold"/>
                                        <p:tgtEl>
                                          <p:spTgt spid="3"/>
                                        </p:tgtEl>
                                        <p:attrNameLst>
                                          <p:attrName>style.rotation</p:attrName>
                                        </p:attrNameLst>
                                      </p:cBhvr>
                                      <p:tavLst>
                                        <p:tav tm="0">
                                          <p:val>
                                            <p:fltVal val="90"/>
                                          </p:val>
                                        </p:tav>
                                        <p:tav tm="100000">
                                          <p:val>
                                            <p:fltVal val="0"/>
                                          </p:val>
                                        </p:tav>
                                      </p:tavLst>
                                    </p:anim>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par>
                          <p:cTn id="29" fill="hold">
                            <p:stCondLst>
                              <p:cond delay="1500"/>
                            </p:stCondLst>
                            <p:childTnLst>
                              <p:par>
                                <p:cTn id="30" presetID="10" presetClass="entr" presetSubtype="0"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FC4AC91-30B8-4B0B-A187-C39F19131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5E884A-7BCC-DC19-C191-E0182BE0FE0A}"/>
              </a:ext>
            </a:extLst>
          </p:cNvPr>
          <p:cNvSpPr>
            <a:spLocks noGrp="1"/>
          </p:cNvSpPr>
          <p:nvPr>
            <p:ph type="title"/>
          </p:nvPr>
        </p:nvSpPr>
        <p:spPr>
          <a:xfrm>
            <a:off x="448056" y="389970"/>
            <a:ext cx="11301984" cy="860400"/>
          </a:xfrm>
        </p:spPr>
        <p:txBody>
          <a:bodyPr anchor="b">
            <a:normAutofit/>
          </a:bodyPr>
          <a:lstStyle/>
          <a:p>
            <a:r>
              <a:rPr lang="en-US">
                <a:ea typeface="+mj-lt"/>
                <a:cs typeface="+mj-lt"/>
              </a:rPr>
              <a:t>Recommendations..</a:t>
            </a:r>
            <a:endParaRPr lang="en-US" i="0">
              <a:ea typeface="+mj-lt"/>
              <a:cs typeface="+mj-lt"/>
            </a:endParaRPr>
          </a:p>
          <a:p>
            <a:endParaRPr lang="en-US"/>
          </a:p>
        </p:txBody>
      </p:sp>
      <p:cxnSp>
        <p:nvCxnSpPr>
          <p:cNvPr id="22" name="Straight Connector 21">
            <a:extLst>
              <a:ext uri="{FF2B5EF4-FFF2-40B4-BE49-F238E27FC236}">
                <a16:creationId xmlns:a16="http://schemas.microsoft.com/office/drawing/2014/main" id="{493FE3F6-2B23-4E4E-AA49-C212646DC7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16092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a16="http://schemas.microsoft.com/office/drawing/2014/main" id="{F31A9208-D178-5C16-222E-FB9D2DB94750}"/>
              </a:ext>
            </a:extLst>
          </p:cNvPr>
          <p:cNvGraphicFramePr>
            <a:graphicFrameLocks noGrp="1"/>
          </p:cNvGraphicFramePr>
          <p:nvPr>
            <p:ph idx="1"/>
            <p:extLst>
              <p:ext uri="{D42A27DB-BD31-4B8C-83A1-F6EECF244321}">
                <p14:modId xmlns:p14="http://schemas.microsoft.com/office/powerpoint/2010/main" val="66007416"/>
              </p:ext>
            </p:extLst>
          </p:nvPr>
        </p:nvGraphicFramePr>
        <p:xfrm>
          <a:off x="450000" y="2059200"/>
          <a:ext cx="11293475" cy="37830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9958888"/>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ThinLineVTI">
  <a:themeElements>
    <a:clrScheme name="ThinLines Color Scheme">
      <a:dk1>
        <a:sysClr val="windowText" lastClr="000000"/>
      </a:dk1>
      <a:lt1>
        <a:sysClr val="window" lastClr="FFFFFF"/>
      </a:lt1>
      <a:dk2>
        <a:srgbClr val="000000"/>
      </a:dk2>
      <a:lt2>
        <a:srgbClr val="FFFFFF"/>
      </a:lt2>
      <a:accent1>
        <a:srgbClr val="00BAC8"/>
      </a:accent1>
      <a:accent2>
        <a:srgbClr val="794DFF"/>
      </a:accent2>
      <a:accent3>
        <a:srgbClr val="00D17D"/>
      </a:accent3>
      <a:accent4>
        <a:srgbClr val="404040"/>
      </a:accent4>
      <a:accent5>
        <a:srgbClr val="FE5D21"/>
      </a:accent5>
      <a:accent6>
        <a:srgbClr val="B3B3B3"/>
      </a:accent6>
      <a:hlink>
        <a:srgbClr val="3E8FF1"/>
      </a:hlink>
      <a:folHlink>
        <a:srgbClr val="939393"/>
      </a:folHlink>
    </a:clrScheme>
    <a:fontScheme name="Custom 3">
      <a:majorFont>
        <a:latin typeface="Bell MT"/>
        <a:ea typeface=""/>
        <a:cs typeface=""/>
      </a:majorFont>
      <a:minorFont>
        <a:latin typeface="Bell M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168</Words>
  <Application>Microsoft Office PowerPoint</Application>
  <PresentationFormat>Widescreen</PresentationFormat>
  <Paragraphs>40</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ThinLineVTI</vt:lpstr>
      <vt:lpstr>Quasar Satellite Fall Incident</vt:lpstr>
      <vt:lpstr>Objectives</vt:lpstr>
      <vt:lpstr>What Happened?..</vt:lpstr>
      <vt:lpstr>Who did it?  </vt:lpstr>
      <vt:lpstr>Motives..</vt:lpstr>
      <vt:lpstr>Recommendations..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Quasar Satellite Fall Incident</dc:title>
  <dc:creator>Leon Francis &lt;Student&gt;</dc:creator>
  <cp:lastModifiedBy>Leon Francis &lt;Student&gt;</cp:lastModifiedBy>
  <cp:revision>4</cp:revision>
  <dcterms:created xsi:type="dcterms:W3CDTF">2022-05-12T19:54:39Z</dcterms:created>
  <dcterms:modified xsi:type="dcterms:W3CDTF">2025-05-20T19:40:35Z</dcterms:modified>
</cp:coreProperties>
</file>