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4"/>
  </p:sldMasterIdLst>
  <p:notesMasterIdLst>
    <p:notesMasterId r:id="rId20"/>
  </p:notesMasterIdLst>
  <p:handoutMasterIdLst>
    <p:handoutMasterId r:id="rId21"/>
  </p:handoutMasterIdLst>
  <p:sldIdLst>
    <p:sldId id="256" r:id="rId5"/>
    <p:sldId id="588" r:id="rId6"/>
    <p:sldId id="590" r:id="rId7"/>
    <p:sldId id="617" r:id="rId8"/>
    <p:sldId id="593" r:id="rId9"/>
    <p:sldId id="594" r:id="rId10"/>
    <p:sldId id="616" r:id="rId11"/>
    <p:sldId id="596" r:id="rId12"/>
    <p:sldId id="605" r:id="rId13"/>
    <p:sldId id="606" r:id="rId14"/>
    <p:sldId id="607" r:id="rId15"/>
    <p:sldId id="591" r:id="rId16"/>
    <p:sldId id="603" r:id="rId17"/>
    <p:sldId id="604" r:id="rId18"/>
    <p:sldId id="589" r:id="rId19"/>
  </p:sldIdLst>
  <p:sldSz cx="9144000" cy="6858000" type="screen4x3"/>
  <p:notesSz cx="6858000" cy="9144000"/>
  <p:defaultTextStyle>
    <a:defPPr marL="0" marR="0" indent="0" algn="l" defTabSz="38404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5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9601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9202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8803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84048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80060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76072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72084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768096" algn="ctr" defTabSz="34671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6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A7"/>
    <a:srgbClr val="000000"/>
    <a:srgbClr val="FFFFFF"/>
    <a:srgbClr val="D5D5D5"/>
    <a:srgbClr val="F0C64E"/>
    <a:srgbClr val="CF5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mes H. Abrantes" userId="1840bc48-3e03-4218-81df-a422503d3137" providerId="ADAL" clId="{45F9D002-EE9F-42B1-B9AD-6E48BAA7D089}"/>
    <pc:docChg chg="undo custSel addSld delSld">
      <pc:chgData name="Hermes H. Abrantes" userId="1840bc48-3e03-4218-81df-a422503d3137" providerId="ADAL" clId="{45F9D002-EE9F-42B1-B9AD-6E48BAA7D089}" dt="2024-10-17T16:31:10.858" v="1" actId="680"/>
      <pc:docMkLst>
        <pc:docMk/>
      </pc:docMkLst>
      <pc:sldChg chg="new del">
        <pc:chgData name="Hermes H. Abrantes" userId="1840bc48-3e03-4218-81df-a422503d3137" providerId="ADAL" clId="{45F9D002-EE9F-42B1-B9AD-6E48BAA7D089}" dt="2024-10-17T16:31:10.858" v="1" actId="680"/>
        <pc:sldMkLst>
          <pc:docMk/>
          <pc:sldMk cId="1588267784" sldId="6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CC0369-5EB2-4A74-B757-22D4DBDAF4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A9F40-A739-4262-B7E4-77D8A11579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7948F-D0B8-4C0B-942E-7C815663835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F556B-939A-4E44-B191-A26485520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0DC8C-7EA1-4231-877B-A5C14CCA06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70180-5D79-4430-8F42-C2E71B9887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0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1pPr>
    <a:lvl2pPr indent="9601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2pPr>
    <a:lvl3pPr indent="19202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3pPr>
    <a:lvl4pPr indent="28803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4pPr>
    <a:lvl5pPr indent="384048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5pPr>
    <a:lvl6pPr indent="480060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6pPr>
    <a:lvl7pPr indent="576072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7pPr>
    <a:lvl8pPr indent="672084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8pPr>
    <a:lvl9pPr indent="768096" defTabSz="192024" latinLnBrk="0">
      <a:lnSpc>
        <a:spcPct val="117999"/>
      </a:lnSpc>
      <a:defRPr sz="92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5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4"/>
            <a:ext cx="7772400" cy="2387601"/>
          </a:xfrm>
        </p:spPr>
        <p:txBody>
          <a:bodyPr anchor="b"/>
          <a:lstStyle>
            <a:lvl1pPr algn="ctr"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5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CA311-B056-499C-A684-D976324BE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08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4"/>
            <a:ext cx="197167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4"/>
            <a:ext cx="5800725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78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3"/>
            <a:ext cx="9144000" cy="685662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727762" y="4397878"/>
            <a:ext cx="3230218" cy="2048446"/>
          </a:xfrm>
        </p:spPr>
        <p:txBody>
          <a:bodyPr/>
          <a:lstStyle>
            <a:lvl1pPr marL="0" indent="0" algn="r">
              <a:buNone/>
              <a:defRPr sz="2250" b="0" baseline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 algn="ctr">
              <a:buNone/>
              <a:defRPr sz="1876"/>
            </a:lvl2pPr>
            <a:lvl3pPr marL="857237" indent="0" algn="ctr">
              <a:buNone/>
              <a:defRPr sz="1688"/>
            </a:lvl3pPr>
            <a:lvl4pPr marL="1285854" indent="0" algn="ctr">
              <a:buNone/>
              <a:defRPr sz="1500"/>
            </a:lvl4pPr>
            <a:lvl5pPr marL="1714473" indent="0" algn="ctr">
              <a:buNone/>
              <a:defRPr sz="1500"/>
            </a:lvl5pPr>
            <a:lvl6pPr marL="2143092" indent="0" algn="ctr">
              <a:buNone/>
              <a:defRPr sz="1500"/>
            </a:lvl6pPr>
            <a:lvl7pPr marL="2571711" indent="0" algn="ctr">
              <a:buNone/>
              <a:defRPr sz="1500"/>
            </a:lvl7pPr>
            <a:lvl8pPr marL="3000328" indent="0" algn="ctr">
              <a:buNone/>
              <a:defRPr sz="1500"/>
            </a:lvl8pPr>
            <a:lvl9pPr marL="3428947" indent="0" algn="ctr">
              <a:buNone/>
              <a:defRPr sz="1500"/>
            </a:lvl9pPr>
          </a:lstStyle>
          <a:p>
            <a:r>
              <a:rPr lang="en-US" dirty="0"/>
              <a:t>Presenter name,</a:t>
            </a:r>
          </a:p>
          <a:p>
            <a:r>
              <a:rPr lang="en-US" dirty="0"/>
              <a:t>Job 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Date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6B53CEA0-84B6-40FC-9BF0-E9BB2CE420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8" y="5517204"/>
            <a:ext cx="1199683" cy="122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25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5559" y="4737656"/>
            <a:ext cx="4617541" cy="1547191"/>
          </a:xfrm>
        </p:spPr>
        <p:txBody>
          <a:bodyPr>
            <a:noAutofit/>
          </a:bodyPr>
          <a:lstStyle>
            <a:lvl1pPr marL="0" indent="0" algn="l">
              <a:buNone/>
              <a:defRPr sz="1688" baseline="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241102" indent="0" algn="ctr">
              <a:buNone/>
              <a:defRPr sz="1055"/>
            </a:lvl2pPr>
            <a:lvl3pPr marL="482203" indent="0" algn="ctr">
              <a:buNone/>
              <a:defRPr sz="950"/>
            </a:lvl3pPr>
            <a:lvl4pPr marL="723305" indent="0" algn="ctr">
              <a:buNone/>
              <a:defRPr sz="844"/>
            </a:lvl4pPr>
            <a:lvl5pPr marL="964406" indent="0" algn="ctr">
              <a:buNone/>
              <a:defRPr sz="844"/>
            </a:lvl5pPr>
            <a:lvl6pPr marL="1205508" indent="0" algn="ctr">
              <a:buNone/>
              <a:defRPr sz="844"/>
            </a:lvl6pPr>
            <a:lvl7pPr marL="1446609" indent="0" algn="ctr">
              <a:buNone/>
              <a:defRPr sz="844"/>
            </a:lvl7pPr>
            <a:lvl8pPr marL="1687711" indent="0" algn="ctr">
              <a:buNone/>
              <a:defRPr sz="844"/>
            </a:lvl8pPr>
            <a:lvl9pPr marL="1928813" indent="0" algn="ctr">
              <a:buNone/>
              <a:defRPr sz="844"/>
            </a:lvl9pPr>
          </a:lstStyle>
          <a:p>
            <a:r>
              <a:rPr lang="en-US"/>
              <a:t>Presenter name, email</a:t>
            </a:r>
          </a:p>
          <a:p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67175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E73390-54FE-4B8B-86EF-D69C1A458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72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8"/>
          </a:xfrm>
        </p:spPr>
        <p:txBody>
          <a:bodyPr anchor="b"/>
          <a:lstStyle>
            <a:lvl1pPr>
              <a:defRPr sz="562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8"/>
          </a:xfrm>
        </p:spPr>
        <p:txBody>
          <a:bodyPr/>
          <a:lstStyle>
            <a:lvl1pPr marL="0" indent="0">
              <a:buNone/>
              <a:defRPr sz="225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>
                <a:solidFill>
                  <a:schemeClr val="tx1">
                    <a:tint val="75000"/>
                  </a:schemeClr>
                </a:solidFill>
              </a:defRPr>
            </a:lvl2pPr>
            <a:lvl3pPr marL="857237" indent="0">
              <a:buNone/>
              <a:defRPr sz="1688">
                <a:solidFill>
                  <a:schemeClr val="tx1">
                    <a:tint val="75000"/>
                  </a:schemeClr>
                </a:solidFill>
              </a:defRPr>
            </a:lvl3pPr>
            <a:lvl4pPr marL="1285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1447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430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717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0032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28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EA4CD-8203-4671-9361-6AD83C597F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8"/>
            <a:ext cx="38862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6C8E01-3872-4E16-9C83-EE5FDD81D7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07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1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7"/>
            <a:ext cx="3868341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2" cy="823913"/>
          </a:xfrm>
        </p:spPr>
        <p:txBody>
          <a:bodyPr anchor="b"/>
          <a:lstStyle>
            <a:lvl1pPr marL="0" indent="0">
              <a:buNone/>
              <a:defRPr sz="225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876" b="1"/>
            </a:lvl2pPr>
            <a:lvl3pPr marL="857237" indent="0">
              <a:buNone/>
              <a:defRPr sz="1688" b="1"/>
            </a:lvl3pPr>
            <a:lvl4pPr marL="1285854" indent="0">
              <a:buNone/>
              <a:defRPr sz="1500" b="1"/>
            </a:lvl4pPr>
            <a:lvl5pPr marL="1714473" indent="0">
              <a:buNone/>
              <a:defRPr sz="1500" b="1"/>
            </a:lvl5pPr>
            <a:lvl6pPr marL="2143092" indent="0">
              <a:buNone/>
              <a:defRPr sz="1500" b="1"/>
            </a:lvl6pPr>
            <a:lvl7pPr marL="2571711" indent="0">
              <a:buNone/>
              <a:defRPr sz="1500" b="1"/>
            </a:lvl7pPr>
            <a:lvl8pPr marL="3000328" indent="0">
              <a:buNone/>
              <a:defRPr sz="1500" b="1"/>
            </a:lvl8pPr>
            <a:lvl9pPr marL="3428947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392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F657DD-31FB-4E3E-B410-7272C8A369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45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158A0D-6E20-4279-9ABF-70ACA4A7D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01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FEC2A6-D07B-41B9-8EBC-3E2F00534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14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2" y="987427"/>
            <a:ext cx="4629150" cy="4873626"/>
          </a:xfrm>
        </p:spPr>
        <p:txBody>
          <a:bodyPr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62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76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76"/>
            </a:lvl6pPr>
            <a:lvl7pPr>
              <a:defRPr sz="1876"/>
            </a:lvl7pPr>
            <a:lvl8pPr>
              <a:defRPr sz="1876"/>
            </a:lvl8pPr>
            <a:lvl9pPr>
              <a:defRPr sz="187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358432-4B87-4500-84D4-8F24853FD1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7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2" y="987427"/>
            <a:ext cx="4629150" cy="4873626"/>
          </a:xfrm>
        </p:spPr>
        <p:txBody>
          <a:bodyPr anchor="t"/>
          <a:lstStyle>
            <a:lvl1pPr marL="0" indent="0">
              <a:buNone/>
              <a:defRPr sz="300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2625"/>
            </a:lvl2pPr>
            <a:lvl3pPr marL="857237" indent="0">
              <a:buNone/>
              <a:defRPr sz="2250"/>
            </a:lvl3pPr>
            <a:lvl4pPr marL="1285854" indent="0">
              <a:buNone/>
              <a:defRPr sz="1876"/>
            </a:lvl4pPr>
            <a:lvl5pPr marL="1714473" indent="0">
              <a:buNone/>
              <a:defRPr sz="1876"/>
            </a:lvl5pPr>
            <a:lvl6pPr marL="2143092" indent="0">
              <a:buNone/>
              <a:defRPr sz="1876"/>
            </a:lvl6pPr>
            <a:lvl7pPr marL="2571711" indent="0">
              <a:buNone/>
              <a:defRPr sz="1876"/>
            </a:lvl7pPr>
            <a:lvl8pPr marL="3000328" indent="0">
              <a:buNone/>
              <a:defRPr sz="1876"/>
            </a:lvl8pPr>
            <a:lvl9pPr marL="3428947" indent="0">
              <a:buNone/>
              <a:defRPr sz="187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28618" indent="0">
              <a:buNone/>
              <a:defRPr sz="1313"/>
            </a:lvl2pPr>
            <a:lvl3pPr marL="857237" indent="0">
              <a:buNone/>
              <a:defRPr sz="1125"/>
            </a:lvl3pPr>
            <a:lvl4pPr marL="1285854" indent="0">
              <a:buNone/>
              <a:defRPr sz="937"/>
            </a:lvl4pPr>
            <a:lvl5pPr marL="1714473" indent="0">
              <a:buNone/>
              <a:defRPr sz="937"/>
            </a:lvl5pPr>
            <a:lvl6pPr marL="2143092" indent="0">
              <a:buNone/>
              <a:defRPr sz="937"/>
            </a:lvl6pPr>
            <a:lvl7pPr marL="2571711" indent="0">
              <a:buNone/>
              <a:defRPr sz="937"/>
            </a:lvl7pPr>
            <a:lvl8pPr marL="3000328" indent="0">
              <a:buNone/>
              <a:defRPr sz="937"/>
            </a:lvl8pPr>
            <a:lvl9pPr marL="3428947" indent="0">
              <a:buNone/>
              <a:defRPr sz="9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7DF0A-5938-44DD-AD06-CACD89608857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8A451-E9D7-45C7-99F9-D0447FC66FB3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8CE36C-EF6B-49DD-AB7F-99A11F211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0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8"/>
            <a:ext cx="9144000" cy="685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DF6416-982D-43C9-B401-568D3EF243C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98" y="5531131"/>
            <a:ext cx="1199683" cy="1199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CBFDB-6F2F-408A-B4B5-E14287D8A7A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4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l" defTabSz="857237" rtl="0" eaLnBrk="1" latinLnBrk="0" hangingPunct="1">
        <a:lnSpc>
          <a:spcPct val="90000"/>
        </a:lnSpc>
        <a:spcBef>
          <a:spcPct val="0"/>
        </a:spcBef>
        <a:buNone/>
        <a:defRPr sz="4126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4309" indent="-214309" algn="l" defTabSz="857237" rtl="0" eaLnBrk="1" latinLnBrk="0" hangingPunct="1">
        <a:lnSpc>
          <a:spcPct val="90000"/>
        </a:lnSpc>
        <a:spcBef>
          <a:spcPts val="937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2927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71546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876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00164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8782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357401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786019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214638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643255" indent="-214309" algn="l" defTabSz="857237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1pPr>
      <a:lvl2pPr marL="42861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2pPr>
      <a:lvl3pPr marL="85723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3pPr>
      <a:lvl4pPr marL="1285854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4pPr>
      <a:lvl5pPr marL="1714473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5pPr>
      <a:lvl6pPr marL="2143092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6pPr>
      <a:lvl7pPr marL="2571711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7pPr>
      <a:lvl8pPr marL="3000328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8pPr>
      <a:lvl9pPr marL="3428947" algn="l" defTabSz="857237" rtl="0" eaLnBrk="1" latinLnBrk="0" hangingPunct="1">
        <a:defRPr sz="16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A5BE1-1F41-4212-AD80-A9F6D2278C80}"/>
              </a:ext>
            </a:extLst>
          </p:cNvPr>
          <p:cNvSpPr/>
          <p:nvPr/>
        </p:nvSpPr>
        <p:spPr>
          <a:xfrm>
            <a:off x="532661" y="2443420"/>
            <a:ext cx="6999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/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Credential Harvesting Lab</a:t>
            </a:r>
          </a:p>
        </p:txBody>
      </p:sp>
      <p:sp>
        <p:nvSpPr>
          <p:cNvPr id="7" name="Fall 2019">
            <a:extLst>
              <a:ext uri="{FF2B5EF4-FFF2-40B4-BE49-F238E27FC236}">
                <a16:creationId xmlns:a16="http://schemas.microsoft.com/office/drawing/2014/main" id="{0D54C6B0-CC69-4955-B9FA-68C41D7697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030462" y="4397878"/>
            <a:ext cx="4927518" cy="999745"/>
          </a:xfrm>
          <a:prstGeom prst="rect">
            <a:avLst/>
          </a:prstGeom>
        </p:spPr>
        <p:txBody>
          <a:bodyPr/>
          <a:lstStyle/>
          <a:p>
            <a:pPr lvl="1"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Lab contributions from </a:t>
            </a:r>
          </a:p>
          <a:p>
            <a:pPr lvl="1"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John Guo, James Madison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93736"/>
            <a:ext cx="4174170" cy="384506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Once the Website Attack Vectors load, press </a:t>
            </a:r>
            <a:r>
              <a:rPr lang="en-US" sz="2000" b="1" dirty="0">
                <a:latin typeface="Courier" panose="02060409020205020404" pitchFamily="49" charset="0"/>
              </a:rPr>
              <a:t>3</a:t>
            </a:r>
            <a:r>
              <a:rPr lang="en-US" sz="2000" dirty="0"/>
              <a:t> and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  <a:r>
              <a:rPr lang="en-US" sz="2000" dirty="0"/>
              <a:t> to run a Credential Harvester Attack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Now, we are going to use the Web Templates, so press </a:t>
            </a:r>
            <a:r>
              <a:rPr lang="en-US" sz="2000" b="1" dirty="0">
                <a:latin typeface="Courier" panose="02060409020205020404" pitchFamily="49" charset="0"/>
              </a:rPr>
              <a:t>1</a:t>
            </a:r>
            <a:r>
              <a:rPr lang="en-US" sz="2000" dirty="0"/>
              <a:t> and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</a:p>
          <a:p>
            <a:pPr>
              <a:lnSpc>
                <a:spcPct val="100000"/>
              </a:lnSpc>
            </a:pPr>
            <a:endParaRPr lang="en-US" sz="2000" b="1" dirty="0">
              <a:latin typeface="Courier" panose="020604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Verify that the IP Address is the same as your Kali’s IP Address, and press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  <a:r>
              <a:rPr lang="en-US" sz="2000" dirty="0"/>
              <a:t> again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9593F9-1BDA-41CD-B9ED-7BA2A105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27" y="1501845"/>
            <a:ext cx="2869455" cy="192715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CEE77-FE43-409D-AB53-A4B72606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218" y="3716268"/>
            <a:ext cx="4059872" cy="1927154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BA73CE-51FF-4E88-8564-BB464A21BF4E}"/>
              </a:ext>
            </a:extLst>
          </p:cNvPr>
          <p:cNvSpPr txBox="1"/>
          <p:nvPr/>
        </p:nvSpPr>
        <p:spPr>
          <a:xfrm>
            <a:off x="6256646" y="784366"/>
            <a:ext cx="244347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Option 3: Credential Harvester Attack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8C4676-FA0C-466A-B377-36439065A532}"/>
              </a:ext>
            </a:extLst>
          </p:cNvPr>
          <p:cNvCxnSpPr>
            <a:cxnSpLocks/>
          </p:cNvCxnSpPr>
          <p:nvPr/>
        </p:nvCxnSpPr>
        <p:spPr>
          <a:xfrm flipH="1">
            <a:off x="5990316" y="1253725"/>
            <a:ext cx="1031921" cy="98216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629981-9DE9-4F09-B7C8-C97FA7B837EA}"/>
              </a:ext>
            </a:extLst>
          </p:cNvPr>
          <p:cNvSpPr txBox="1"/>
          <p:nvPr/>
        </p:nvSpPr>
        <p:spPr>
          <a:xfrm>
            <a:off x="2950002" y="3838433"/>
            <a:ext cx="174249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Option 1: Web Templates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A92B6F-BFCE-4296-8B4A-416A94AE77C6}"/>
              </a:ext>
            </a:extLst>
          </p:cNvPr>
          <p:cNvCxnSpPr>
            <a:cxnSpLocks/>
          </p:cNvCxnSpPr>
          <p:nvPr/>
        </p:nvCxnSpPr>
        <p:spPr>
          <a:xfrm>
            <a:off x="4492101" y="3938618"/>
            <a:ext cx="452761" cy="1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2708C0-4864-47D7-B7E3-C35EA19753C0}"/>
              </a:ext>
            </a:extLst>
          </p:cNvPr>
          <p:cNvSpPr txBox="1"/>
          <p:nvPr/>
        </p:nvSpPr>
        <p:spPr>
          <a:xfrm>
            <a:off x="5119070" y="5822968"/>
            <a:ext cx="1742492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Verify your Kali IP address and hit ENTER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627CDF-C36A-4F01-AEFA-4FFDD58D1456}"/>
              </a:ext>
            </a:extLst>
          </p:cNvPr>
          <p:cNvCxnSpPr>
            <a:cxnSpLocks/>
          </p:cNvCxnSpPr>
          <p:nvPr/>
        </p:nvCxnSpPr>
        <p:spPr>
          <a:xfrm flipV="1">
            <a:off x="6738151" y="5356155"/>
            <a:ext cx="1509204" cy="717479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969071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1818640"/>
            <a:ext cx="4353602" cy="30581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To set the site up as a Google login page, press </a:t>
            </a:r>
            <a:r>
              <a:rPr lang="en-US" sz="2400" b="1" dirty="0">
                <a:latin typeface="Courier" panose="02060409020205020404" pitchFamily="49" charset="0"/>
              </a:rPr>
              <a:t>2</a:t>
            </a:r>
            <a:r>
              <a:rPr lang="en-US" sz="2400" dirty="0"/>
              <a:t> and </a:t>
            </a:r>
            <a:r>
              <a:rPr lang="en-US" sz="2400" b="1" dirty="0">
                <a:latin typeface="Courier" panose="02060409020205020404" pitchFamily="49" charset="0"/>
              </a:rPr>
              <a:t>ENTER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You should see that the attack is running and “Information will be displayed to you as it arrives below”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FB1C39-6CC8-4287-8285-71C6C4B8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297" y="1818640"/>
            <a:ext cx="3936563" cy="181232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10D30-ED20-4E83-B770-3E20E51B33D3}"/>
              </a:ext>
            </a:extLst>
          </p:cNvPr>
          <p:cNvSpPr txBox="1"/>
          <p:nvPr/>
        </p:nvSpPr>
        <p:spPr>
          <a:xfrm>
            <a:off x="5830948" y="4244836"/>
            <a:ext cx="2684402" cy="6848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Verify it says “Information will be displayed to you as it arrives below:”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2F39C44-D13D-4E40-A944-6ACFB8A16C82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6838579" y="3630966"/>
            <a:ext cx="167568" cy="613870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373190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22F6-24FF-434A-98B0-4796DE569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73057"/>
          </a:xfrm>
        </p:spPr>
        <p:txBody>
          <a:bodyPr/>
          <a:lstStyle/>
          <a:p>
            <a:r>
              <a:rPr lang="en-US" dirty="0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E43-1F99-4AEE-B654-C64ED2C3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38183"/>
            <a:ext cx="8151366" cy="3702777"/>
          </a:xfrm>
        </p:spPr>
        <p:txBody>
          <a:bodyPr>
            <a:normAutofit/>
          </a:bodyPr>
          <a:lstStyle/>
          <a:p>
            <a:r>
              <a:rPr lang="en-US" sz="2400" dirty="0"/>
              <a:t>In the Windows environment, open the Chrome Browser</a:t>
            </a:r>
          </a:p>
          <a:p>
            <a:r>
              <a:rPr lang="en-US" sz="2400" dirty="0"/>
              <a:t>Go the website of the URL for Kali</a:t>
            </a:r>
          </a:p>
          <a:p>
            <a:pPr lvl="1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urier" panose="02060409020205020404"/>
              </a:rPr>
              <a:t>Kali-IP-Address</a:t>
            </a:r>
            <a:r>
              <a:rPr lang="en-US" sz="1800" dirty="0"/>
              <a:t> (as the URL)</a:t>
            </a:r>
          </a:p>
          <a:p>
            <a:r>
              <a:rPr lang="en-US" sz="2400" dirty="0"/>
              <a:t>Notice that this looks exactly like a login page for a standard Google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EA325A-05AD-4C40-9B8C-C1C415FE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43" y="3784608"/>
            <a:ext cx="4559160" cy="2708266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64AFD-D230-4F07-B2B0-60CC0EA6E709}"/>
              </a:ext>
            </a:extLst>
          </p:cNvPr>
          <p:cNvSpPr txBox="1"/>
          <p:nvPr/>
        </p:nvSpPr>
        <p:spPr>
          <a:xfrm>
            <a:off x="6876848" y="4906280"/>
            <a:ext cx="174249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This is the webpage that should load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D9BEE0-A973-4893-BD94-985493799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953740" y="4749554"/>
            <a:ext cx="1923108" cy="39140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957164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Playing the Victim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39" y="1690689"/>
            <a:ext cx="5505820" cy="3723144"/>
          </a:xfrm>
        </p:spPr>
        <p:txBody>
          <a:bodyPr/>
          <a:lstStyle/>
          <a:p>
            <a:r>
              <a:rPr lang="en-US" dirty="0"/>
              <a:t>Now, type in fake credentials to this webpage as if you were going to log into a Google account</a:t>
            </a:r>
          </a:p>
          <a:p>
            <a:r>
              <a:rPr lang="en-US" dirty="0"/>
              <a:t>Notice, once you log in, it simply takes you to </a:t>
            </a:r>
            <a:r>
              <a:rPr lang="en-US" dirty="0">
                <a:hlinkClick r:id="rId2"/>
              </a:rPr>
              <a:t>www.google.com</a:t>
            </a:r>
            <a:r>
              <a:rPr lang="en-US" dirty="0"/>
              <a:t>, but you are not signed into Google.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BFD9FD-206A-420C-BF75-20BC8242E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35" y="1351808"/>
            <a:ext cx="2639446" cy="350621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6BFB16-5976-4765-8E0D-D8F15A11F052}"/>
              </a:ext>
            </a:extLst>
          </p:cNvPr>
          <p:cNvSpPr txBox="1"/>
          <p:nvPr/>
        </p:nvSpPr>
        <p:spPr>
          <a:xfrm>
            <a:off x="4133648" y="4965743"/>
            <a:ext cx="174249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Enter fake credentials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F1DE2B-BCD3-4BFA-AA48-BECADF0038F8}"/>
              </a:ext>
            </a:extLst>
          </p:cNvPr>
          <p:cNvCxnSpPr>
            <a:cxnSpLocks/>
          </p:cNvCxnSpPr>
          <p:nvPr/>
        </p:nvCxnSpPr>
        <p:spPr>
          <a:xfrm flipV="1">
            <a:off x="5474233" y="3355759"/>
            <a:ext cx="1246163" cy="1711906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502917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EED0B-DA85-478B-983E-42CE349D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FD32-F174-4F9B-AC24-75F280513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027325" cy="3885704"/>
          </a:xfrm>
        </p:spPr>
        <p:txBody>
          <a:bodyPr/>
          <a:lstStyle/>
          <a:p>
            <a:r>
              <a:rPr lang="en-US" dirty="0"/>
              <a:t>Go back to Kali</a:t>
            </a:r>
          </a:p>
          <a:p>
            <a:r>
              <a:rPr lang="en-US" dirty="0"/>
              <a:t>It should show you that it has “GOT A HIT!” and will show the username and password in plaintext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1071D-9A6A-41E9-BFE5-938E1ACE7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529" y="1794257"/>
            <a:ext cx="3774233" cy="2175180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F81AC3-80F4-4CCA-9027-11431000F132}"/>
              </a:ext>
            </a:extLst>
          </p:cNvPr>
          <p:cNvSpPr txBox="1"/>
          <p:nvPr/>
        </p:nvSpPr>
        <p:spPr>
          <a:xfrm>
            <a:off x="5378154" y="4677594"/>
            <a:ext cx="2684981" cy="9002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Notice, you should see the fake credentials that were entered into the fake Google Authentication page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20485-9DCE-48A4-851C-B42DE5D78A29}"/>
              </a:ext>
            </a:extLst>
          </p:cNvPr>
          <p:cNvCxnSpPr>
            <a:cxnSpLocks/>
          </p:cNvCxnSpPr>
          <p:nvPr/>
        </p:nvCxnSpPr>
        <p:spPr>
          <a:xfrm flipV="1">
            <a:off x="6720644" y="3634988"/>
            <a:ext cx="363737" cy="104260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904304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4E87-2A74-4FE9-B099-0CCD360E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56672"/>
            <a:ext cx="8398827" cy="701536"/>
          </a:xfrm>
        </p:spPr>
        <p:txBody>
          <a:bodyPr>
            <a:noAutofit/>
          </a:bodyPr>
          <a:lstStyle/>
          <a:p>
            <a:r>
              <a:rPr lang="en-US" sz="3600" dirty="0"/>
              <a:t>How to Defend Against a Credential Harvesting Attack?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668D7-A838-4E1A-96D5-90119D523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8"/>
            <a:ext cx="8241030" cy="392493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Only use credentials at trusted websites!</a:t>
            </a:r>
          </a:p>
          <a:p>
            <a:pPr lvl="1"/>
            <a:r>
              <a:rPr lang="en-US" dirty="0"/>
              <a:t>What was the website URL you entered your credentials in?</a:t>
            </a:r>
          </a:p>
          <a:p>
            <a:pPr lvl="1"/>
            <a:r>
              <a:rPr lang="en-US" dirty="0"/>
              <a:t>Watch for "watering hole" type attacks at sites that look similar to your intended destination</a:t>
            </a:r>
          </a:p>
          <a:p>
            <a:r>
              <a:rPr lang="en-US" dirty="0"/>
              <a:t>Avoid re-using passwords across multiple websites</a:t>
            </a:r>
          </a:p>
          <a:p>
            <a:pPr lvl="1"/>
            <a:r>
              <a:rPr lang="en-US" dirty="0"/>
              <a:t>If one site steals your password once and they're all the same...</a:t>
            </a:r>
          </a:p>
          <a:p>
            <a:r>
              <a:rPr lang="en-US" dirty="0"/>
              <a:t>Two-Factor Authentication</a:t>
            </a:r>
          </a:p>
          <a:p>
            <a:pPr lvl="1"/>
            <a:r>
              <a:rPr lang="en-US" dirty="0"/>
              <a:t>Why would these help secure your password?</a:t>
            </a:r>
          </a:p>
          <a:p>
            <a:r>
              <a:rPr lang="en-US" dirty="0"/>
              <a:t>What are some other ways of defending against a credential harvesting attack?</a:t>
            </a:r>
          </a:p>
        </p:txBody>
      </p:sp>
    </p:spTree>
    <p:extLst>
      <p:ext uri="{BB962C8B-B14F-4D97-AF65-F5344CB8AC3E}">
        <p14:creationId xmlns:p14="http://schemas.microsoft.com/office/powerpoint/2010/main" val="30911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EC5D-874C-4E49-A174-F0DBE89B4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 Harvesting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95898-58A1-4A8D-B78E-01227EFE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Materials needed</a:t>
            </a:r>
          </a:p>
          <a:p>
            <a:pPr lvl="1"/>
            <a:r>
              <a:rPr lang="en-US" dirty="0"/>
              <a:t>Kali Linux Virtual Machine</a:t>
            </a:r>
          </a:p>
          <a:p>
            <a:pPr lvl="1"/>
            <a:r>
              <a:rPr lang="en-US" dirty="0"/>
              <a:t>Windows 7 Virtual Machine</a:t>
            </a:r>
          </a:p>
          <a:p>
            <a:pPr lvl="1">
              <a:buNone/>
            </a:pPr>
            <a:endParaRPr lang="en-US" dirty="0"/>
          </a:p>
          <a:p>
            <a:r>
              <a:rPr lang="en-US" dirty="0"/>
              <a:t>Software Tools used (On the Kali Linux OS)</a:t>
            </a:r>
          </a:p>
          <a:p>
            <a:pPr lvl="1"/>
            <a:r>
              <a:rPr lang="en-US" dirty="0"/>
              <a:t>SET (Social-Engineering Toolkit)</a:t>
            </a:r>
          </a:p>
        </p:txBody>
      </p:sp>
    </p:spTree>
    <p:extLst>
      <p:ext uri="{BB962C8B-B14F-4D97-AF65-F5344CB8AC3E}">
        <p14:creationId xmlns:p14="http://schemas.microsoft.com/office/powerpoint/2010/main" val="3449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9756-3C0E-4C4C-8F65-1B64191B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D7ACC-7C5D-4DE2-8122-25A92276C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Security+ Objectives (SY0-601)</a:t>
            </a:r>
          </a:p>
          <a:p>
            <a:pPr marL="583406" lvl="1" indent="-107156"/>
            <a:r>
              <a:rPr lang="en-US" dirty="0"/>
              <a:t>Objective 1.1 – Compare and contrast different types of social engineering techniques.</a:t>
            </a:r>
          </a:p>
          <a:p>
            <a:pPr marL="1059656" lvl="3"/>
            <a:r>
              <a:rPr lang="en-US" dirty="0"/>
              <a:t>Credential Harvesting</a:t>
            </a:r>
          </a:p>
        </p:txBody>
      </p:sp>
    </p:spTree>
    <p:extLst>
      <p:ext uri="{BB962C8B-B14F-4D97-AF65-F5344CB8AC3E}">
        <p14:creationId xmlns:p14="http://schemas.microsoft.com/office/powerpoint/2010/main" val="369446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B35D-83F8-43AA-861D-B8F1FDA1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Credential Harvesting?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55571E-D706-4073-B2E3-9144F49C0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056191"/>
          </a:xfrm>
        </p:spPr>
        <p:txBody>
          <a:bodyPr>
            <a:normAutofit/>
          </a:bodyPr>
          <a:lstStyle/>
          <a:p>
            <a:r>
              <a:rPr lang="en-US" dirty="0"/>
              <a:t>A malicious actor attempting to obtain log-in credentials from victims</a:t>
            </a:r>
          </a:p>
          <a:p>
            <a:pPr lvl="1"/>
            <a:r>
              <a:rPr lang="en-US" dirty="0"/>
              <a:t>Create a fake website</a:t>
            </a:r>
          </a:p>
          <a:p>
            <a:pPr lvl="2"/>
            <a:r>
              <a:rPr lang="en-US" dirty="0"/>
              <a:t>Clone of a real website</a:t>
            </a:r>
          </a:p>
          <a:p>
            <a:pPr lvl="1"/>
            <a:r>
              <a:rPr lang="en-US" dirty="0"/>
              <a:t>Get the victim to visit the website</a:t>
            </a:r>
          </a:p>
          <a:p>
            <a:pPr lvl="1"/>
            <a:r>
              <a:rPr lang="en-US" dirty="0"/>
              <a:t>Victim enters their username/password</a:t>
            </a:r>
          </a:p>
          <a:p>
            <a:pPr lvl="2"/>
            <a:r>
              <a:rPr lang="en-US" dirty="0"/>
              <a:t>Does not actually authenticate</a:t>
            </a:r>
          </a:p>
          <a:p>
            <a:pPr lvl="1"/>
            <a:r>
              <a:rPr lang="en-US" dirty="0"/>
              <a:t>Malicious actor sees their username/password</a:t>
            </a:r>
          </a:p>
        </p:txBody>
      </p:sp>
    </p:spTree>
    <p:extLst>
      <p:ext uri="{BB962C8B-B14F-4D97-AF65-F5344CB8AC3E}">
        <p14:creationId xmlns:p14="http://schemas.microsoft.com/office/powerpoint/2010/main" val="3793192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EE3E-6FA8-4670-BC5C-02EF915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Credential Harvesting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B94-29D5-48B2-A6F8-F9E7433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up Environments</a:t>
            </a:r>
          </a:p>
          <a:p>
            <a:r>
              <a:rPr lang="en-US" dirty="0"/>
              <a:t>Find IP Addresses</a:t>
            </a:r>
          </a:p>
          <a:p>
            <a:r>
              <a:rPr lang="en-US" dirty="0"/>
              <a:t>Verify Connection</a:t>
            </a:r>
          </a:p>
          <a:p>
            <a:r>
              <a:rPr lang="en-US" dirty="0"/>
              <a:t>Open SET Toolkit</a:t>
            </a:r>
          </a:p>
          <a:p>
            <a:r>
              <a:rPr lang="en-US" dirty="0"/>
              <a:t>Launching the attack</a:t>
            </a:r>
          </a:p>
          <a:p>
            <a:r>
              <a:rPr lang="en-US" dirty="0"/>
              <a:t>Playing the victim</a:t>
            </a:r>
          </a:p>
          <a:p>
            <a:r>
              <a:rPr lang="en-US" dirty="0"/>
              <a:t>Seeing the attack</a:t>
            </a:r>
          </a:p>
        </p:txBody>
      </p:sp>
      <p:pic>
        <p:nvPicPr>
          <p:cNvPr id="4" name="Picture 4" descr="A screen shot of a computer&#10;&#10;Description generated with high confidence">
            <a:extLst>
              <a:ext uri="{FF2B5EF4-FFF2-40B4-BE49-F238E27FC236}">
                <a16:creationId xmlns:a16="http://schemas.microsoft.com/office/drawing/2014/main" id="{0A77E190-B290-4AA2-BE09-D2D875EE3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440" y="2465103"/>
            <a:ext cx="3711063" cy="236815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8635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55CF9-DA0B-4561-B4FE-831DD8A6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Setup </a:t>
            </a:r>
            <a:r>
              <a:rPr lang="en-US" dirty="0"/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4D37-B430-4CF2-B9E8-21045B8A2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8" y="1692136"/>
            <a:ext cx="7886700" cy="3667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Log into your range</a:t>
            </a:r>
          </a:p>
          <a:p>
            <a:pPr marL="213995" indent="-213995"/>
            <a:r>
              <a:rPr lang="en-US" dirty="0"/>
              <a:t>Open the Kali Linux and Windows 7 Environments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You should be on your Kali Linux Desktop</a:t>
            </a:r>
          </a:p>
          <a:p>
            <a:pPr marL="642620" lvl="1" indent="-213995"/>
            <a:r>
              <a:rPr lang="en-US" dirty="0">
                <a:latin typeface="Arial"/>
                <a:cs typeface="Arial"/>
              </a:rPr>
              <a:t>You should also be on your Windows 7 Desktop</a:t>
            </a:r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657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47EC-31E7-4056-AF66-8CA24552A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373110" cy="1325563"/>
          </a:xfrm>
        </p:spPr>
        <p:txBody>
          <a:bodyPr/>
          <a:lstStyle/>
          <a:p>
            <a:r>
              <a:rPr lang="en-US" dirty="0"/>
              <a:t>Find the IP Address (Kali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8B5DB-6E54-4C75-99F7-D5B878084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761258"/>
            <a:ext cx="8108951" cy="3836901"/>
          </a:xfrm>
        </p:spPr>
        <p:txBody>
          <a:bodyPr>
            <a:normAutofit/>
          </a:bodyPr>
          <a:lstStyle/>
          <a:p>
            <a:r>
              <a:rPr lang="en-US" sz="2400" dirty="0"/>
              <a:t>You will need the IP address of the Kali machine</a:t>
            </a:r>
          </a:p>
          <a:p>
            <a:r>
              <a:rPr lang="en-US" sz="2400" dirty="0"/>
              <a:t>Open the Terminal</a:t>
            </a:r>
          </a:p>
          <a:p>
            <a:r>
              <a:rPr lang="en-US" sz="2400" dirty="0"/>
              <a:t>In the Linux VM, open the Terminal and type the following command:</a:t>
            </a:r>
          </a:p>
          <a:p>
            <a:pPr lvl="1">
              <a:buNone/>
            </a:pPr>
            <a:r>
              <a:rPr lang="en-US" sz="2000" b="1" dirty="0">
                <a:latin typeface="Courier"/>
              </a:rPr>
              <a:t>hostname -I</a:t>
            </a:r>
          </a:p>
          <a:p>
            <a:r>
              <a:rPr lang="en-US" sz="2400" dirty="0"/>
              <a:t>This will display the IP Address</a:t>
            </a:r>
          </a:p>
          <a:p>
            <a:pPr lvl="1"/>
            <a:r>
              <a:rPr lang="en-US" sz="1800" dirty="0"/>
              <a:t>Write down the Kali VM IP address</a:t>
            </a:r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BC0E2-34A1-4AB1-96B1-B76907D7A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21" y="3024393"/>
            <a:ext cx="4062739" cy="773855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21BD53-5F4A-45C7-8DA1-06845E118AD3}"/>
              </a:ext>
            </a:extLst>
          </p:cNvPr>
          <p:cNvSpPr txBox="1"/>
          <p:nvPr/>
        </p:nvSpPr>
        <p:spPr>
          <a:xfrm>
            <a:off x="6549608" y="4263149"/>
            <a:ext cx="1742492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The IP Address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F306AE7-F1AE-450B-A06D-3FD65543C22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037546" y="3491144"/>
            <a:ext cx="1383308" cy="772005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743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3E90-FDE5-43CB-B57A-50251D286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100" dirty="0">
                <a:latin typeface="Arial"/>
                <a:cs typeface="Arial"/>
              </a:rPr>
              <a:t>Open </a:t>
            </a:r>
            <a:r>
              <a:rPr lang="en-US" sz="4100" dirty="0" err="1">
                <a:latin typeface="Arial"/>
                <a:cs typeface="Arial"/>
              </a:rPr>
              <a:t>SEToolkit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EC8F2-047F-462B-BD45-4A942779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53814"/>
            <a:ext cx="4787928" cy="36224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/>
            <a:r>
              <a:rPr lang="en-US" dirty="0"/>
              <a:t>In the Kali environment, open Terminal</a:t>
            </a:r>
            <a:endParaRPr lang="en-US"/>
          </a:p>
          <a:p>
            <a:pPr marL="213995" indent="-213995"/>
            <a:r>
              <a:rPr lang="en-US" sz="2600" dirty="0">
                <a:latin typeface="Arial"/>
                <a:cs typeface="Arial"/>
              </a:rPr>
              <a:t>Enter the following command to open the </a:t>
            </a:r>
            <a:r>
              <a:rPr lang="en-US" sz="2600" dirty="0" err="1">
                <a:latin typeface="Arial"/>
                <a:cs typeface="Arial"/>
              </a:rPr>
              <a:t>SEToolkit</a:t>
            </a:r>
            <a:r>
              <a:rPr lang="en-US" sz="2600" dirty="0">
                <a:latin typeface="Arial"/>
                <a:cs typeface="Arial"/>
              </a:rPr>
              <a:t>:</a:t>
            </a:r>
          </a:p>
          <a:p>
            <a:pPr marL="642620" lvl="1" indent="-213995">
              <a:buNone/>
            </a:pPr>
            <a:r>
              <a:rPr lang="en-US" b="1" dirty="0" err="1">
                <a:latin typeface="Courier" panose="02060409020205020404"/>
              </a:rPr>
              <a:t>sudo</a:t>
            </a:r>
            <a:r>
              <a:rPr lang="en-US" b="1" dirty="0">
                <a:latin typeface="Courier" panose="02060409020205020404"/>
              </a:rPr>
              <a:t> </a:t>
            </a:r>
            <a:r>
              <a:rPr lang="en-US" b="1" dirty="0" err="1">
                <a:latin typeface="Courier" panose="02060409020205020404"/>
              </a:rPr>
              <a:t>setoolkit</a:t>
            </a:r>
            <a:r>
              <a:rPr lang="en-US" dirty="0"/>
              <a:t> </a:t>
            </a:r>
          </a:p>
          <a:p>
            <a:pPr marL="213995" indent="-213995"/>
            <a:r>
              <a:rPr lang="en-US" dirty="0"/>
              <a:t>When asked if you agree to terms and conditions, type </a:t>
            </a:r>
            <a:r>
              <a:rPr lang="en-US" b="1" dirty="0">
                <a:latin typeface="Courier" panose="02060409020205020404"/>
              </a:rPr>
              <a:t>y</a:t>
            </a:r>
            <a:r>
              <a:rPr lang="en-US" dirty="0"/>
              <a:t> and press ENTER.</a:t>
            </a:r>
          </a:p>
        </p:txBody>
      </p:sp>
      <p:pic>
        <p:nvPicPr>
          <p:cNvPr id="4" name="Picture 5" descr="A close up of text on a black background&#10;&#10;Description generated with high confidence">
            <a:extLst>
              <a:ext uri="{FF2B5EF4-FFF2-40B4-BE49-F238E27FC236}">
                <a16:creationId xmlns:a16="http://schemas.microsoft.com/office/drawing/2014/main" id="{76F9D023-7903-4744-B5AA-A7C079A8A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78" y="2063992"/>
            <a:ext cx="3335111" cy="1580213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4687C-852B-4239-9A5D-B90C158ED893}"/>
              </a:ext>
            </a:extLst>
          </p:cNvPr>
          <p:cNvSpPr txBox="1"/>
          <p:nvPr/>
        </p:nvSpPr>
        <p:spPr>
          <a:xfrm>
            <a:off x="6026634" y="3890550"/>
            <a:ext cx="2114998" cy="25391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 err="1">
                <a:solidFill>
                  <a:srgbClr val="FF0000"/>
                </a:solidFill>
              </a:rPr>
              <a:t>SEToolkit’s</a:t>
            </a:r>
            <a:r>
              <a:rPr lang="en-US" sz="1400" dirty="0">
                <a:solidFill>
                  <a:srgbClr val="FF0000"/>
                </a:solidFill>
              </a:rPr>
              <a:t> Home Menu</a:t>
            </a:r>
          </a:p>
        </p:txBody>
      </p:sp>
    </p:spTree>
    <p:extLst>
      <p:ext uri="{BB962C8B-B14F-4D97-AF65-F5344CB8AC3E}">
        <p14:creationId xmlns:p14="http://schemas.microsoft.com/office/powerpoint/2010/main" val="4139910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B568-D453-4F7E-98EE-B28A3C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Launching the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4F39-2C49-45C8-8E4D-4E928B3A2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2136"/>
            <a:ext cx="4257361" cy="37739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13995" indent="-213995">
              <a:lnSpc>
                <a:spcPct val="100000"/>
              </a:lnSpc>
            </a:pPr>
            <a:r>
              <a:rPr lang="en-US" sz="2000" dirty="0">
                <a:latin typeface="Arial"/>
                <a:cs typeface="Arial"/>
              </a:rPr>
              <a:t>In the </a:t>
            </a:r>
            <a:r>
              <a:rPr lang="en-US" sz="2000" dirty="0" err="1">
                <a:latin typeface="Arial"/>
                <a:cs typeface="Arial"/>
              </a:rPr>
              <a:t>SEToolkit</a:t>
            </a:r>
            <a:r>
              <a:rPr lang="en-US" sz="2000" dirty="0">
                <a:latin typeface="Arial"/>
                <a:cs typeface="Arial"/>
              </a:rPr>
              <a:t>, you will select what attack you want to run.</a:t>
            </a:r>
            <a:endParaRPr lang="en-US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213995" indent="-213995">
              <a:lnSpc>
                <a:spcPct val="100000"/>
              </a:lnSpc>
            </a:pPr>
            <a:r>
              <a:rPr lang="en-US" sz="2000" dirty="0"/>
              <a:t>Press </a:t>
            </a:r>
            <a:r>
              <a:rPr lang="en-US" sz="2000" b="1" dirty="0">
                <a:latin typeface="Courier" panose="02060409020205020404" pitchFamily="49" charset="0"/>
              </a:rPr>
              <a:t>1</a:t>
            </a:r>
            <a:r>
              <a:rPr lang="en-US" sz="2000" dirty="0"/>
              <a:t> and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  <a:r>
              <a:rPr lang="en-US" sz="2000" dirty="0"/>
              <a:t> to open the Social-Engineering Attacks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  <a:p>
            <a:pPr marL="213995" indent="-213995">
              <a:lnSpc>
                <a:spcPct val="100000"/>
              </a:lnSpc>
            </a:pPr>
            <a:r>
              <a:rPr lang="en-US" sz="2000" dirty="0"/>
              <a:t>Once the Social Engineering Attacks load, press </a:t>
            </a:r>
            <a:r>
              <a:rPr lang="en-US" sz="2000" b="1" dirty="0">
                <a:latin typeface="Courier" panose="02060409020205020404" pitchFamily="49" charset="0"/>
              </a:rPr>
              <a:t>2</a:t>
            </a:r>
            <a:r>
              <a:rPr lang="en-US" sz="2000" dirty="0"/>
              <a:t> and </a:t>
            </a:r>
            <a:r>
              <a:rPr lang="en-US" sz="2000" b="1" dirty="0">
                <a:latin typeface="Courier" panose="02060409020205020404" pitchFamily="49" charset="0"/>
              </a:rPr>
              <a:t>ENTER</a:t>
            </a:r>
            <a:r>
              <a:rPr lang="en-US" sz="2000" dirty="0"/>
              <a:t> to open the Website Attack Vectors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B6BA89-068C-47C6-9827-4D2661AE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932" y="1690689"/>
            <a:ext cx="3795429" cy="1641581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4CF08-0AC5-4C52-AE32-1C6482CAC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581" y="3782675"/>
            <a:ext cx="3799780" cy="2035209"/>
          </a:xfrm>
          <a:prstGeom prst="rect">
            <a:avLst/>
          </a:prstGeom>
          <a:ln w="25400">
            <a:solidFill>
              <a:srgbClr val="545BA7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EAA0CF-25B0-4D76-809C-CDBB9A20ED37}"/>
              </a:ext>
            </a:extLst>
          </p:cNvPr>
          <p:cNvSpPr txBox="1"/>
          <p:nvPr/>
        </p:nvSpPr>
        <p:spPr>
          <a:xfrm>
            <a:off x="6274401" y="1005604"/>
            <a:ext cx="244347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Option 1: Social-Engineering Attacks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DC7EC0-DFE7-4EC3-9BF9-AF2817CB2DB8}"/>
              </a:ext>
            </a:extLst>
          </p:cNvPr>
          <p:cNvCxnSpPr>
            <a:cxnSpLocks/>
          </p:cNvCxnSpPr>
          <p:nvPr/>
        </p:nvCxnSpPr>
        <p:spPr>
          <a:xfrm flipH="1">
            <a:off x="6569476" y="1474964"/>
            <a:ext cx="532661" cy="694898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7C282D-C55C-429F-AADE-F631BBE90BC9}"/>
              </a:ext>
            </a:extLst>
          </p:cNvPr>
          <p:cNvSpPr txBox="1"/>
          <p:nvPr/>
        </p:nvSpPr>
        <p:spPr>
          <a:xfrm>
            <a:off x="3060684" y="5466080"/>
            <a:ext cx="1742492" cy="469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9050" tIns="19050" rIns="19050" bIns="19050" numCol="1" spcCol="38100" rtlCol="0" anchor="ctr">
            <a:spAutoFit/>
          </a:bodyPr>
          <a:lstStyle/>
          <a:p>
            <a:pPr defTabSz="309563">
              <a:defRPr/>
            </a:pPr>
            <a:r>
              <a:rPr lang="en-US" sz="1400" dirty="0">
                <a:solidFill>
                  <a:srgbClr val="FF0000"/>
                </a:solidFill>
              </a:rPr>
              <a:t>Option 2: Website Attack Vectors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0883E-676F-4584-963C-C8ACC051AC67}"/>
              </a:ext>
            </a:extLst>
          </p:cNvPr>
          <p:cNvCxnSpPr>
            <a:cxnSpLocks/>
          </p:cNvCxnSpPr>
          <p:nvPr/>
        </p:nvCxnSpPr>
        <p:spPr>
          <a:xfrm flipV="1">
            <a:off x="4309060" y="4429957"/>
            <a:ext cx="884377" cy="1034677"/>
          </a:xfrm>
          <a:prstGeom prst="straightConnector1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660421503"/>
      </p:ext>
    </p:extLst>
  </p:cSld>
  <p:clrMapOvr>
    <a:masterClrMapping/>
  </p:clrMapOvr>
</p:sld>
</file>

<file path=ppt/theme/theme1.xml><?xml version="1.0" encoding="utf-8"?>
<a:theme xmlns:a="http://schemas.openxmlformats.org/drawingml/2006/main" name="Cybersecurity Template_4x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C5BAD48BCC5C4AA414F1510DEA3D7D" ma:contentTypeVersion="13" ma:contentTypeDescription="Create a new document." ma:contentTypeScope="" ma:versionID="3732c597efb3ba85b92af3341f311df6">
  <xsd:schema xmlns:xsd="http://www.w3.org/2001/XMLSchema" xmlns:xs="http://www.w3.org/2001/XMLSchema" xmlns:p="http://schemas.microsoft.com/office/2006/metadata/properties" xmlns:ns2="78fbef2b-ea79-41a1-9651-c56e3f5414e7" xmlns:ns3="1cfa8f96-892a-4f27-bb0a-8631ca5745ca" targetNamespace="http://schemas.microsoft.com/office/2006/metadata/properties" ma:root="true" ma:fieldsID="f976aaff8a7a61ac223fccad166ef200" ns2:_="" ns3:_="">
    <xsd:import namespace="78fbef2b-ea79-41a1-9651-c56e3f5414e7"/>
    <xsd:import namespace="1cfa8f96-892a-4f27-bb0a-8631ca5745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bef2b-ea79-41a1-9651-c56e3f5414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fa8f96-892a-4f27-bb0a-8631ca5745c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BB38FA-CD30-4AB4-B2BE-DCA3E8807A6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BE94DB1-6FA0-4045-B121-37C8D0C10C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fbef2b-ea79-41a1-9651-c56e3f5414e7"/>
    <ds:schemaRef ds:uri="1cfa8f96-892a-4f27-bb0a-8631ca5745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0A00DF-29E3-4591-B894-E36AC8430B1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2830</TotalTime>
  <Words>672</Words>
  <Application>Microsoft Office PowerPoint</Application>
  <PresentationFormat>On-screen Show (4:3)</PresentationFormat>
  <Paragraphs>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</vt:lpstr>
      <vt:lpstr>Helvetica Neue</vt:lpstr>
      <vt:lpstr>Tw Cen MT</vt:lpstr>
      <vt:lpstr>Cybersecurity Template_4x3</vt:lpstr>
      <vt:lpstr>PowerPoint Presentation</vt:lpstr>
      <vt:lpstr>Credentials Harvesting Lab</vt:lpstr>
      <vt:lpstr>Objectives Covered</vt:lpstr>
      <vt:lpstr>What is Credential Harvesting?</vt:lpstr>
      <vt:lpstr>The Credential Harvesting Lab</vt:lpstr>
      <vt:lpstr>Setup Environments</vt:lpstr>
      <vt:lpstr>Find the IP Address (Kali Machine)</vt:lpstr>
      <vt:lpstr>Open SEToolkit</vt:lpstr>
      <vt:lpstr>Launching the Attack</vt:lpstr>
      <vt:lpstr>Launching the Attack</vt:lpstr>
      <vt:lpstr>Launching the Attack</vt:lpstr>
      <vt:lpstr>Playing the Victim</vt:lpstr>
      <vt:lpstr>Playing the Victim</vt:lpstr>
      <vt:lpstr>Seeing the Attack</vt:lpstr>
      <vt:lpstr>How to Defend Against a Credential Harvesting Attack?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 and NICERC Overview</dc:title>
  <dc:creator>Hermes H. Abrantes</dc:creator>
  <cp:lastModifiedBy>Hermes H. Abrantes</cp:lastModifiedBy>
  <cp:revision>15</cp:revision>
  <dcterms:modified xsi:type="dcterms:W3CDTF">2024-10-17T16:31:19Z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0x010100BCC5BAD48BCC5C4AA414F1510DEA3D7D</vt:lpwstr>
  </property>
</Properties>
</file>