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4"/>
  </p:sldMasterIdLst>
  <p:notesMasterIdLst>
    <p:notesMasterId r:id="rId19"/>
  </p:notesMasterIdLst>
  <p:handoutMasterIdLst>
    <p:handoutMasterId r:id="rId20"/>
  </p:handoutMasterIdLst>
  <p:sldIdLst>
    <p:sldId id="256" r:id="rId5"/>
    <p:sldId id="588" r:id="rId6"/>
    <p:sldId id="590" r:id="rId7"/>
    <p:sldId id="592" r:id="rId8"/>
    <p:sldId id="617" r:id="rId9"/>
    <p:sldId id="595" r:id="rId10"/>
    <p:sldId id="616" r:id="rId11"/>
    <p:sldId id="615" r:id="rId12"/>
    <p:sldId id="607" r:id="rId13"/>
    <p:sldId id="608" r:id="rId14"/>
    <p:sldId id="609" r:id="rId15"/>
    <p:sldId id="610" r:id="rId16"/>
    <p:sldId id="611" r:id="rId17"/>
    <p:sldId id="589" r:id="rId18"/>
  </p:sldIdLst>
  <p:sldSz cx="9144000" cy="6858000" type="screen4x3"/>
  <p:notesSz cx="6858000" cy="9144000"/>
  <p:defaultTextStyle>
    <a:defPPr marL="0" marR="0" indent="0" algn="l" defTabSz="38404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0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0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0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0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50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59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69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79" algn="ctr" defTabSz="3467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8D57E-A098-4F2C-B37B-C0B4EDF55A65}" v="5" dt="2021-04-23T18:35:09.260"/>
    <p1510:client id="{5698C69F-C055-C000-083C-EACA83ECD112}" v="6" dt="2021-05-10T17:35:22.0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5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5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6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7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1"/>
          </a:xfrm>
        </p:spPr>
        <p:txBody>
          <a:bodyPr anchor="b"/>
          <a:lstStyle>
            <a:lvl1pPr algn="ctr"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3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"/>
            <a:ext cx="9144000" cy="68566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160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0981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2pPr>
            <a:lvl3pPr marL="85723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0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8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2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4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392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6"/>
          </a:xfrm>
        </p:spPr>
        <p:txBody>
          <a:bodyPr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76"/>
            </a:lvl6pPr>
            <a:lvl7pPr>
              <a:defRPr sz="1876"/>
            </a:lvl7pPr>
            <a:lvl8pPr>
              <a:defRPr sz="1876"/>
            </a:lvl8pPr>
            <a:lvl9pPr>
              <a:defRPr sz="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6"/>
          </a:xfrm>
        </p:spPr>
        <p:txBody>
          <a:bodyPr anchor="t"/>
          <a:lstStyle>
            <a:lvl1pPr marL="0" indent="0">
              <a:buNone/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2625"/>
            </a:lvl2pPr>
            <a:lvl3pPr marL="857237" indent="0">
              <a:buNone/>
              <a:defRPr sz="2250"/>
            </a:lvl3pPr>
            <a:lvl4pPr marL="1285854" indent="0">
              <a:buNone/>
              <a:defRPr sz="1876"/>
            </a:lvl4pPr>
            <a:lvl5pPr marL="1714473" indent="0">
              <a:buNone/>
              <a:defRPr sz="1876"/>
            </a:lvl5pPr>
            <a:lvl6pPr marL="2143092" indent="0">
              <a:buNone/>
              <a:defRPr sz="1876"/>
            </a:lvl6pPr>
            <a:lvl7pPr marL="2571711" indent="0">
              <a:buNone/>
              <a:defRPr sz="1876"/>
            </a:lvl7pPr>
            <a:lvl8pPr marL="3000328" indent="0">
              <a:buNone/>
              <a:defRPr sz="1876"/>
            </a:lvl8pPr>
            <a:lvl9pPr marL="3428947" indent="0">
              <a:buNone/>
              <a:defRPr sz="18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"/>
            <a:ext cx="9144000" cy="685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676" r:id="rId14"/>
  </p:sldLayoutIdLst>
  <p:txStyles>
    <p:titleStyle>
      <a:lvl1pPr algn="l" defTabSz="857237" rtl="0" eaLnBrk="1" latinLnBrk="0" hangingPunct="1">
        <a:lnSpc>
          <a:spcPct val="90000"/>
        </a:lnSpc>
        <a:spcBef>
          <a:spcPct val="0"/>
        </a:spcBef>
        <a:buNone/>
        <a:defRPr sz="4126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4309" indent="-214309" algn="l" defTabSz="857237" rtl="0" eaLnBrk="1" latinLnBrk="0" hangingPunct="1">
        <a:lnSpc>
          <a:spcPct val="90000"/>
        </a:lnSpc>
        <a:spcBef>
          <a:spcPts val="93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2927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46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00164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8782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57401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19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38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255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1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3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54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473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092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11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2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894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2A15-2749-4B18-8006-6A25D6DE7D4B}"/>
              </a:ext>
            </a:extLst>
          </p:cNvPr>
          <p:cNvSpPr/>
          <p:nvPr/>
        </p:nvSpPr>
        <p:spPr>
          <a:xfrm>
            <a:off x="363985" y="2460625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Denial of Service Attack Lab</a:t>
            </a:r>
          </a:p>
        </p:txBody>
      </p:sp>
      <p:sp>
        <p:nvSpPr>
          <p:cNvPr id="6" name="Fall 2019">
            <a:extLst>
              <a:ext uri="{FF2B5EF4-FFF2-40B4-BE49-F238E27FC236}">
                <a16:creationId xmlns:a16="http://schemas.microsoft.com/office/drawing/2014/main" id="{B1DEDAAC-B0B5-496D-9182-05F8D2779B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22090" y="4397375"/>
            <a:ext cx="5389440" cy="2049463"/>
          </a:xfrm>
          <a:prstGeom prst="rect">
            <a:avLst/>
          </a:prstGeom>
        </p:spPr>
        <p:txBody>
          <a:bodyPr/>
          <a:lstStyle/>
          <a:p>
            <a:pPr lvl="1"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 contributions from </a:t>
            </a:r>
          </a:p>
          <a:p>
            <a:pPr lvl="1"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John Guo, James Madison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7D15-B872-4102-99AF-4C49CC12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DoS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7F6D-A044-4C41-BEEB-5F3ED76C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37813"/>
            <a:ext cx="8241030" cy="2567263"/>
          </a:xfrm>
        </p:spPr>
        <p:txBody>
          <a:bodyPr/>
          <a:lstStyle/>
          <a:p>
            <a:r>
              <a:rPr lang="en-US" dirty="0"/>
              <a:t>Search for the attack:</a:t>
            </a:r>
          </a:p>
          <a:p>
            <a:pPr lvl="1"/>
            <a:r>
              <a:rPr lang="en-US" sz="2025" b="1" dirty="0">
                <a:latin typeface="Courier" panose="02060409020205020404" pitchFamily="49" charset="0"/>
              </a:rPr>
              <a:t>search dos/windows/</a:t>
            </a:r>
            <a:r>
              <a:rPr lang="en-US" sz="2025" b="1" dirty="0" err="1">
                <a:latin typeface="Courier" panose="02060409020205020404" pitchFamily="49" charset="0"/>
              </a:rPr>
              <a:t>rdp</a:t>
            </a:r>
            <a:endParaRPr lang="en-US" sz="2025" b="1" dirty="0">
              <a:latin typeface="Courier" panose="02060409020205020404" pitchFamily="49" charset="0"/>
            </a:endParaRPr>
          </a:p>
          <a:p>
            <a:r>
              <a:rPr lang="en-US" dirty="0"/>
              <a:t>Highlight and copy the name of the attack</a:t>
            </a:r>
          </a:p>
          <a:p>
            <a:r>
              <a:rPr lang="en-US" dirty="0"/>
              <a:t>Use the following command to open the attack (paste the name):</a:t>
            </a:r>
          </a:p>
          <a:p>
            <a:pPr lvl="1"/>
            <a:r>
              <a:rPr lang="en-US" sz="1800" b="1" dirty="0">
                <a:latin typeface="Courier" panose="02060409020205020404" pitchFamily="49" charset="0"/>
              </a:rPr>
              <a:t>use auxiliary/dos/windows/</a:t>
            </a:r>
            <a:r>
              <a:rPr lang="en-US" sz="1800" b="1" dirty="0" err="1">
                <a:latin typeface="Courier" panose="02060409020205020404" pitchFamily="49" charset="0"/>
              </a:rPr>
              <a:t>rdp</a:t>
            </a:r>
            <a:r>
              <a:rPr lang="en-US" sz="1800" b="1" dirty="0">
                <a:latin typeface="Courier" panose="02060409020205020404" pitchFamily="49" charset="0"/>
              </a:rPr>
              <a:t>/ms12_020_maxchannelids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74B54-EDC8-4944-AFE8-82D8A651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38" y="687416"/>
            <a:ext cx="3107686" cy="215321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36E61-D070-416A-B092-F1A76F600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78" y="5262513"/>
            <a:ext cx="5689443" cy="57937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422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D6E-D85A-41CA-9C83-9C2327D4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Attack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2F50-3550-482F-B85C-874E54B3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9120"/>
            <a:ext cx="8286750" cy="2359088"/>
          </a:xfrm>
        </p:spPr>
        <p:txBody>
          <a:bodyPr/>
          <a:lstStyle/>
          <a:p>
            <a:r>
              <a:rPr lang="en-US" dirty="0"/>
              <a:t>Show the options for the attack</a:t>
            </a:r>
          </a:p>
          <a:p>
            <a:pPr lvl="1">
              <a:buNone/>
            </a:pPr>
            <a:r>
              <a:rPr lang="en-US" sz="2025" b="1" dirty="0">
                <a:latin typeface="Courier" panose="02060409020205020404" pitchFamily="49" charset="0"/>
              </a:rPr>
              <a:t>show options</a:t>
            </a:r>
          </a:p>
          <a:p>
            <a:r>
              <a:rPr lang="en-US" dirty="0"/>
              <a:t>Set the RHOST Address</a:t>
            </a:r>
          </a:p>
          <a:p>
            <a:pPr lvl="1">
              <a:buNone/>
            </a:pPr>
            <a:r>
              <a:rPr lang="en-US" sz="2025" b="1" dirty="0">
                <a:latin typeface="Courier"/>
                <a:cs typeface="Arial"/>
              </a:rPr>
              <a:t>set RHOST </a:t>
            </a:r>
            <a:r>
              <a:rPr lang="en-US" sz="2025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Windows_IP_Address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This is the IP Address of the target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74615-D538-4FE2-8EC6-D47E4A74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15" y="3890448"/>
            <a:ext cx="5516537" cy="150451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250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68B-1863-498C-9861-2915325B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0672-A087-4F96-A6B4-0C00FB56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352790" cy="3640452"/>
          </a:xfrm>
        </p:spPr>
        <p:txBody>
          <a:bodyPr>
            <a:normAutofit/>
          </a:bodyPr>
          <a:lstStyle/>
          <a:p>
            <a:r>
              <a:rPr lang="en-US" sz="2400" dirty="0"/>
              <a:t>Make sure the RHOST is correct 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[RHOST = remote host]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show options</a:t>
            </a:r>
          </a:p>
          <a:p>
            <a:pPr lvl="2"/>
            <a:r>
              <a:rPr lang="en-US" sz="1800" dirty="0"/>
              <a:t>Verify the RHOST is set to the Windows IP Address</a:t>
            </a:r>
          </a:p>
          <a:p>
            <a:r>
              <a:rPr lang="en-US" sz="2400" dirty="0"/>
              <a:t>Launch the attack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exploit</a:t>
            </a:r>
            <a:r>
              <a:rPr lang="en-US" sz="20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6632E-5D42-49C2-ADB6-F98F76C7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46" y="3115903"/>
            <a:ext cx="4936347" cy="210584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974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A8F-401F-44CC-9CA5-D7982F29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1636-741E-49E1-81C6-B90EE607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Windows VM</a:t>
            </a:r>
          </a:p>
          <a:p>
            <a:r>
              <a:rPr lang="en-US" dirty="0"/>
              <a:t>Try and open an application</a:t>
            </a:r>
          </a:p>
          <a:p>
            <a:r>
              <a:rPr lang="en-US" dirty="0"/>
              <a:t>Are you able to do </a:t>
            </a:r>
            <a:r>
              <a:rPr lang="en-US" i="1" dirty="0"/>
              <a:t>anything</a:t>
            </a:r>
            <a:r>
              <a:rPr lang="en-US" dirty="0"/>
              <a:t> in the Windows VM?</a:t>
            </a:r>
          </a:p>
          <a:p>
            <a:r>
              <a:rPr lang="en-US" dirty="0"/>
              <a:t>The Windows system should effectively be shut down by the attack</a:t>
            </a:r>
          </a:p>
        </p:txBody>
      </p:sp>
    </p:spTree>
    <p:extLst>
      <p:ext uri="{BB962C8B-B14F-4D97-AF65-F5344CB8AC3E}">
        <p14:creationId xmlns:p14="http://schemas.microsoft.com/office/powerpoint/2010/main" val="188797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681034"/>
            <a:ext cx="8317548" cy="701536"/>
          </a:xfrm>
        </p:spPr>
        <p:txBody>
          <a:bodyPr>
            <a:noAutofit/>
          </a:bodyPr>
          <a:lstStyle/>
          <a:p>
            <a:r>
              <a:rPr lang="en-US" sz="4000" dirty="0"/>
              <a:t>How to Defend Against a DoS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firewalls!</a:t>
            </a:r>
          </a:p>
          <a:p>
            <a:pPr lvl="1"/>
            <a:r>
              <a:rPr lang="en-US" dirty="0"/>
              <a:t>Remember that we shut the firewall down by setting the network to a home network at the start of this lab</a:t>
            </a:r>
          </a:p>
          <a:p>
            <a:r>
              <a:rPr lang="en-US" dirty="0"/>
              <a:t>Update your systems</a:t>
            </a:r>
          </a:p>
          <a:p>
            <a:pPr lvl="1"/>
            <a:r>
              <a:rPr lang="en-US" dirty="0"/>
              <a:t>Remember to update your OS to stay up to date with security/firewalls </a:t>
            </a:r>
          </a:p>
          <a:p>
            <a:r>
              <a:rPr lang="en-US" dirty="0"/>
              <a:t>What are some other ways of defending against a brute force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/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dirty="0"/>
              <a:t>Metasploit (Pre-installed tool on Kali Linux)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Security+ Objectives (SY0-601)</a:t>
            </a:r>
          </a:p>
          <a:p>
            <a:pPr marL="582930" lvl="1" indent="-106680"/>
            <a:r>
              <a:rPr lang="en-US" dirty="0">
                <a:latin typeface="Arial"/>
                <a:cs typeface="Arial"/>
              </a:rPr>
              <a:t>Objective 1.4 – Compare and contrast types of attacks </a:t>
            </a:r>
          </a:p>
          <a:p>
            <a:pPr marL="821055" lvl="2" indent="-106680"/>
            <a:r>
              <a:rPr lang="en-US" sz="2025" dirty="0"/>
              <a:t>Application/Service Attacks</a:t>
            </a:r>
          </a:p>
          <a:p>
            <a:pPr marL="1059180" lvl="3" indent="-213995"/>
            <a:r>
              <a:rPr lang="en-US" sz="1650" dirty="0"/>
              <a:t>Denial of Service</a:t>
            </a:r>
          </a:p>
          <a:p>
            <a:pPr marL="213995" indent="-213995"/>
            <a:r>
              <a:rPr lang="en-US" dirty="0"/>
              <a:t>DHS CAE Units</a:t>
            </a:r>
          </a:p>
          <a:p>
            <a:pPr marL="642620" lvl="1" indent="-213995"/>
            <a:r>
              <a:rPr lang="en-US" dirty="0"/>
              <a:t>CTH – Describe different types of attacks and their characteristics</a:t>
            </a:r>
          </a:p>
          <a:p>
            <a:pPr marL="213995" indent="-21399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2578"/>
            <a:ext cx="7886700" cy="1016601"/>
          </a:xfrm>
        </p:spPr>
        <p:txBody>
          <a:bodyPr>
            <a:normAutofit/>
          </a:bodyPr>
          <a:lstStyle/>
          <a:p>
            <a:r>
              <a:rPr lang="en-US" dirty="0"/>
              <a:t>What is a DoS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7142"/>
            <a:ext cx="8403590" cy="4355498"/>
          </a:xfrm>
        </p:spPr>
        <p:txBody>
          <a:bodyPr>
            <a:normAutofit/>
          </a:bodyPr>
          <a:lstStyle/>
          <a:p>
            <a:r>
              <a:rPr lang="en-US" sz="1800" dirty="0"/>
              <a:t>A Denial of Service (DoS) attack is when a system is rendered unusable</a:t>
            </a:r>
            <a:br>
              <a:rPr lang="en-US" sz="1800" dirty="0"/>
            </a:br>
            <a:r>
              <a:rPr lang="en-US" sz="1800" dirty="0"/>
              <a:t>[denying users the service of the system]</a:t>
            </a:r>
          </a:p>
          <a:p>
            <a:endParaRPr lang="en-US" sz="1800" dirty="0"/>
          </a:p>
          <a:p>
            <a:r>
              <a:rPr lang="en-US" sz="1800" dirty="0"/>
              <a:t>For example, suppose you are a Google server that’s taking questions from two friends (Bob and Sally)</a:t>
            </a:r>
          </a:p>
          <a:p>
            <a:pPr lvl="1"/>
            <a:r>
              <a:rPr lang="en-US" sz="2025" dirty="0"/>
              <a:t>Bob is firing off question after question "</a:t>
            </a:r>
            <a:r>
              <a:rPr lang="en-US" sz="2025" i="1" dirty="0"/>
              <a:t>What's today?</a:t>
            </a:r>
            <a:r>
              <a:rPr lang="en-US" sz="2025" dirty="0"/>
              <a:t>" nonstop without ever pausing to listen for a reply from you</a:t>
            </a:r>
          </a:p>
          <a:p>
            <a:pPr lvl="1"/>
            <a:r>
              <a:rPr lang="en-US" sz="2025" dirty="0"/>
              <a:t>Sally is asking one simple question, “</a:t>
            </a:r>
            <a:r>
              <a:rPr lang="en-US" sz="2025" i="1" dirty="0"/>
              <a:t>In what city is the Guggenheim located?</a:t>
            </a:r>
            <a:r>
              <a:rPr lang="en-US" sz="2025" dirty="0"/>
              <a:t>”</a:t>
            </a:r>
          </a:p>
          <a:p>
            <a:r>
              <a:rPr lang="en-US" sz="1800" dirty="0"/>
              <a:t>You are unable to handle Sally’s request because you are stuck listening to Bob’s questions</a:t>
            </a:r>
          </a:p>
          <a:p>
            <a:r>
              <a:rPr lang="en-US" sz="1800" dirty="0"/>
              <a:t>This is a simple example of how a DoS attack works</a:t>
            </a: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/>
              <a:t>You should be on your Kali Linux Desktop</a:t>
            </a:r>
          </a:p>
          <a:p>
            <a:pPr lvl="1"/>
            <a:r>
              <a:rPr lang="en-US" dirty="0"/>
              <a:t>You should also be on your Windows 7 Desktop</a:t>
            </a:r>
          </a:p>
        </p:txBody>
      </p:sp>
    </p:spTree>
    <p:extLst>
      <p:ext uri="{BB962C8B-B14F-4D97-AF65-F5344CB8AC3E}">
        <p14:creationId xmlns:p14="http://schemas.microsoft.com/office/powerpoint/2010/main" val="65606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11C-DF78-4134-94E1-CA748AC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A967-D208-49EC-A308-21F7E507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network location</a:t>
            </a:r>
          </a:p>
          <a:p>
            <a:pPr lvl="1"/>
            <a:r>
              <a:rPr lang="en-US" dirty="0"/>
              <a:t>Click on the Windows Start button</a:t>
            </a:r>
          </a:p>
          <a:p>
            <a:pPr lvl="1"/>
            <a:r>
              <a:rPr lang="en-US" dirty="0"/>
              <a:t>Search for “Network”</a:t>
            </a:r>
          </a:p>
          <a:p>
            <a:pPr lvl="1"/>
            <a:r>
              <a:rPr lang="en-US" dirty="0"/>
              <a:t>Open the Network and Sharing Center program</a:t>
            </a:r>
          </a:p>
          <a:p>
            <a:pPr lvl="1"/>
            <a:r>
              <a:rPr lang="en-US" dirty="0"/>
              <a:t>Under you Network #, click on the “Public Network”</a:t>
            </a:r>
          </a:p>
          <a:p>
            <a:pPr lvl="1"/>
            <a:r>
              <a:rPr lang="en-US" dirty="0"/>
              <a:t>Select the “Home Network” 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disables the Windows Firewall and allows the attack.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EF647-7A77-4287-B567-506ECCAD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83" y="1283851"/>
            <a:ext cx="2315905" cy="165818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520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22310" cy="1325563"/>
          </a:xfrm>
        </p:spPr>
        <p:txBody>
          <a:bodyPr/>
          <a:lstStyle/>
          <a:p>
            <a:r>
              <a:rPr lang="en-US" dirty="0"/>
              <a:t>Find the IP Address (Kali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5046"/>
            <a:ext cx="8322310" cy="3530233"/>
          </a:xfrm>
        </p:spPr>
        <p:txBody>
          <a:bodyPr>
            <a:normAutofit/>
          </a:bodyPr>
          <a:lstStyle/>
          <a:p>
            <a:r>
              <a:rPr lang="en-US" sz="2000" dirty="0"/>
              <a:t>You will need the IP address of the Kali machine</a:t>
            </a:r>
          </a:p>
          <a:p>
            <a:r>
              <a:rPr lang="en-US" sz="2000" dirty="0"/>
              <a:t>Open the Terminal</a:t>
            </a:r>
          </a:p>
          <a:p>
            <a:r>
              <a:rPr lang="en-US" sz="20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2400" b="1" dirty="0">
                <a:latin typeface="Courier"/>
              </a:rPr>
              <a:t>hostname -I</a:t>
            </a:r>
          </a:p>
          <a:p>
            <a:r>
              <a:rPr lang="en-US" sz="2000" dirty="0"/>
              <a:t>This will display the IP Address</a:t>
            </a:r>
          </a:p>
          <a:p>
            <a:pPr lvl="1"/>
            <a:r>
              <a:rPr lang="en-US" sz="1600" dirty="0"/>
              <a:t>Write down the Kali VM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221" y="3633993"/>
            <a:ext cx="4062739" cy="77385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418910" y="4864951"/>
            <a:ext cx="174249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200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906848" y="4077555"/>
            <a:ext cx="1383308" cy="78739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3E2-396B-4E9B-A2BE-FDD00B80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3225"/>
          </a:xfrm>
        </p:spPr>
        <p:txBody>
          <a:bodyPr>
            <a:normAutofit/>
          </a:bodyPr>
          <a:lstStyle/>
          <a:p>
            <a:r>
              <a:rPr lang="en-US" sz="4000" dirty="0"/>
              <a:t>Find the IP Address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6F33-23C8-447C-A3D1-75BF22A87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4149350" cy="37835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Select the Start button (Windows Machine) and search for “</a:t>
            </a:r>
            <a:r>
              <a:rPr lang="en-US" sz="2400" dirty="0" err="1"/>
              <a:t>cmd</a:t>
            </a:r>
            <a:r>
              <a:rPr lang="en-US" sz="2400" dirty="0"/>
              <a:t>”</a:t>
            </a:r>
          </a:p>
          <a:p>
            <a:r>
              <a:rPr lang="en-US" sz="2400" dirty="0"/>
              <a:t>Open </a:t>
            </a:r>
            <a:r>
              <a:rPr lang="en-US" sz="2400" dirty="0" err="1"/>
              <a:t>cmd</a:t>
            </a:r>
            <a:r>
              <a:rPr lang="en-US" sz="2400" dirty="0"/>
              <a:t> (Command Prompt)</a:t>
            </a:r>
          </a:p>
          <a:p>
            <a:r>
              <a:rPr lang="en-US" sz="2400" dirty="0"/>
              <a:t>Use the following command:</a:t>
            </a:r>
          </a:p>
          <a:p>
            <a:pPr lvl="1">
              <a:buNone/>
            </a:pPr>
            <a:r>
              <a:rPr lang="en-US" sz="2600" b="1" dirty="0">
                <a:latin typeface="Courier" panose="02060409020205020404" pitchFamily="49" charset="0"/>
              </a:rPr>
              <a:t>ipconfig</a:t>
            </a:r>
          </a:p>
          <a:p>
            <a:r>
              <a:rPr lang="en-US" sz="2400" dirty="0"/>
              <a:t>Search for the IPv4 Address line</a:t>
            </a:r>
          </a:p>
          <a:p>
            <a:r>
              <a:rPr lang="en-US" sz="2400" dirty="0"/>
              <a:t>Write down the Windows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B7315-3B6A-4EEE-8203-DC957236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58" y="2590180"/>
            <a:ext cx="2393762" cy="301899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AE840-3BCB-4B7E-A3E0-50FE3285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76" y="1931480"/>
            <a:ext cx="3879599" cy="239455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3B9F3C3-8F8F-44AB-B113-F1EA59FE91D1}"/>
              </a:ext>
            </a:extLst>
          </p:cNvPr>
          <p:cNvSpPr/>
          <p:nvPr/>
        </p:nvSpPr>
        <p:spPr>
          <a:xfrm>
            <a:off x="7202121" y="3010155"/>
            <a:ext cx="848226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>
              <a:defRPr/>
            </a:pPr>
            <a:endParaRPr lang="en-US" sz="1200" b="0" dirty="0">
              <a:solidFill>
                <a:srgbClr val="FFFFFF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3D435-BC90-488F-834F-5D0BC1F48FA2}"/>
              </a:ext>
            </a:extLst>
          </p:cNvPr>
          <p:cNvSpPr txBox="1"/>
          <p:nvPr/>
        </p:nvSpPr>
        <p:spPr>
          <a:xfrm>
            <a:off x="7181587" y="4566822"/>
            <a:ext cx="1655521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IP Address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7F9C29-D86B-484F-84DB-17E91EF15656}"/>
              </a:ext>
            </a:extLst>
          </p:cNvPr>
          <p:cNvCxnSpPr>
            <a:cxnSpLocks/>
          </p:cNvCxnSpPr>
          <p:nvPr/>
        </p:nvCxnSpPr>
        <p:spPr>
          <a:xfrm flipH="1" flipV="1">
            <a:off x="7811365" y="3276600"/>
            <a:ext cx="233282" cy="121819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7319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08DF-BD20-437D-ADEE-44078639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751-F80B-4462-B485-C132A49B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Metasploit:</a:t>
            </a:r>
          </a:p>
          <a:p>
            <a:pPr lvl="1">
              <a:buNone/>
            </a:pPr>
            <a:r>
              <a:rPr lang="en-US" sz="3200" b="1" dirty="0" err="1">
                <a:latin typeface="Courier" panose="02060409020205020404" pitchFamily="49" charset="0"/>
              </a:rPr>
              <a:t>sudo</a:t>
            </a:r>
            <a:r>
              <a:rPr lang="en-US" sz="3200" b="1" dirty="0">
                <a:latin typeface="Courier" panose="02060409020205020404" pitchFamily="49" charset="0"/>
              </a:rPr>
              <a:t> </a:t>
            </a:r>
            <a:r>
              <a:rPr lang="en-US" sz="3200" b="1" dirty="0" err="1">
                <a:latin typeface="Courier" panose="02060409020205020404" pitchFamily="49" charset="0"/>
              </a:rPr>
              <a:t>msfconsole</a:t>
            </a:r>
            <a:endParaRPr lang="en-US" sz="3200" b="1" dirty="0">
              <a:latin typeface="Courier" panose="02060409020205020404" pitchFamily="49" charset="0"/>
            </a:endParaRPr>
          </a:p>
          <a:p>
            <a:r>
              <a:rPr lang="en-US" dirty="0"/>
              <a:t>You should see Metasploit launch!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6C6A2-4575-44F1-B46E-160C8835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67" y="1825628"/>
            <a:ext cx="3606687" cy="37908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CDEAA-9269-4452-A244-512B1B46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10" y="3582720"/>
            <a:ext cx="5502840" cy="185299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FC6C12-B9C6-4B72-A229-EB41615EEC90}"/>
              </a:ext>
            </a:extLst>
          </p:cNvPr>
          <p:cNvSpPr txBox="1"/>
          <p:nvPr/>
        </p:nvSpPr>
        <p:spPr>
          <a:xfrm>
            <a:off x="526264" y="4311737"/>
            <a:ext cx="1655521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notice msf5 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C5E0A8-A1B1-4436-94C4-AA97AB9BAB44}"/>
              </a:ext>
            </a:extLst>
          </p:cNvPr>
          <p:cNvCxnSpPr>
            <a:cxnSpLocks/>
          </p:cNvCxnSpPr>
          <p:nvPr/>
        </p:nvCxnSpPr>
        <p:spPr>
          <a:xfrm>
            <a:off x="1847694" y="4694548"/>
            <a:ext cx="1164816" cy="48076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26367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2" ma:contentTypeDescription="Create a new document." ma:contentTypeScope="" ma:versionID="5c92aa29dfbc1c4eaa87fd89c2144222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e8062bcf8d0bd038078dd121191fe8a7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A9ECD4-827B-4E3D-8FCF-862E65736A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32A756-E41E-4068-BF72-C76DB5A7F3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F403DD-77DF-4371-8A44-10C449296B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601</Words>
  <Application>Microsoft Office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</vt:lpstr>
      <vt:lpstr>Helvetica Neue</vt:lpstr>
      <vt:lpstr>Helvetica Neue Medium</vt:lpstr>
      <vt:lpstr>Tw Cen MT</vt:lpstr>
      <vt:lpstr>Cybersecurity Template_4x3</vt:lpstr>
      <vt:lpstr>PowerPoint Presentation</vt:lpstr>
      <vt:lpstr>DoS Attack Lab</vt:lpstr>
      <vt:lpstr>Objectives Covered</vt:lpstr>
      <vt:lpstr>What is a DoS Attack?</vt:lpstr>
      <vt:lpstr>Setup Environments</vt:lpstr>
      <vt:lpstr>Setup Environments</vt:lpstr>
      <vt:lpstr>Find the IP Address (Kali Machine)</vt:lpstr>
      <vt:lpstr>Find the IP Address (Windows)</vt:lpstr>
      <vt:lpstr>Start Metasploit</vt:lpstr>
      <vt:lpstr>Find the DoS Tool</vt:lpstr>
      <vt:lpstr>Change Attack Settings</vt:lpstr>
      <vt:lpstr>Launch the Attack</vt:lpstr>
      <vt:lpstr>Playing the Victim</vt:lpstr>
      <vt:lpstr>How to Defend Against a DoS Attack?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Hermes H. Abrantes</dc:creator>
  <cp:lastModifiedBy>Hermes H. Abrantes</cp:lastModifiedBy>
  <cp:revision>167</cp:revision>
  <dcterms:modified xsi:type="dcterms:W3CDTF">2022-09-25T21:58:36Z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</Properties>
</file>