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 autoCompressPictures="0">
  <p:sldMasterIdLst>
    <p:sldMasterId id="2147483945" r:id="rId15"/>
    <p:sldMasterId id="2147483946" r:id="rId17"/>
    <p:sldMasterId id="2147483947" r:id="rId19"/>
    <p:sldMasterId id="2147483948" r:id="rId21"/>
    <p:sldMasterId id="2147483949" r:id="rId23"/>
    <p:sldMasterId id="2147483950" r:id="rId25"/>
  </p:sldMasterIdLst>
  <p:notesMasterIdLst>
    <p:notesMasterId r:id="rId29"/>
  </p:notesMasterIdLst>
  <p:handoutMasterIdLst>
    <p:handoutMasterId r:id="rId27"/>
  </p:handoutMasterIdLst>
  <p:sldIdLst>
    <p:sldId id="355" r:id="rId31"/>
    <p:sldId id="399" r:id="rId33"/>
    <p:sldId id="410" r:id="rId34"/>
    <p:sldId id="414" r:id="rId35"/>
    <p:sldId id="406" r:id="rId36"/>
    <p:sldId id="400" r:id="rId37"/>
    <p:sldId id="403" r:id="rId38"/>
    <p:sldId id="408" r:id="rId39"/>
    <p:sldId id="416" r:id="rId40"/>
    <p:sldId id="415" r:id="rId41"/>
    <p:sldId id="409" r:id="rId42"/>
  </p:sldIdLst>
  <p:sldSz cx="9144000" cy="5143500"/>
  <p:notesSz cx="9925050" cy="666623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  <p15:guide id="3" orient="horz" pos="2157">
          <p15:clr>
            <a:srgbClr val="A4A3A4"/>
          </p15:clr>
        </p15:guide>
        <p15:guide id="4" pos="2877">
          <p15:clr>
            <a:srgbClr val="A4A3A4"/>
          </p15:clr>
        </p15:guide>
        <p15:guide id="5" orient="horz" pos="1617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6" userDrawn="0">
          <p15:clr>
            <a:srgbClr val="A4A3A4"/>
          </p15:clr>
        </p15:guide>
        <p15:guide id="2" pos="2876" userDrawn="0">
          <p15:clr>
            <a:srgbClr val="A4A3A4"/>
          </p15:clr>
        </p15:guide>
        <p15:guide id="3" orient="horz" pos="161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9999"/>
    <a:srgbClr val="98C6EA"/>
    <a:srgbClr val="005293"/>
  </p:clrMru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 snapToObjects="1">
      <p:cViewPr varScale="1">
        <p:scale>
          <a:sx n="109" d="100"/>
          <a:sy n="109" d="100"/>
        </p:scale>
        <p:origin x="84" y="188"/>
      </p:cViewPr>
      <p:guideLst>
        <p:guide orient="horz" pos="2156"/>
        <p:guide pos="2876"/>
        <p:guide orient="horz" pos="1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-810" y="-96"/>
      </p:cViewPr>
      <p:guideLst>
        <p:guide orient="horz" pos="2156"/>
        <p:guide pos="2876"/>
        <p:guide orient="horz" pos="1616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slideMaster" Target="slideMasters/slideMaster3.xml"></Relationship><Relationship Id="rId21" Type="http://schemas.openxmlformats.org/officeDocument/2006/relationships/slideMaster" Target="slideMasters/slideMaster4.xml"></Relationship><Relationship Id="rId23" Type="http://schemas.openxmlformats.org/officeDocument/2006/relationships/slideMaster" Target="slideMasters/slideMaster5.xml"></Relationship><Relationship Id="rId25" Type="http://schemas.openxmlformats.org/officeDocument/2006/relationships/slideMaster" Target="slideMasters/slideMaster6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05/11/2024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3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405" y="1483995"/>
            <a:ext cx="8509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710" y="4806315"/>
            <a:ext cx="575310" cy="269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815" y="4855210"/>
            <a:ext cx="2052320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50" y="4855210"/>
            <a:ext cx="7830185" cy="288925"/>
          </a:xfr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815" y="4855210"/>
            <a:ext cx="2052955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50" y="4855210"/>
            <a:ext cx="6464935" cy="274320"/>
          </a:xfr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405" y="1600200"/>
            <a:ext cx="8509000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7829550" cy="28829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1685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5" y="323850"/>
            <a:ext cx="604520" cy="318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170" y="323850"/>
            <a:ext cx="604520" cy="3187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232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646430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hyperlink" Target="https://commons.wikimedia.org/wiki/File:DBpedia_logo.svg" TargetMode="External"></Relationship><Relationship Id="rId3" Type="http://schemas.openxmlformats.org/officeDocument/2006/relationships/hyperlink" Target="https://media.springernature.com/lw1200/springer-static/image/art%3A10.1007%2Fs44163-024-00129-0/MediaObjects/44163_2024_129_Fig1_HTML.png" TargetMode="External"></Relationship><Relationship Id="rId7" Type="http://schemas.openxmlformats.org/officeDocument/2006/relationships/hyperlink" Target="https://shelf.io/blog/link-structured-and-unstructured-data-with-knowledge-graph/" TargetMode="External"></Relationship><Relationship Id="rId2" Type="http://schemas.openxmlformats.org/officeDocument/2006/relationships/hyperlink" Target="https://trendskout.com/wp-content/uploads/2024/06/llm-explained-1024x550_1ee051c62999647b0d0ebd3b1c2d79a9_800.jpeg" TargetMode="External"></Relationship><Relationship Id="rId6" Type="http://schemas.openxmlformats.org/officeDocument/2006/relationships/hyperlink" Target="https://wordlift.io/blog/en/entity/knowledge-graph/" TargetMode="External"></Relationship><Relationship Id="rId5" Type="http://schemas.openxmlformats.org/officeDocument/2006/relationships/hyperlink" Target="https://datasolut.com/was-ist-prompt-engineering/" TargetMode="External"></Relationship><Relationship Id="rId4" Type="http://schemas.openxmlformats.org/officeDocument/2006/relationships/hyperlink" Target="https://media.licdn.com/dms/image/v2/D5612AQHw03kwTr-Oow/article-cover_image-shrink_720_1280/article-cover_image-shrink_720_1280/0/1701397790910?e=2147483647&amp;v=beta&amp;t=ugUrbwcjNlhTwPENlZFwmOlovsR7ub6nQoPyVHg8RX0" TargetMode="External"></Relationship><Relationship Id="rId9" Type="http://schemas.openxmlformats.org/officeDocument/2006/relationships/hyperlink" Target="https://trendskout.com/wp-content/uploads/2024/06/llm-explained-1024x550_1ee051c62999647b0d0ebd3b1c2d79a9_800.jpeg" TargetMode="External"></Relationship><Relationship Id="rId10" Type="http://schemas.openxmlformats.org/officeDocument/2006/relationships/hyperlink" Target="https://media.springernature.com/lw1200/springer-static/image/art%3A10.1007%2Fs44163-024-00129-0/MediaObjects/44163_2024_129_Fig1_HTML.png" TargetMode="External"></Relationship><Relationship Id="rId11" Type="http://schemas.openxmlformats.org/officeDocument/2006/relationships/hyperlink" Target="https://media.licdn.com/dms/image/v2/D5612AQHw03kwTr-Oow/article-cover_image-shrink_720_1280/article-cover_image-shrink_720_1280/0/1701397790910?e=2147483647&amp;v=beta&amp;t=ugUrbwcjNlhTwPENlZFwmOlovsR7ub6nQoPyVHg8RX0" TargetMode="External"></Relationship><Relationship Id="rId12" Type="http://schemas.openxmlformats.org/officeDocument/2006/relationships/hyperlink" Target="https://wordlift.io/blog/en/entity/knowledge-graph/" TargetMode="External"></Relationship><Relationship Id="rId13" Type="http://schemas.openxmlformats.org/officeDocument/2006/relationships/hyperlink" Target="https://shelf.io/blog/link-structured-and-unstructured-data-with-knowledge-graph/" TargetMode="External"></Relationship><Relationship Id="rId1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0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fImage42254947304.png"></Relationship><Relationship Id="rId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96342171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b="0" i="0">
                <a:solidFill>
                  <a:srgbClr val="000000"/>
                </a:solidFill>
                <a:latin typeface="Arial" charset="0"/>
                <a:ea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283210" y="2012950"/>
            <a:ext cx="8509635" cy="956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>
                <a:latin typeface="+mn-lt"/>
                <a:ea typeface="+mn-ea"/>
                <a:cs typeface="+mn-cs"/>
              </a:rPr>
              <a:t> Pazari and Didarbek Baidaliyev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/>
              <a:t> Universität München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/>
              <a:t> School of Computation, Information and Technology</a:t>
            </a:r>
            <a:endParaRPr lang="ko-KR" altLang="en-US" sz="15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7BE4CEE-28D0-4F26-8D5B-024072AB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05" y="1600200"/>
            <a:ext cx="8509635" cy="3096260"/>
          </a:xfrm>
        </p:spPr>
        <p:txBody>
          <a:bodyPr/>
          <a:lstStyle/>
          <a:p>
            <a:endParaRPr lang="en-GB" sz="4800" dirty="0"/>
          </a:p>
          <a:p>
            <a:r>
              <a:rPr lang="en-GB" sz="4800" dirty="0"/>
              <a:t>               Questions?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A4534C-0D14-3DB2-6AAF-CEB9AFD3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407035"/>
          </a:xfrm>
        </p:spPr>
        <p:txBody>
          <a:bodyPr wrap="square" lIns="0" tIns="0" rIns="0" bIns="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GB"/>
              <a:t>                      Thank you for your attention</a:t>
            </a:r>
            <a:r>
              <a:rPr lang="en-GB"/>
              <a:t> :)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2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407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Sources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sp>
        <p:nvSpPr>
          <p:cNvPr id="2" name="Inhaltsplatzhalter 2"/>
          <p:cNvSpPr txBox="1">
            <a:spLocks noGrp="1"/>
          </p:cNvSpPr>
          <p:nvPr>
            <p:ph idx="1" hasCustomPrompt="1"/>
          </p:nvPr>
        </p:nvSpPr>
        <p:spPr>
          <a:xfrm>
            <a:off x="319405" y="1600200"/>
            <a:ext cx="8510270" cy="309689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  <a:lvl2pPr marL="0" indent="0" latinLnBrk="0" lvl="1">
              <a:lnSpc>
                <a:spcPct val="114000"/>
              </a:lnSpc>
              <a:buFontTx/>
              <a:buNone/>
              <a:defRPr lang="en-GB" altLang="en-US" sz="1400"/>
            </a:lvl2pPr>
            <a:lvl3pPr marL="0" indent="0" latinLnBrk="0" lvl="2">
              <a:buFontTx/>
              <a:buNone/>
              <a:defRPr lang="en-GB" altLang="en-US" sz="1400"/>
            </a:lvl3pPr>
          </a:lstStyle>
          <a:p>
            <a:pPr marL="254000" indent="-254000" rtl="0" latinLnBrk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5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 latinLnBrk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6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 latinLnBrk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7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 latinLnBrk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8, 9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- Created using 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a LLM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de-DE" altLang="ko-KR" sz="140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>
                <a:latin typeface="Arial" charset="0"/>
                <a:ea typeface="Times New Roman" charset="0"/>
              </a:rPr>
              <a:t>number </a:t>
            </a:r>
            <a:r>
              <a:rPr lang="de-DE" altLang="ko-KR">
                <a:latin typeface="Arial" charset="0"/>
                <a:ea typeface="Times New Roman" charset="0"/>
              </a:rPr>
              <a:t>3</a:t>
            </a:r>
            <a:r>
              <a:rPr lang="de-DE" altLang="ko-KR">
                <a:latin typeface="Arial" charset="0"/>
                <a:ea typeface="Times New Roman" charset="0"/>
              </a:rPr>
              <a:t> - </a:t>
            </a:r>
            <a:r>
              <a:rPr lang="de-DE" altLang="ko-KR">
                <a:latin typeface="Arial" charset="0"/>
                <a:ea typeface="Times New Roman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>
              <a:latin typeface="Arial" charset="0"/>
              <a:ea typeface="Times New Roman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de-DE" altLang="ko-KR" sz="140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>
                <a:latin typeface="Arial" charset="0"/>
                <a:ea typeface="Times New Roman" charset="0"/>
              </a:rPr>
              <a:t>number </a:t>
            </a:r>
            <a:r>
              <a:rPr lang="de-DE" altLang="ko-KR">
                <a:latin typeface="Arial" charset="0"/>
                <a:ea typeface="Times New Roman" charset="0"/>
              </a:rPr>
              <a:t>4</a:t>
            </a:r>
            <a:r>
              <a:rPr lang="de-DE" altLang="ko-KR">
                <a:latin typeface="Arial" charset="0"/>
                <a:ea typeface="Times New Roman" charset="0"/>
              </a:rPr>
              <a:t> -</a:t>
            </a:r>
            <a:r>
              <a:rPr lang="de-DE" altLang="ko-KR">
                <a:latin typeface="Arial" charset="0"/>
                <a:ea typeface="Times New Roman" charset="0"/>
                <a:hlinkClick r:id="rId1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 Link</a:t>
            </a:r>
            <a:endParaRPr lang="ko-KR" altLang="en-US">
              <a:latin typeface="Arial" charset="0"/>
              <a:ea typeface="Times New Roman" charset="0"/>
            </a:endParaRPr>
          </a:p>
          <a:p>
            <a:pPr marL="254000" indent="-254000" rtl="0" latinLnBrk="0">
              <a:buFont typeface="Wingdings"/>
              <a:buChar char=""/>
            </a:pP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319405" y="1717675"/>
            <a:ext cx="8510270" cy="95694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indent="0" latinLnBrk="0" lvl="1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altLang="en-US" sz="20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Overview</a:t>
            </a:r>
            <a:r>
              <a:rPr lang="de-DE" sz="20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:</a:t>
            </a:r>
            <a:endParaRPr lang="ko-KR" altLang="en-US" sz="20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>
            <a:off x="340995" y="2378075"/>
            <a:ext cx="8491855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Introduction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Problem Statement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Approach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ntent Placeholder 1"/>
          <p:cNvSpPr txBox="1">
            <a:spLocks noGrp="1"/>
          </p:cNvSpPr>
          <p:nvPr>
            <p:ph type="obj" idx="14"/>
          </p:nvPr>
        </p:nvSpPr>
        <p:spPr>
          <a:xfrm rot="0">
            <a:off x="302260" y="1918335"/>
            <a:ext cx="4265930" cy="263334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sz="1400">
                <a:latin typeface="Arial" charset="0"/>
                <a:ea typeface="Arial" charset="0"/>
                <a:cs typeface="+mn-cs"/>
              </a:rPr>
              <a:t>What</a:t>
            </a:r>
            <a:r>
              <a:rPr lang="en-US"/>
              <a:t> are knowledge graphs and how can </a:t>
            </a:r>
            <a:r>
              <a:rPr lang="en-US"/>
              <a:t>you</a:t>
            </a:r>
            <a:r>
              <a:rPr lang="en-US"/>
              <a:t> </a:t>
            </a:r>
            <a:r>
              <a:rPr lang="en-US" sz="1400">
                <a:latin typeface="Arial" charset="0"/>
                <a:ea typeface="Arial" charset="0"/>
                <a:cs typeface="+mn-cs"/>
              </a:rPr>
              <a:t>represent</a:t>
            </a:r>
            <a:r>
              <a:rPr lang="en-US"/>
              <a:t> </a:t>
            </a:r>
            <a:r>
              <a:rPr lang="en-US" sz="1400">
                <a:latin typeface="Arial" charset="0"/>
                <a:ea typeface="Arial" charset="0"/>
                <a:cs typeface="+mn-cs"/>
              </a:rPr>
              <a:t>them?</a:t>
            </a:r>
            <a:endParaRPr lang="ko-KR" altLang="en-US"/>
          </a:p>
        </p:txBody>
      </p:sp>
      <p:pic>
        <p:nvPicPr>
          <p:cNvPr id="1026" name="Picture 2" descr="/Users/abraxas/Library/Group Containers/L48J367XN4.com.infraware.PolarisOffice/EngineTemp/58567/image10.jpeg"/>
          <p:cNvPicPr>
            <a:picLocks noChangeAspect="1" noGrp="1"/>
          </p:cNvPicPr>
          <p:nvPr>
            <p:ph type="obj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r="10023" b="-2"/>
          <a:stretch>
            <a:fillRect/>
          </a:stretch>
        </p:blipFill>
        <p:spPr bwMode="auto">
          <a:xfrm rot="0">
            <a:off x="4570730" y="1751330"/>
            <a:ext cx="4181475" cy="3096260"/>
          </a:xfrm>
          <a:prstGeom prst="rect"/>
          <a:solidFill>
            <a:srgbClr val="FFFFFF"/>
          </a:solidFill>
          <a:ln w="0">
            <a:noFill/>
            <a:prstDash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FBA075F-5A25-18D8-5EF6-2E02CA2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410845"/>
          </a:xfrm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GB" sz="2500" b="0">
                <a:latin typeface="Arial" charset="0"/>
                <a:ea typeface="Times New Roman" charset="0"/>
                <a:cs typeface="+mj-cs"/>
              </a:rPr>
              <a:t>Introduction</a:t>
            </a:r>
            <a:endParaRPr lang="ko-KR" altLang="en-US"/>
          </a:p>
        </p:txBody>
      </p:sp>
      <p:sp>
        <p:nvSpPr>
          <p:cNvPr id="1034" name="Textfeld 2"/>
          <p:cNvSpPr txBox="1">
            <a:spLocks/>
          </p:cNvSpPr>
          <p:nvPr/>
        </p:nvSpPr>
        <p:spPr>
          <a:xfrm rot="0">
            <a:off x="246380" y="1384935"/>
            <a:ext cx="4019549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1400">
                <a:latin typeface="Arial" charset="0"/>
                <a:ea typeface="Arial" charset="0"/>
              </a:rPr>
              <a:t> Graphs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3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92790EAD-8733-CE2C-33F6-9183001D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ntent Placeholder 1"/>
          <p:cNvSpPr txBox="1">
            <a:spLocks noGrp="1"/>
          </p:cNvSpPr>
          <p:nvPr>
            <p:ph type="obj" idx="14"/>
          </p:nvPr>
        </p:nvSpPr>
        <p:spPr>
          <a:xfrm rot="0">
            <a:off x="319405" y="1602105"/>
            <a:ext cx="4181475" cy="309626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0" indent="0" latinLnBrk="0">
              <a:spcAft>
                <a:spcPts val="600"/>
              </a:spcAft>
              <a:buFontTx/>
              <a:buNone/>
            </a:pPr>
            <a:endParaRPr lang="ko-KR" altLang="en-US"/>
          </a:p>
          <a:p>
            <a:pPr marL="0" indent="0" latinLnBrk="0">
              <a:spcAft>
                <a:spcPts val="600"/>
              </a:spcAft>
              <a:buFontTx/>
              <a:buNone/>
            </a:pPr>
            <a:endParaRPr lang="ko-KR" altLang="en-US"/>
          </a:p>
          <a:p>
            <a:pPr marL="0" indent="0" latinLnBrk="0">
              <a:spcAft>
                <a:spcPts val="600"/>
              </a:spcAft>
              <a:buFontTx/>
              <a:buNone/>
            </a:pPr>
            <a:endParaRPr lang="ko-KR" altLang="en-US"/>
          </a:p>
          <a:p>
            <a:pPr marL="0" indent="0" latinLnBrk="0">
              <a:spcAft>
                <a:spcPts val="600"/>
              </a:spcAft>
              <a:buFontTx/>
              <a:buNone/>
            </a:pPr>
            <a:endParaRPr lang="ko-KR" altLang="en-US"/>
          </a:p>
          <a:p>
            <a:pPr marL="0" indent="0" latinLnBrk="0">
              <a:spcAft>
                <a:spcPts val="600"/>
              </a:spcAft>
              <a:buFontTx/>
              <a:buNone/>
            </a:pPr>
            <a:r>
              <a:rPr lang="en-US" sz="1400">
                <a:latin typeface="Arial" charset="0"/>
                <a:ea typeface="Arial" charset="0"/>
                <a:cs typeface="+mn-cs"/>
              </a:rPr>
              <a:t>What</a:t>
            </a:r>
            <a:r>
              <a:rPr lang="en-US"/>
              <a:t> are knowledge graphs and how can </a:t>
            </a:r>
            <a:r>
              <a:rPr lang="en-US"/>
              <a:t>you</a:t>
            </a:r>
            <a:r>
              <a:rPr lang="en-US"/>
              <a:t> </a:t>
            </a:r>
            <a:r>
              <a:rPr lang="en-US" sz="1400">
                <a:latin typeface="Arial" charset="0"/>
                <a:ea typeface="Arial" charset="0"/>
                <a:cs typeface="+mn-cs"/>
              </a:rPr>
              <a:t>represent</a:t>
            </a:r>
            <a:r>
              <a:rPr lang="en-US"/>
              <a:t> </a:t>
            </a:r>
            <a:r>
              <a:rPr lang="en-US" sz="1400">
                <a:latin typeface="Arial" charset="0"/>
                <a:ea typeface="Arial" charset="0"/>
                <a:cs typeface="+mn-cs"/>
              </a:rPr>
              <a:t>them?</a:t>
            </a:r>
            <a:endParaRPr lang="ko-KR" altLang="en-US"/>
          </a:p>
        </p:txBody>
      </p:sp>
      <p:pic>
        <p:nvPicPr>
          <p:cNvPr id="3076" name="Picture 4" descr="/Users/abraxas/Library/Group Containers/L48J367XN4.com.infraware.PolarisOffice/EngineTemp/58567/image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5560060" y="1675130"/>
            <a:ext cx="3096260" cy="3096260"/>
          </a:xfrm>
          <a:prstGeom prst="rect"/>
          <a:solidFill>
            <a:srgbClr val="FFFFFF"/>
          </a:solidFill>
          <a:ln w="0">
            <a:noFill/>
            <a:prstDash/>
          </a:ln>
        </p:spPr>
      </p:pic>
      <p:sp>
        <p:nvSpPr>
          <p:cNvPr id="3" name="Titel 2"/>
          <p:cNvSpPr txBox="1">
            <a:spLocks noGrp="1"/>
          </p:cNvSpPr>
          <p:nvPr>
            <p:ph type="title"/>
          </p:nvPr>
        </p:nvSpPr>
        <p:spPr>
          <a:xfrm rot="0">
            <a:off x="319405" y="972185"/>
            <a:ext cx="8509635" cy="41084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GB" sz="2500" b="0">
                <a:latin typeface="Arial" charset="0"/>
                <a:ea typeface="Times New Roman" charset="0"/>
                <a:cs typeface="+mj-cs"/>
              </a:rPr>
              <a:t>Introduction</a:t>
            </a:r>
            <a:endParaRPr lang="ko-KR" altLang="en-US"/>
          </a:p>
        </p:txBody>
      </p:sp>
      <p:sp>
        <p:nvSpPr>
          <p:cNvPr id="3077" name="Textfeld 3"/>
          <p:cNvSpPr txBox="1">
            <a:spLocks/>
          </p:cNvSpPr>
          <p:nvPr/>
        </p:nvSpPr>
        <p:spPr>
          <a:xfrm rot="0">
            <a:off x="246380" y="1384935"/>
            <a:ext cx="4019549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1400">
                <a:latin typeface="Arial" charset="0"/>
                <a:ea typeface="Arial" charset="0"/>
              </a:rPr>
              <a:t> Graphs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0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type="body" idx="13" hasCustomPrompt="1"/>
          </p:nvPr>
        </p:nvSpPr>
        <p:spPr>
          <a:xfrm rot="0">
            <a:off x="290195" y="2879090"/>
            <a:ext cx="3242310" cy="1521460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 latinLnBrk="0">
              <a:buFontTx/>
              <a:buNone/>
            </a:pPr>
            <a:r>
              <a:rPr lang="de-DE" altLang="en-US" sz="1400"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are LLM’s and why are they </a:t>
            </a:r>
            <a:r>
              <a:rPr lang="de-DE" altLang="en-US" sz="1400">
                <a:latin typeface="Arial" charset="0"/>
                <a:ea typeface="Times New Roman" charset="0"/>
                <a:cs typeface="+mn-cs"/>
              </a:rPr>
              <a:t>important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altLang="en-US" sz="1400">
                <a:latin typeface="Arial" charset="0"/>
                <a:ea typeface="Times New Roman" charset="0"/>
                <a:cs typeface="+mn-cs"/>
              </a:rPr>
              <a:t>for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altLang="en-US" sz="1400">
                <a:latin typeface="Arial" charset="0"/>
                <a:ea typeface="Times New Roman" charset="0"/>
                <a:cs typeface="+mn-cs"/>
              </a:rPr>
              <a:t>us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altLang="en-US" sz="1400">
                <a:latin typeface="Arial" charset="0"/>
                <a:ea typeface="Times New Roman" charset="0"/>
                <a:cs typeface="+mn-cs"/>
              </a:rPr>
              <a:t>?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 rot="0">
            <a:off x="319405" y="977900"/>
            <a:ext cx="8510270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 latinLnBrk="0">
              <a:buFontTx/>
              <a:buNone/>
            </a:pPr>
            <a:r>
              <a:rPr lang="de-DE" altLang="en-US" sz="2500" b="0"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58567/image5.png"/>
          <p:cNvPicPr>
            <a:picLocks noChangeAspect="1" noGrp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165" y="2124075"/>
            <a:ext cx="5978525" cy="2968625"/>
          </a:xfrm>
          <a:prstGeom prst="rect"/>
          <a:noFill/>
          <a:ln w="0">
            <a:noFill/>
            <a:prstDash/>
          </a:ln>
        </p:spPr>
      </p:pic>
      <p:sp>
        <p:nvSpPr>
          <p:cNvPr id="5" name="Textfeld 4"/>
          <p:cNvSpPr txBox="1">
            <a:spLocks/>
          </p:cNvSpPr>
          <p:nvPr/>
        </p:nvSpPr>
        <p:spPr>
          <a:xfrm rot="0">
            <a:off x="246380" y="1384935"/>
            <a:ext cx="4019549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Large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Language Model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platzhalter 7"/>
          <p:cNvSpPr txBox="1">
            <a:spLocks noGrp="1"/>
          </p:cNvSpPr>
          <p:nvPr>
            <p:ph type="body" idx="13" hasCustomPrompt="1"/>
          </p:nvPr>
        </p:nvSpPr>
        <p:spPr>
          <a:xfrm rot="0">
            <a:off x="80010" y="2897505"/>
            <a:ext cx="4185919" cy="70548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buFontTx/>
              <a:buNone/>
            </a:pPr>
            <a:r>
              <a:rPr lang="de-DE" altLang="en-US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</a:t>
            </a:r>
            <a:r>
              <a:rPr lang="de-DE" altLang="en-US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for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altLang="en-US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us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altLang="en-US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10270" cy="411480"/>
          </a:xfrm>
          <a:prstGeom prst="rect">
            <a:avLst/>
          </a:prstGeom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altLang="en-US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3" name="Inhaltsplatzhalter 2" descr="/Users/abraxas/Library/Group Containers/L48J367XN4.com.infraware.PolarisOffice/EngineTemp/58567/image6.jpeg"/>
          <p:cNvPicPr>
            <a:picLocks noChangeAspect="1" noGrp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6570" y="2552700"/>
            <a:ext cx="4872355" cy="2594610"/>
          </a:xfrm>
          <a:prstGeom prst="rect"/>
          <a:noFill/>
          <a:ln w="0">
            <a:noFill/>
            <a:prstDash/>
          </a:ln>
        </p:spPr>
      </p:pic>
      <p:sp>
        <p:nvSpPr>
          <p:cNvPr id="6" name="Textfeld 5"/>
          <p:cNvSpPr txBox="1">
            <a:spLocks/>
          </p:cNvSpPr>
          <p:nvPr/>
        </p:nvSpPr>
        <p:spPr>
          <a:xfrm rot="0">
            <a:off x="246380" y="1384935"/>
            <a:ext cx="4019549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Large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Language Model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type="body" idx="13" hasCustomPrompt="1"/>
          </p:nvPr>
        </p:nvSpPr>
        <p:spPr>
          <a:xfrm rot="0">
            <a:off x="125730" y="2867660"/>
            <a:ext cx="8510270" cy="506730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 algn="l" fontAlgn="base" eaLnBrk="0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  <a:p>
            <a:pPr marL="0" indent="0" rtl="0" latinLnBrk="0">
              <a:buFontTx/>
              <a:buNone/>
            </a:pP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32105" y="981075"/>
            <a:ext cx="8497570" cy="407035"/>
          </a:xfrm>
          <a:prstGeom prst="rect">
            <a:avLst/>
          </a:prstGeom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 algn="l" fontAlgn="base" eaLnBrk="0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58567/image7.png"/>
          <p:cNvPicPr>
            <a:picLocks noChangeAspect="1" noGrp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34865" y="2388235"/>
            <a:ext cx="4389755" cy="2658745"/>
          </a:xfrm>
          <a:prstGeom prst="rect"/>
          <a:noFill/>
          <a:ln w="0">
            <a:noFill/>
            <a:prstDash/>
          </a:ln>
        </p:spPr>
      </p:pic>
      <p:sp>
        <p:nvSpPr>
          <p:cNvPr id="5" name="Textfeld 6"/>
          <p:cNvSpPr txBox="1">
            <a:spLocks/>
          </p:cNvSpPr>
          <p:nvPr/>
        </p:nvSpPr>
        <p:spPr>
          <a:xfrm rot="0">
            <a:off x="246380" y="1384935"/>
            <a:ext cx="4019549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Large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Language Model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idx="1" hasCustomPrompt="1"/>
          </p:nvPr>
        </p:nvSpPr>
        <p:spPr>
          <a:xfrm>
            <a:off x="319405" y="1600200"/>
            <a:ext cx="8509635" cy="30962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600">
                <a:latin typeface="Arial" charset="0"/>
                <a:ea typeface="Times New Roman" charset="0"/>
                <a:cs typeface="+mn-cs"/>
              </a:rPr>
              <a:t>Transform</a:t>
            </a:r>
            <a:r>
              <a:rPr lang="de-DE" sz="1600">
                <a:latin typeface="+mn-lt"/>
                <a:ea typeface="+mn-ea"/>
                <a:cs typeface="+mn-cs"/>
              </a:rPr>
              <a:t> unstructured Wikipedia articles into structured knowledge graphs using LLM’s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4070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Problem statement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5" name="Bild 9" descr="/Users/abraxas/Library/Group Containers/L48J367XN4.com.infraware.PolarisOffice/EngineTemp/58567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86275" y="2042160"/>
            <a:ext cx="4057650" cy="1520190"/>
          </a:xfrm>
          <a:prstGeom prst="rect"/>
          <a:noFill/>
        </p:spPr>
      </p:pic>
      <p:sp>
        <p:nvSpPr>
          <p:cNvPr id="6" name="Textfeld 10"/>
          <p:cNvSpPr txBox="1">
            <a:spLocks/>
          </p:cNvSpPr>
          <p:nvPr/>
        </p:nvSpPr>
        <p:spPr>
          <a:xfrm>
            <a:off x="318135" y="2233930"/>
            <a:ext cx="4040505" cy="2463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Key Components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Input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Process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Output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Main Challenges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Accuracy of Triple Extraction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Prompt Design for LLM’s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Ontology Alignment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Bild 1" descr="/Users/abraxas/Library/Group Containers/L48J367XN4.com.infraware.PolarisOffice/EngineTemp/58567/fImage422549473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1650" y="3491230"/>
            <a:ext cx="4518025" cy="1495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Our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Roadmap : 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Approach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58567/fImage96342171935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8535" y="1010920"/>
            <a:ext cx="6833235" cy="40938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TUM ZIT</Company>
  <DocSecurity>0</DocSecurity>
  <HyperlinksChanged>false</HyperlinksChanged>
  <Lines>0</Lines>
  <LinksUpToDate>false</LinksUpToDate>
  <Pages>11</Pages>
  <Paragraphs>69</Paragraphs>
  <Words>221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Bothe, Sonja</dc:creator>
  <cp:lastModifiedBy>po_user</cp:lastModifiedBy>
  <dc:title>PowerPoint-Präsentation</dc:title>
  <dcterms:modified xsi:type="dcterms:W3CDTF">2024-11-05T18:11:19Z</dcterms:modified>
</cp:coreProperties>
</file>