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theme/theme5.xml" ContentType="application/vnd.openxmlformats-officedocument.theme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0"/>
  </p:notesMasterIdLst>
  <p:handoutMasterIdLst>
    <p:handoutMasterId r:id="rId31"/>
  </p:handoutMasterIdLst>
  <p:sldIdLst>
    <p:sldId id="417" r:id="rId7"/>
    <p:sldId id="399" r:id="rId8"/>
    <p:sldId id="400" r:id="rId9"/>
    <p:sldId id="408" r:id="rId10"/>
    <p:sldId id="416" r:id="rId11"/>
    <p:sldId id="424" r:id="rId12"/>
    <p:sldId id="425" r:id="rId13"/>
    <p:sldId id="426" r:id="rId14"/>
    <p:sldId id="264" r:id="rId15"/>
    <p:sldId id="418" r:id="rId16"/>
    <p:sldId id="421" r:id="rId17"/>
    <p:sldId id="422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423" r:id="rId26"/>
    <p:sldId id="276" r:id="rId27"/>
    <p:sldId id="277" r:id="rId28"/>
    <p:sldId id="278" r:id="rId29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88" autoAdjust="0"/>
    <p:restoredTop sz="88272" autoAdjust="0"/>
  </p:normalViewPr>
  <p:slideViewPr>
    <p:cSldViewPr snapToGrid="0">
      <p:cViewPr>
        <p:scale>
          <a:sx n="171" d="100"/>
          <a:sy n="171" d="100"/>
        </p:scale>
        <p:origin x="520" y="65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09/12/2024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09/12/2024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d21570246_3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d21570246_3_3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31d21570246_3_3:notes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spcFirstLastPara="1" wrap="square" lIns="90700" tIns="45350" rIns="90700" bIns="453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21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1d21570246_2_22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31d21570246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1d00b4f760_7_14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31d00b4f760_7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d00b4f760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100" cy="250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d00b4f760_8_0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31d00b4f760_8_0:notes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spcFirstLastPara="1" wrap="square" lIns="90700" tIns="45350" rIns="90700" bIns="453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d00b4f760_8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d00b4f760_8_39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31d00b4f760_8_39:notes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spcFirstLastPara="1" wrap="square" lIns="90700" tIns="45350" rIns="90700" bIns="453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d00b4f760_8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100" cy="250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d00b4f760_8_50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31d00b4f760_8_50:notes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spcFirstLastPara="1" wrap="square" lIns="90700" tIns="45350" rIns="90700" bIns="453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d00b4f760_8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100" cy="250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1d00b4f760_8_63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31d00b4f760_8_63:notes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spcFirstLastPara="1" wrap="square" lIns="90700" tIns="45350" rIns="90700" bIns="453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d00b4f760_8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100" cy="250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d00b4f760_8_72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31d00b4f760_8_72:notes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spcFirstLastPara="1" wrap="square" lIns="90700" tIns="45350" rIns="90700" bIns="453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d00b4f760_8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100" cy="250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1d00b4f760_8_81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31d00b4f760_8_81:notes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spcFirstLastPara="1" wrap="square" lIns="90700" tIns="45350" rIns="90700" bIns="453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d00b4f760_8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1d00b4f760_8_23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31d00b4f760_8_23:notes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spcFirstLastPara="1" wrap="square" lIns="90700" tIns="45350" rIns="90700" bIns="453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1d00b4f760_8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100" cy="250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1d00b4f760_8_12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31d00b4f760_8_12:notes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00" cy="333300"/>
          </a:xfrm>
          <a:prstGeom prst="rect">
            <a:avLst/>
          </a:prstGeom>
        </p:spPr>
        <p:txBody>
          <a:bodyPr spcFirstLastPara="1" wrap="square" lIns="90700" tIns="45350" rIns="90700" bIns="453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93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39515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50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12556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70434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 + Text">
  <p:cSld name="1_Zwei Inhalte + 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ftr" idx="11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body" idx="2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>
            <a:spLocks noGrp="1"/>
          </p:cNvSpPr>
          <p:nvPr>
            <p:ph type="pic" idx="3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692765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6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3370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+ Text">
  <p:cSld name="1_Inhalt +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766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5485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4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23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3" r:id="rId2"/>
    <p:sldLayoutId id="2147483714" r:id="rId3"/>
    <p:sldLayoutId id="2147483716" r:id="rId4"/>
    <p:sldLayoutId id="2147483726" r:id="rId5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School </a:t>
            </a:r>
            <a:r>
              <a:rPr lang="de-DE" sz="8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  <p:sldLayoutId id="2147483727" r:id="rId9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springernature.com/lw1200/springer-static/image/art%3A10.1007%2Fs44163-024-00129-0/MediaObjects/44163_2024_129_Fig1_HTML.p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files.vgtimes.ru/posts/2024-11/ya-prosto-chillovyy-paren-otkuda-vzyalsya-mem-chill-guy-i-pochemu-on-stal-takim-populyarnym-116290-m.webp?1732871897" TargetMode="External"/><Relationship Id="rId4" Type="http://schemas.openxmlformats.org/officeDocument/2006/relationships/hyperlink" Target="https://vitalflux.com/wp-content/uploads/2023/05/Hugging-face-transformers-library-overview.png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file.notion.so/f/f/1cefcf01-7f07-44fd-bb44-791dc0ddecd6/b2191eed-b9bc-4657-93de-fd4c1d45c273/Reasoning_with_language_and_Knowledge_Graphs-1.pdf?table=block&amp;id=e233bb9d-0a61-49f5-8082-e0ea73f5de8d&amp;spaceId=1cefcf01-7f07-44fd-bb44-791dc0ddecd6&amp;expirationTimestamp=1733774400000&amp;signature=2MUgf4buXUYs0bMJOa3MWJZG-S6X2DK57tCQeeHmeW4&amp;downloadName=Reasoning_with_language_and_Knowledge_Graphs-1.pdf" TargetMode="External"/><Relationship Id="rId3" Type="http://schemas.openxmlformats.org/officeDocument/2006/relationships/hyperlink" Target="https://twimlai.com/podcast/twimlai/topic/large-language-models-llms/" TargetMode="External"/><Relationship Id="rId7" Type="http://schemas.openxmlformats.org/officeDocument/2006/relationships/hyperlink" Target="https://huggingface.co/google/gemma-2-2b-i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huggingface.co/microsoft/Phi-3.5-mini-instruct" TargetMode="External"/><Relationship Id="rId5" Type="http://schemas.openxmlformats.org/officeDocument/2006/relationships/hyperlink" Target="https://medium.com/@skillcate/sentiment-analysis-using-nltk-vader-98f67f2e6130" TargetMode="External"/><Relationship Id="rId4" Type="http://schemas.openxmlformats.org/officeDocument/2006/relationships/hyperlink" Target="https://www.matatika.com/data-details/tap-beautifulsoup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25" y="1476375"/>
            <a:ext cx="3819525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319405" y="972185"/>
            <a:ext cx="8509635" cy="384175"/>
          </a:xfrm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</a:pPr>
            <a:r>
              <a:rPr lang="de-DE" sz="2500" b="0" i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Knowledge</a:t>
            </a:r>
            <a:r>
              <a:rPr sz="2500" b="0" i="0" dirty="0">
                <a:solidFill>
                  <a:srgbClr val="000000"/>
                </a:solidFill>
                <a:latin typeface="Arial" charset="0"/>
                <a:ea typeface="Arial" charset="0"/>
              </a:rPr>
              <a:t> Graph </a:t>
            </a:r>
            <a:r>
              <a:rPr sz="2500" b="0" i="0" dirty="0" err="1">
                <a:solidFill>
                  <a:srgbClr val="000000"/>
                </a:solidFill>
                <a:latin typeface="Arial" charset="0"/>
                <a:ea typeface="Arial" charset="0"/>
              </a:rPr>
              <a:t>Creation</a:t>
            </a:r>
            <a:r>
              <a:rPr sz="2500" b="0" i="0" dirty="0">
                <a:solidFill>
                  <a:srgbClr val="000000"/>
                </a:solidFill>
                <a:latin typeface="Arial" charset="0"/>
                <a:ea typeface="Arial" charset="0"/>
              </a:rPr>
              <a:t> </a:t>
            </a:r>
            <a:r>
              <a:rPr sz="2500" b="0" i="0" dirty="0" err="1">
                <a:solidFill>
                  <a:srgbClr val="000000"/>
                </a:solidFill>
                <a:latin typeface="Arial" charset="0"/>
                <a:ea typeface="Arial" charset="0"/>
              </a:rPr>
              <a:t>from</a:t>
            </a:r>
            <a:r>
              <a:rPr sz="2500" b="0" i="0" dirty="0">
                <a:solidFill>
                  <a:srgbClr val="000000"/>
                </a:solidFill>
                <a:latin typeface="Arial" charset="0"/>
                <a:ea typeface="Arial" charset="0"/>
              </a:rPr>
              <a:t> Text </a:t>
            </a:r>
            <a:r>
              <a:rPr sz="2500" b="0" i="0" dirty="0" err="1">
                <a:solidFill>
                  <a:srgbClr val="000000"/>
                </a:solidFill>
                <a:latin typeface="Arial" charset="0"/>
                <a:ea typeface="Arial" charset="0"/>
              </a:rPr>
              <a:t>with</a:t>
            </a:r>
            <a:r>
              <a:rPr sz="2500" b="0" i="0" dirty="0">
                <a:solidFill>
                  <a:srgbClr val="000000"/>
                </a:solidFill>
                <a:latin typeface="Arial" charset="0"/>
                <a:ea typeface="Arial" charset="0"/>
              </a:rPr>
              <a:t> LLMs</a:t>
            </a:r>
            <a:endParaRPr lang="ko-KR" altLang="en-US" sz="2500" b="0" dirty="0">
              <a:latin typeface="Arial" charset="0"/>
              <a:ea typeface="Arial" charset="0"/>
            </a:endParaRPr>
          </a:p>
        </p:txBody>
      </p:sp>
      <p:sp>
        <p:nvSpPr>
          <p:cNvPr id="3" name="Inhaltsplatzhalter 2"/>
          <p:cNvSpPr txBox="1">
            <a:spLocks noGrp="1"/>
          </p:cNvSpPr>
          <p:nvPr>
            <p:ph idx="10"/>
          </p:nvPr>
        </p:nvSpPr>
        <p:spPr>
          <a:xfrm>
            <a:off x="283210" y="2012950"/>
            <a:ext cx="8509635" cy="95631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numCol="1" anchor="t">
            <a:noAutofit/>
          </a:bodyPr>
          <a:lstStyle/>
          <a:p>
            <a:pPr marL="0" indent="0" latinLnBrk="0">
              <a:buFontTx/>
              <a:buNone/>
            </a:pPr>
            <a:r>
              <a:rPr lang="de-DE" sz="1500" dirty="0">
                <a:latin typeface="Arial" charset="0"/>
                <a:ea typeface="Times New Roman" charset="0"/>
                <a:cs typeface="+mn-cs"/>
              </a:rPr>
              <a:t>Ar</a:t>
            </a:r>
            <a:r>
              <a:rPr lang="de-DE" sz="1500" dirty="0">
                <a:latin typeface="+mn-lt"/>
                <a:ea typeface="+mn-ea"/>
                <a:cs typeface="+mn-cs"/>
              </a:rPr>
              <a:t> </a:t>
            </a:r>
            <a:r>
              <a:rPr lang="de-DE" sz="1500" dirty="0" err="1">
                <a:latin typeface="+mn-lt"/>
                <a:ea typeface="+mn-ea"/>
                <a:cs typeface="+mn-cs"/>
              </a:rPr>
              <a:t>Pazari</a:t>
            </a:r>
            <a:r>
              <a:rPr lang="de-DE" sz="1500" dirty="0">
                <a:latin typeface="+mn-lt"/>
                <a:ea typeface="+mn-ea"/>
                <a:cs typeface="+mn-cs"/>
              </a:rPr>
              <a:t> and </a:t>
            </a:r>
            <a:r>
              <a:rPr lang="de-DE" sz="1500" dirty="0" err="1">
                <a:latin typeface="+mn-lt"/>
                <a:ea typeface="+mn-ea"/>
                <a:cs typeface="+mn-cs"/>
              </a:rPr>
              <a:t>Didarbek</a:t>
            </a:r>
            <a:r>
              <a:rPr lang="de-DE" sz="1500" dirty="0">
                <a:latin typeface="+mn-lt"/>
                <a:ea typeface="+mn-ea"/>
                <a:cs typeface="+mn-cs"/>
              </a:rPr>
              <a:t> Baidaliyev</a:t>
            </a:r>
            <a:endParaRPr lang="ko-KR" altLang="en-US" sz="1500" dirty="0"/>
          </a:p>
          <a:p>
            <a:pPr marL="0" indent="0" latinLnBrk="0">
              <a:buFontTx/>
              <a:buNone/>
            </a:pPr>
            <a:r>
              <a:rPr lang="de-DE" sz="1500" dirty="0">
                <a:latin typeface="Arial" charset="0"/>
                <a:ea typeface="Times New Roman" charset="0"/>
                <a:cs typeface="+mn-cs"/>
              </a:rPr>
              <a:t>Technische</a:t>
            </a:r>
            <a:r>
              <a:rPr lang="de-DE" sz="1500" dirty="0"/>
              <a:t> Universität München</a:t>
            </a:r>
            <a:endParaRPr lang="ko-KR" altLang="en-US" sz="1500" dirty="0"/>
          </a:p>
          <a:p>
            <a:pPr marL="0" indent="0" latinLnBrk="0">
              <a:buFontTx/>
              <a:buNone/>
            </a:pPr>
            <a:r>
              <a:rPr lang="de-DE" sz="1500" dirty="0">
                <a:latin typeface="Arial" charset="0"/>
                <a:ea typeface="Times New Roman" charset="0"/>
                <a:cs typeface="+mn-cs"/>
              </a:rPr>
              <a:t>TUM</a:t>
            </a:r>
            <a:r>
              <a:rPr lang="de-DE" sz="1500" dirty="0"/>
              <a:t> School </a:t>
            </a:r>
            <a:r>
              <a:rPr lang="de-DE" sz="1500" dirty="0" err="1"/>
              <a:t>of</a:t>
            </a:r>
            <a:r>
              <a:rPr lang="de-DE" sz="1500" dirty="0"/>
              <a:t> </a:t>
            </a:r>
            <a:r>
              <a:rPr lang="de-DE" sz="1500" dirty="0" err="1"/>
              <a:t>Computation</a:t>
            </a:r>
            <a:r>
              <a:rPr lang="de-DE" sz="1500" dirty="0"/>
              <a:t>, Information and Technology</a:t>
            </a:r>
            <a:endParaRPr lang="ko-KR" altLang="en-US" sz="1500" dirty="0"/>
          </a:p>
          <a:p>
            <a:pPr marL="0" indent="0" latinLnBrk="0">
              <a:buFontTx/>
              <a:buNone/>
            </a:pPr>
            <a:endParaRPr lang="ko-KR" altLang="en-US" dirty="0"/>
          </a:p>
          <a:p>
            <a:pPr marL="0" indent="0" latinLnBrk="0">
              <a:buFontTx/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haltsplatzhalter 8" descr="Ein Bild, das Screenshot, Text, Software, Display enthält.&#10;&#10;Automatisch generierte Beschreibung">
            <a:extLst>
              <a:ext uri="{FF2B5EF4-FFF2-40B4-BE49-F238E27FC236}">
                <a16:creationId xmlns:a16="http://schemas.microsoft.com/office/drawing/2014/main" id="{50086BE6-D38E-B191-883A-7E14A934B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821" r="-2" b="25670"/>
          <a:stretch/>
        </p:blipFill>
        <p:spPr>
          <a:xfrm>
            <a:off x="432922" y="2063179"/>
            <a:ext cx="8278155" cy="2833857"/>
          </a:xfrm>
          <a:prstGeom prst="rect">
            <a:avLst/>
          </a:prstGeom>
          <a:noFill/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0254C9B3-63E0-FD70-0554-3C45B34F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 err="1"/>
              <a:t>Current</a:t>
            </a:r>
            <a:r>
              <a:rPr lang="de-DE" dirty="0"/>
              <a:t> Progress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1E2375-7B9A-6342-61FA-0036C1BACE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10</a:t>
            </a:fld>
            <a:endParaRPr lang="de-DE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58D9635-657B-8621-E3B9-C6C6E9529861}"/>
              </a:ext>
            </a:extLst>
          </p:cNvPr>
          <p:cNvCxnSpPr>
            <a:cxnSpLocks/>
          </p:cNvCxnSpPr>
          <p:nvPr/>
        </p:nvCxnSpPr>
        <p:spPr>
          <a:xfrm flipH="1">
            <a:off x="5537200" y="1656731"/>
            <a:ext cx="1722580" cy="1091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1043FD5-86E9-D2E1-8149-05CABAE5E2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600200"/>
            <a:ext cx="8508999" cy="50530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Setup and </a:t>
            </a:r>
            <a:r>
              <a:rPr lang="de-DE" dirty="0" err="1"/>
              <a:t>infrastructure</a:t>
            </a:r>
            <a:r>
              <a:rPr lang="de-DE" dirty="0"/>
              <a:t> – </a:t>
            </a:r>
            <a:r>
              <a:rPr lang="de-DE" sz="1200" dirty="0"/>
              <a:t>v0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D312317-7438-3AD3-40ED-FC851293EB82}"/>
              </a:ext>
            </a:extLst>
          </p:cNvPr>
          <p:cNvSpPr txBox="1"/>
          <p:nvPr/>
        </p:nvSpPr>
        <p:spPr>
          <a:xfrm>
            <a:off x="5994401" y="1365429"/>
            <a:ext cx="3006436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200" dirty="0">
                <a:latin typeface="+mn-lt"/>
              </a:rPr>
              <a:t>M</a:t>
            </a:r>
            <a:r>
              <a:rPr lang="de-DE" sz="1200" dirty="0" err="1">
                <a:latin typeface="+mn-lt"/>
              </a:rPr>
              <a:t>ust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be</a:t>
            </a:r>
            <a:r>
              <a:rPr lang="de-DE" sz="1200" dirty="0">
                <a:latin typeface="+mn-lt"/>
              </a:rPr>
              <a:t> Files </a:t>
            </a:r>
            <a:r>
              <a:rPr lang="de-DE" sz="1200" dirty="0" err="1">
                <a:latin typeface="+mn-lt"/>
              </a:rPr>
              <a:t>with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the</a:t>
            </a:r>
            <a:r>
              <a:rPr lang="de-DE" sz="1200" dirty="0">
                <a:latin typeface="+mn-lt"/>
              </a:rPr>
              <a:t> Data …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EA9240B-825E-941A-6D79-25FE98111E26}"/>
              </a:ext>
            </a:extLst>
          </p:cNvPr>
          <p:cNvCxnSpPr>
            <a:cxnSpLocks/>
          </p:cNvCxnSpPr>
          <p:nvPr/>
        </p:nvCxnSpPr>
        <p:spPr>
          <a:xfrm flipH="1">
            <a:off x="2069164" y="1576967"/>
            <a:ext cx="2378145" cy="1078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AE036373-63C6-93EE-5042-EE81039C7D40}"/>
              </a:ext>
            </a:extLst>
          </p:cNvPr>
          <p:cNvSpPr txBox="1"/>
          <p:nvPr/>
        </p:nvSpPr>
        <p:spPr>
          <a:xfrm>
            <a:off x="3888510" y="1351736"/>
            <a:ext cx="2105891" cy="1930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200" dirty="0" err="1">
                <a:latin typeface="+mn-lt"/>
              </a:rPr>
              <a:t>Must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be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generic</a:t>
            </a:r>
            <a:endParaRPr lang="de-DE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947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2DF888F-9875-9C31-E6E1-1DB8D82D6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Setup and Infrastructure – </a:t>
            </a:r>
            <a:r>
              <a:rPr lang="de-DE" sz="1200" dirty="0"/>
              <a:t>v0.1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6BFF4F8-BC2D-CCBB-3EB6-3A9D5E04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Progress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184AD00-2949-E936-BB29-8E9C305F3E3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9" name="Inhaltsplatzhalter 8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F54CBD78-E035-1479-4EA8-70F4BCD2EDD2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4572000" y="707676"/>
            <a:ext cx="3856155" cy="4069371"/>
          </a:xfrm>
        </p:spPr>
      </p:pic>
      <p:pic>
        <p:nvPicPr>
          <p:cNvPr id="11" name="Bildplatzhalter 10" descr="Ein Bild, das Screenshot, Tex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75630513-057C-B380-B18C-E53F6A60E09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098" r="1098"/>
          <a:stretch>
            <a:fillRect/>
          </a:stretch>
        </p:blipFill>
        <p:spPr>
          <a:xfrm>
            <a:off x="236914" y="2296238"/>
            <a:ext cx="3856154" cy="2480809"/>
          </a:xfr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1CC159C-4982-0FCA-F06E-03609472C2F9}"/>
              </a:ext>
            </a:extLst>
          </p:cNvPr>
          <p:cNvSpPr txBox="1"/>
          <p:nvPr/>
        </p:nvSpPr>
        <p:spPr>
          <a:xfrm>
            <a:off x="1977031" y="4900852"/>
            <a:ext cx="151489" cy="1821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100" dirty="0">
                <a:latin typeface="+mn-lt"/>
              </a:rPr>
              <a:t>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75D8EBA-AC8B-4BD6-451D-1612B0418ADA}"/>
              </a:ext>
            </a:extLst>
          </p:cNvPr>
          <p:cNvSpPr txBox="1"/>
          <p:nvPr/>
        </p:nvSpPr>
        <p:spPr>
          <a:xfrm>
            <a:off x="6500077" y="4872210"/>
            <a:ext cx="151489" cy="1821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100" dirty="0">
                <a:latin typeface="+mn-lt"/>
              </a:rPr>
              <a:t>2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06253C1-72E1-F9F9-1DE3-9EEC3D50DC55}"/>
              </a:ext>
            </a:extLst>
          </p:cNvPr>
          <p:cNvCxnSpPr>
            <a:cxnSpLocks/>
          </p:cNvCxnSpPr>
          <p:nvPr/>
        </p:nvCxnSpPr>
        <p:spPr>
          <a:xfrm flipH="1">
            <a:off x="1114425" y="3927475"/>
            <a:ext cx="1444625" cy="55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B2B870AA-7827-7AEC-982B-3CC6804D294D}"/>
              </a:ext>
            </a:extLst>
          </p:cNvPr>
          <p:cNvSpPr txBox="1"/>
          <p:nvPr/>
        </p:nvSpPr>
        <p:spPr>
          <a:xfrm>
            <a:off x="2212156" y="3763034"/>
            <a:ext cx="1012729" cy="1286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800" dirty="0">
                <a:solidFill>
                  <a:schemeClr val="bg1"/>
                </a:solidFill>
                <a:latin typeface="+mn-lt"/>
              </a:rPr>
              <a:t>System </a:t>
            </a:r>
            <a:r>
              <a:rPr lang="de-DE" sz="800" dirty="0" err="1">
                <a:solidFill>
                  <a:schemeClr val="bg1"/>
                </a:solidFill>
                <a:latin typeface="+mn-lt"/>
              </a:rPr>
              <a:t>Prompting</a:t>
            </a:r>
            <a:r>
              <a:rPr lang="de-DE" sz="800" dirty="0">
                <a:solidFill>
                  <a:schemeClr val="bg1"/>
                </a:solidFill>
                <a:latin typeface="+mn-lt"/>
              </a:rPr>
              <a:t>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4403BC0-A13C-D02E-83E9-4DF81CD1486D}"/>
              </a:ext>
            </a:extLst>
          </p:cNvPr>
          <p:cNvSpPr txBox="1"/>
          <p:nvPr/>
        </p:nvSpPr>
        <p:spPr>
          <a:xfrm>
            <a:off x="3883245" y="155555"/>
            <a:ext cx="1321801" cy="160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000" dirty="0">
                <a:latin typeface="+mn-lt"/>
              </a:rPr>
              <a:t>(Zoom </a:t>
            </a:r>
            <a:r>
              <a:rPr lang="de-DE" sz="1000" dirty="0" err="1">
                <a:latin typeface="+mn-lt"/>
              </a:rPr>
              <a:t>the</a:t>
            </a:r>
            <a:r>
              <a:rPr lang="de-DE" sz="1000" dirty="0">
                <a:latin typeface="+mn-lt"/>
              </a:rPr>
              <a:t> code </a:t>
            </a:r>
            <a:r>
              <a:rPr lang="de-DE" sz="1000" dirty="0">
                <a:latin typeface="+mn-lt"/>
                <a:sym typeface="Wingdings" pitchFamily="2" charset="2"/>
              </a:rPr>
              <a:t> )</a:t>
            </a: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4227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456829E7-C38A-3E0A-E284-85EC763E20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Setup and Infrastructure – v1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F31081B-9C1C-A7DC-6FC9-93410D4C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Progress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A06F15A-F62F-8496-B68A-FBCA8444780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FA55C5A-BCBD-089A-A408-F8CD208D8011}"/>
              </a:ext>
            </a:extLst>
          </p:cNvPr>
          <p:cNvSpPr txBox="1"/>
          <p:nvPr/>
        </p:nvSpPr>
        <p:spPr>
          <a:xfrm>
            <a:off x="2184188" y="4898367"/>
            <a:ext cx="184878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100" dirty="0">
                <a:latin typeface="+mn-lt"/>
              </a:rPr>
              <a:t>1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689651F-E91B-F738-1FE7-1C85300FFE3E}"/>
              </a:ext>
            </a:extLst>
          </p:cNvPr>
          <p:cNvSpPr txBox="1"/>
          <p:nvPr/>
        </p:nvSpPr>
        <p:spPr>
          <a:xfrm>
            <a:off x="6682495" y="4898521"/>
            <a:ext cx="184878" cy="1769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100" dirty="0">
                <a:latin typeface="+mn-lt"/>
              </a:rPr>
              <a:t>2</a:t>
            </a:r>
          </a:p>
        </p:txBody>
      </p:sp>
      <p:pic>
        <p:nvPicPr>
          <p:cNvPr id="8" name="Inhaltsplatzhalter 7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BB164715-B698-E266-D419-4FDFB65419EE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rcRect l="-22" r="42392" b="-22"/>
          <a:stretch/>
        </p:blipFill>
        <p:spPr>
          <a:xfrm>
            <a:off x="219696" y="2775752"/>
            <a:ext cx="4591585" cy="2029877"/>
          </a:xfrm>
        </p:spPr>
      </p:pic>
      <p:pic>
        <p:nvPicPr>
          <p:cNvPr id="16" name="Bildplatzhalter 15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4FE8E551-54C2-7911-C993-B4132AD753C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-219" r="293" b="-97"/>
          <a:stretch/>
        </p:blipFill>
        <p:spPr>
          <a:xfrm>
            <a:off x="5261199" y="803672"/>
            <a:ext cx="2816001" cy="4051314"/>
          </a:xfr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D5E3E57-0311-983C-D02E-957D930223B9}"/>
              </a:ext>
            </a:extLst>
          </p:cNvPr>
          <p:cNvSpPr txBox="1"/>
          <p:nvPr/>
        </p:nvSpPr>
        <p:spPr>
          <a:xfrm>
            <a:off x="3883245" y="155555"/>
            <a:ext cx="1321801" cy="1608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000" dirty="0">
                <a:latin typeface="+mn-lt"/>
              </a:rPr>
              <a:t>(Zoom </a:t>
            </a:r>
            <a:r>
              <a:rPr lang="de-DE" sz="1000" dirty="0" err="1">
                <a:latin typeface="+mn-lt"/>
              </a:rPr>
              <a:t>the</a:t>
            </a:r>
            <a:r>
              <a:rPr lang="de-DE" sz="1000" dirty="0">
                <a:latin typeface="+mn-lt"/>
              </a:rPr>
              <a:t> code </a:t>
            </a:r>
            <a:r>
              <a:rPr lang="de-DE" sz="1000" dirty="0">
                <a:latin typeface="+mn-lt"/>
                <a:sym typeface="Wingdings" pitchFamily="2" charset="2"/>
              </a:rPr>
              <a:t> )</a:t>
            </a: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5796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title"/>
          </p:nvPr>
        </p:nvSpPr>
        <p:spPr>
          <a:xfrm>
            <a:off x="319090" y="972000"/>
            <a:ext cx="85089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Prompt Design</a:t>
            </a:r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13</a:t>
            </a:fld>
            <a:endParaRPr/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25" y="1796799"/>
            <a:ext cx="8424063" cy="28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>
            <a:spLocks noGrp="1"/>
          </p:cNvSpPr>
          <p:nvPr>
            <p:ph type="body" idx="1"/>
          </p:nvPr>
        </p:nvSpPr>
        <p:spPr>
          <a:xfrm>
            <a:off x="319090" y="1600200"/>
            <a:ext cx="8508900" cy="49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/>
              <a:t>Maximizing the quality of our results.</a:t>
            </a:r>
            <a:endParaRPr b="1"/>
          </a:p>
        </p:txBody>
      </p:sp>
      <p:sp>
        <p:nvSpPr>
          <p:cNvPr id="219" name="Google Shape;219;p28"/>
          <p:cNvSpPr txBox="1">
            <a:spLocks noGrp="1"/>
          </p:cNvSpPr>
          <p:nvPr>
            <p:ph type="title"/>
          </p:nvPr>
        </p:nvSpPr>
        <p:spPr>
          <a:xfrm>
            <a:off x="319090" y="972000"/>
            <a:ext cx="85089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Promt Structure</a:t>
            </a:r>
            <a:endParaRPr/>
          </a:p>
        </p:txBody>
      </p:sp>
      <p:sp>
        <p:nvSpPr>
          <p:cNvPr id="220" name="Google Shape;220;p28"/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14</a:t>
            </a:fld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body" idx="2"/>
          </p:nvPr>
        </p:nvSpPr>
        <p:spPr>
          <a:xfrm>
            <a:off x="317008" y="2148750"/>
            <a:ext cx="8508900" cy="2547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The context is better defined.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The task is clearer.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The structure is more correct.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3825" y="1590618"/>
            <a:ext cx="4942074" cy="1525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3825" y="3374347"/>
            <a:ext cx="5006651" cy="9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"/>
          <p:cNvSpPr txBox="1">
            <a:spLocks noGrp="1"/>
          </p:cNvSpPr>
          <p:nvPr>
            <p:ph type="title"/>
          </p:nvPr>
        </p:nvSpPr>
        <p:spPr>
          <a:xfrm>
            <a:off x="319090" y="972000"/>
            <a:ext cx="85089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Results : Zero Shot</a:t>
            </a:r>
            <a:endParaRPr/>
          </a:p>
        </p:txBody>
      </p:sp>
      <p:sp>
        <p:nvSpPr>
          <p:cNvPr id="230" name="Google Shape;230;p29"/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15</a:t>
            </a:fld>
            <a:endParaRPr/>
          </a:p>
        </p:txBody>
      </p:sp>
      <p:pic>
        <p:nvPicPr>
          <p:cNvPr id="231" name="Google Shape;2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650" y="1600200"/>
            <a:ext cx="5755251" cy="33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>
            <a:spLocks noGrp="1"/>
          </p:cNvSpPr>
          <p:nvPr>
            <p:ph type="title"/>
          </p:nvPr>
        </p:nvSpPr>
        <p:spPr>
          <a:xfrm>
            <a:off x="319090" y="972000"/>
            <a:ext cx="85089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Results : One Shot </a:t>
            </a:r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16</a:t>
            </a:fld>
            <a:endParaRPr/>
          </a:p>
        </p:txBody>
      </p:sp>
      <p:pic>
        <p:nvPicPr>
          <p:cNvPr id="239" name="Google Shape;2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825" y="1526200"/>
            <a:ext cx="5956475" cy="360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title"/>
          </p:nvPr>
        </p:nvSpPr>
        <p:spPr>
          <a:xfrm>
            <a:off x="319090" y="972000"/>
            <a:ext cx="85089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Results : Few Shots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17</a:t>
            </a:fld>
            <a:endParaRPr/>
          </a:p>
        </p:txBody>
      </p:sp>
      <p:pic>
        <p:nvPicPr>
          <p:cNvPr id="247" name="Google Shape;2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925" y="1538323"/>
            <a:ext cx="6981174" cy="35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body" idx="1"/>
          </p:nvPr>
        </p:nvSpPr>
        <p:spPr>
          <a:xfrm>
            <a:off x="319090" y="1600200"/>
            <a:ext cx="8508900" cy="49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/>
              <a:t>Two kind of problems we might face : </a:t>
            </a:r>
            <a:endParaRPr b="1"/>
          </a:p>
        </p:txBody>
      </p:sp>
      <p:sp>
        <p:nvSpPr>
          <p:cNvPr id="254" name="Google Shape;254;p32"/>
          <p:cNvSpPr txBox="1">
            <a:spLocks noGrp="1"/>
          </p:cNvSpPr>
          <p:nvPr>
            <p:ph type="title"/>
          </p:nvPr>
        </p:nvSpPr>
        <p:spPr>
          <a:xfrm>
            <a:off x="319090" y="972000"/>
            <a:ext cx="85089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Problems while Evaluating</a:t>
            </a:r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18</a:t>
            </a:fld>
            <a:endParaRPr/>
          </a:p>
        </p:txBody>
      </p:sp>
      <p:sp>
        <p:nvSpPr>
          <p:cNvPr id="256" name="Google Shape;256;p32"/>
          <p:cNvSpPr txBox="1">
            <a:spLocks noGrp="1"/>
          </p:cNvSpPr>
          <p:nvPr>
            <p:ph type="body" idx="2"/>
          </p:nvPr>
        </p:nvSpPr>
        <p:spPr>
          <a:xfrm>
            <a:off x="317008" y="2148750"/>
            <a:ext cx="8508900" cy="2547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DE" sz="1600" dirty="0"/>
              <a:t>Output </a:t>
            </a:r>
            <a:r>
              <a:rPr lang="de-DE" sz="1600" dirty="0" err="1"/>
              <a:t>is</a:t>
            </a:r>
            <a:r>
              <a:rPr lang="de-DE" sz="1600" dirty="0"/>
              <a:t> not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same </a:t>
            </a:r>
            <a:r>
              <a:rPr lang="de-DE" sz="1600" dirty="0" err="1"/>
              <a:t>length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expected</a:t>
            </a:r>
            <a:r>
              <a:rPr lang="de-DE" sz="1600" dirty="0"/>
              <a:t> </a:t>
            </a: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DE" sz="1600" dirty="0" err="1"/>
              <a:t>Partially</a:t>
            </a:r>
            <a:r>
              <a:rPr lang="de-DE" sz="1600" dirty="0"/>
              <a:t> different </a:t>
            </a:r>
            <a:r>
              <a:rPr lang="de-DE" sz="1600" dirty="0" err="1"/>
              <a:t>triples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7" name="Google Shape;257;p32"/>
          <p:cNvSpPr/>
          <p:nvPr/>
        </p:nvSpPr>
        <p:spPr>
          <a:xfrm>
            <a:off x="5264600" y="1261087"/>
            <a:ext cx="3193600" cy="1174126"/>
          </a:xfrm>
          <a:prstGeom prst="flowChartAlternateProcess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Comic Sans MS"/>
                <a:ea typeface="Comic Sans MS"/>
                <a:cs typeface="Comic Sans MS"/>
                <a:sym typeface="Comic Sans MS"/>
              </a:rPr>
              <a:t>Sample : 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sz="16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 dirty="0">
                <a:latin typeface="Comic Sans MS"/>
                <a:ea typeface="Comic Sans MS"/>
                <a:cs typeface="Comic Sans MS"/>
                <a:sym typeface="Comic Sans MS"/>
              </a:rPr>
              <a:t>The Internet </a:t>
            </a:r>
            <a:r>
              <a:rPr lang="de-DE" sz="1600" dirty="0" err="1">
                <a:latin typeface="Comic Sans MS"/>
                <a:ea typeface="Comic Sans MS"/>
                <a:cs typeface="Comic Sans MS"/>
                <a:sym typeface="Comic Sans MS"/>
              </a:rPr>
              <a:t>standards</a:t>
            </a:r>
            <a:r>
              <a:rPr lang="de-DE" sz="16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de-DE" sz="1600" dirty="0" err="1">
                <a:latin typeface="Comic Sans MS"/>
                <a:ea typeface="Comic Sans MS"/>
                <a:cs typeface="Comic Sans MS"/>
                <a:sym typeface="Comic Sans MS"/>
              </a:rPr>
              <a:t>describe</a:t>
            </a:r>
            <a:r>
              <a:rPr lang="de-DE" sz="1600" dirty="0">
                <a:latin typeface="Comic Sans MS"/>
                <a:ea typeface="Comic Sans MS"/>
                <a:cs typeface="Comic Sans MS"/>
                <a:sym typeface="Comic Sans MS"/>
              </a:rPr>
              <a:t> a </a:t>
            </a:r>
            <a:r>
              <a:rPr lang="de-DE" sz="1600" dirty="0" err="1">
                <a:latin typeface="Comic Sans MS"/>
                <a:ea typeface="Comic Sans MS"/>
                <a:cs typeface="Comic Sans MS"/>
                <a:sym typeface="Comic Sans MS"/>
              </a:rPr>
              <a:t>framework</a:t>
            </a:r>
            <a:r>
              <a:rPr lang="de-DE" sz="16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de-DE" sz="1600" dirty="0" err="1">
                <a:latin typeface="Comic Sans MS"/>
                <a:ea typeface="Comic Sans MS"/>
                <a:cs typeface="Comic Sans MS"/>
                <a:sym typeface="Comic Sans MS"/>
              </a:rPr>
              <a:t>known</a:t>
            </a:r>
            <a:r>
              <a:rPr lang="de-DE" sz="16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de-DE" sz="1600" dirty="0" err="1">
                <a:latin typeface="Comic Sans MS"/>
                <a:ea typeface="Comic Sans MS"/>
                <a:cs typeface="Comic Sans MS"/>
                <a:sym typeface="Comic Sans MS"/>
              </a:rPr>
              <a:t>as</a:t>
            </a:r>
            <a:r>
              <a:rPr lang="de-DE" sz="16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de-DE" sz="1600" dirty="0" err="1">
                <a:latin typeface="Comic Sans MS"/>
                <a:ea typeface="Comic Sans MS"/>
                <a:cs typeface="Comic Sans MS"/>
                <a:sym typeface="Comic Sans MS"/>
              </a:rPr>
              <a:t>the</a:t>
            </a:r>
            <a:r>
              <a:rPr lang="de-DE" sz="1600" dirty="0">
                <a:latin typeface="Comic Sans MS"/>
                <a:ea typeface="Comic Sans MS"/>
                <a:cs typeface="Comic Sans MS"/>
                <a:sym typeface="Comic Sans MS"/>
              </a:rPr>
              <a:t> Internet </a:t>
            </a:r>
            <a:r>
              <a:rPr lang="de-DE" sz="1600" dirty="0" err="1">
                <a:latin typeface="Comic Sans MS"/>
                <a:ea typeface="Comic Sans MS"/>
                <a:cs typeface="Comic Sans MS"/>
                <a:sym typeface="Comic Sans MS"/>
              </a:rPr>
              <a:t>protocol</a:t>
            </a:r>
            <a:r>
              <a:rPr lang="de-DE" sz="16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de-DE" sz="1600" dirty="0" err="1">
                <a:latin typeface="Comic Sans MS"/>
                <a:ea typeface="Comic Sans MS"/>
                <a:cs typeface="Comic Sans MS"/>
                <a:sym typeface="Comic Sans MS"/>
              </a:rPr>
              <a:t>suite</a:t>
            </a:r>
            <a:r>
              <a:rPr lang="de-DE" sz="1600" dirty="0">
                <a:latin typeface="Comic Sans MS"/>
                <a:ea typeface="Comic Sans MS"/>
                <a:cs typeface="Comic Sans MS"/>
                <a:sym typeface="Comic Sans MS"/>
              </a:rPr>
              <a:t> (also </a:t>
            </a:r>
            <a:r>
              <a:rPr lang="de-DE" sz="1600" dirty="0" err="1">
                <a:latin typeface="Comic Sans MS"/>
                <a:ea typeface="Comic Sans MS"/>
                <a:cs typeface="Comic Sans MS"/>
                <a:sym typeface="Comic Sans MS"/>
              </a:rPr>
              <a:t>called</a:t>
            </a:r>
            <a:r>
              <a:rPr lang="de-DE" sz="1600" dirty="0">
                <a:latin typeface="Comic Sans MS"/>
                <a:ea typeface="Comic Sans MS"/>
                <a:cs typeface="Comic Sans MS"/>
                <a:sym typeface="Comic Sans MS"/>
              </a:rPr>
              <a:t> TCP/IP)</a:t>
            </a:r>
            <a:endParaRPr sz="16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8" name="Google Shape;258;p32"/>
          <p:cNvSpPr/>
          <p:nvPr/>
        </p:nvSpPr>
        <p:spPr>
          <a:xfrm>
            <a:off x="5264600" y="2746373"/>
            <a:ext cx="2990400" cy="963600"/>
          </a:xfrm>
          <a:prstGeom prst="flowChartAlternateProcess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1" dirty="0">
                <a:latin typeface="Comic Sans MS"/>
                <a:ea typeface="Comic Sans MS"/>
                <a:cs typeface="Comic Sans MS"/>
                <a:sym typeface="Comic Sans MS"/>
              </a:rPr>
              <a:t>Output 1:</a:t>
            </a:r>
            <a:endParaRPr sz="1400"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1" dirty="0">
                <a:latin typeface="Comic Sans MS"/>
                <a:ea typeface="Comic Sans MS"/>
                <a:cs typeface="Comic Sans MS"/>
                <a:sym typeface="Comic Sans MS"/>
              </a:rPr>
              <a:t>(Internet </a:t>
            </a:r>
            <a:r>
              <a:rPr lang="de-DE" sz="1400" b="1" dirty="0" err="1">
                <a:latin typeface="Comic Sans MS"/>
                <a:ea typeface="Comic Sans MS"/>
                <a:cs typeface="Comic Sans MS"/>
                <a:sym typeface="Comic Sans MS"/>
              </a:rPr>
              <a:t>standard</a:t>
            </a:r>
            <a:r>
              <a:rPr lang="de-DE" sz="1400" b="1" dirty="0"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de-DE" sz="1400" b="1" dirty="0" err="1">
                <a:latin typeface="Comic Sans MS"/>
                <a:ea typeface="Comic Sans MS"/>
                <a:cs typeface="Comic Sans MS"/>
                <a:sym typeface="Comic Sans MS"/>
              </a:rPr>
              <a:t>described</a:t>
            </a:r>
            <a:r>
              <a:rPr lang="de-DE" sz="14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de-DE" sz="1400" b="1" dirty="0" err="1">
                <a:latin typeface="Comic Sans MS"/>
                <a:ea typeface="Comic Sans MS"/>
                <a:cs typeface="Comic Sans MS"/>
                <a:sym typeface="Comic Sans MS"/>
              </a:rPr>
              <a:t>as</a:t>
            </a:r>
            <a:r>
              <a:rPr lang="de-DE" sz="1400" b="1" dirty="0">
                <a:latin typeface="Comic Sans MS"/>
                <a:ea typeface="Comic Sans MS"/>
                <a:cs typeface="Comic Sans MS"/>
                <a:sym typeface="Comic Sans MS"/>
              </a:rPr>
              <a:t>, Internet </a:t>
            </a:r>
            <a:r>
              <a:rPr lang="de-DE" sz="1400" b="1" dirty="0" err="1">
                <a:latin typeface="Comic Sans MS"/>
                <a:ea typeface="Comic Sans MS"/>
                <a:cs typeface="Comic Sans MS"/>
                <a:sym typeface="Comic Sans MS"/>
              </a:rPr>
              <a:t>protocol</a:t>
            </a:r>
            <a:r>
              <a:rPr lang="de-DE" sz="14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de-DE" sz="1400" b="1" dirty="0" err="1">
                <a:latin typeface="Comic Sans MS"/>
                <a:ea typeface="Comic Sans MS"/>
                <a:cs typeface="Comic Sans MS"/>
                <a:sym typeface="Comic Sans MS"/>
              </a:rPr>
              <a:t>suite</a:t>
            </a:r>
            <a:r>
              <a:rPr lang="de-DE" sz="1400" b="1" dirty="0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r>
              <a:rPr lang="de-DE" dirty="0"/>
              <a:t> </a:t>
            </a:r>
            <a:endParaRPr dirty="0"/>
          </a:p>
        </p:txBody>
      </p:sp>
      <p:sp>
        <p:nvSpPr>
          <p:cNvPr id="259" name="Google Shape;259;p32"/>
          <p:cNvSpPr/>
          <p:nvPr/>
        </p:nvSpPr>
        <p:spPr>
          <a:xfrm>
            <a:off x="5264600" y="4057971"/>
            <a:ext cx="2946300" cy="864000"/>
          </a:xfrm>
          <a:prstGeom prst="flowChartAlternateProcess">
            <a:avLst/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1" dirty="0">
                <a:latin typeface="Comic Sans MS"/>
                <a:ea typeface="Comic Sans MS"/>
                <a:cs typeface="Comic Sans MS"/>
                <a:sym typeface="Comic Sans MS"/>
              </a:rPr>
              <a:t>Output 2: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1" dirty="0">
                <a:latin typeface="Comic Sans MS"/>
                <a:ea typeface="Comic Sans MS"/>
                <a:cs typeface="Comic Sans MS"/>
                <a:sym typeface="Comic Sans MS"/>
              </a:rPr>
              <a:t>(Internet </a:t>
            </a:r>
            <a:r>
              <a:rPr lang="de-DE" sz="1400" b="1" dirty="0" err="1">
                <a:latin typeface="Comic Sans MS"/>
                <a:ea typeface="Comic Sans MS"/>
                <a:cs typeface="Comic Sans MS"/>
                <a:sym typeface="Comic Sans MS"/>
              </a:rPr>
              <a:t>standard</a:t>
            </a:r>
            <a:r>
              <a:rPr lang="de-DE" sz="1400" b="1" dirty="0"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de-DE" sz="1400" b="1" dirty="0" err="1">
                <a:latin typeface="Comic Sans MS"/>
                <a:ea typeface="Comic Sans MS"/>
                <a:cs typeface="Comic Sans MS"/>
                <a:sym typeface="Comic Sans MS"/>
              </a:rPr>
              <a:t>described</a:t>
            </a:r>
            <a:r>
              <a:rPr lang="de-DE" sz="1400" b="1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de-DE" sz="1400" b="1" dirty="0" err="1">
                <a:latin typeface="Comic Sans MS"/>
                <a:ea typeface="Comic Sans MS"/>
                <a:cs typeface="Comic Sans MS"/>
                <a:sym typeface="Comic Sans MS"/>
              </a:rPr>
              <a:t>as</a:t>
            </a:r>
            <a:r>
              <a:rPr lang="de-DE" sz="1400" b="1" dirty="0">
                <a:latin typeface="Comic Sans MS"/>
                <a:ea typeface="Comic Sans MS"/>
                <a:cs typeface="Comic Sans MS"/>
                <a:sym typeface="Comic Sans MS"/>
              </a:rPr>
              <a:t>, Internet </a:t>
            </a:r>
            <a:r>
              <a:rPr lang="de-DE" sz="1400" b="1" dirty="0" err="1">
                <a:latin typeface="Comic Sans MS"/>
                <a:ea typeface="Comic Sans MS"/>
                <a:cs typeface="Comic Sans MS"/>
                <a:sym typeface="Comic Sans MS"/>
              </a:rPr>
              <a:t>protocol</a:t>
            </a:r>
            <a:r>
              <a:rPr lang="de-DE" sz="1400" b="1" dirty="0">
                <a:latin typeface="Comic Sans MS"/>
                <a:ea typeface="Comic Sans MS"/>
                <a:cs typeface="Comic Sans MS"/>
                <a:sym typeface="Comic Sans MS"/>
              </a:rPr>
              <a:t> (TCP)</a:t>
            </a:r>
            <a:endParaRPr sz="14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3"/>
          <p:cNvSpPr txBox="1">
            <a:spLocks noGrp="1"/>
          </p:cNvSpPr>
          <p:nvPr>
            <p:ph type="body" idx="1"/>
          </p:nvPr>
        </p:nvSpPr>
        <p:spPr>
          <a:xfrm>
            <a:off x="319090" y="1600200"/>
            <a:ext cx="8508900" cy="49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/>
              <a:t>Evaluation of results based on these metrics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266" name="Google Shape;266;p33"/>
          <p:cNvSpPr txBox="1">
            <a:spLocks noGrp="1"/>
          </p:cNvSpPr>
          <p:nvPr>
            <p:ph type="title"/>
          </p:nvPr>
        </p:nvSpPr>
        <p:spPr>
          <a:xfrm>
            <a:off x="319090" y="972000"/>
            <a:ext cx="85089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Metrics</a:t>
            </a:r>
            <a:endParaRPr/>
          </a:p>
        </p:txBody>
      </p:sp>
      <p:sp>
        <p:nvSpPr>
          <p:cNvPr id="267" name="Google Shape;267;p33"/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19</a:t>
            </a:fld>
            <a:endParaRPr/>
          </a:p>
        </p:txBody>
      </p:sp>
      <p:sp>
        <p:nvSpPr>
          <p:cNvPr id="268" name="Google Shape;268;p33"/>
          <p:cNvSpPr txBox="1">
            <a:spLocks noGrp="1"/>
          </p:cNvSpPr>
          <p:nvPr>
            <p:ph type="body" idx="2"/>
          </p:nvPr>
        </p:nvSpPr>
        <p:spPr>
          <a:xfrm>
            <a:off x="317008" y="2148750"/>
            <a:ext cx="8508900" cy="2547000"/>
          </a:xfrm>
          <a:prstGeom prst="rect">
            <a:avLst/>
          </a:prstGeom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DE" sz="1600" b="1"/>
              <a:t>P → Precision</a:t>
            </a:r>
            <a:endParaRPr sz="16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DE" sz="1600" b="1"/>
              <a:t>R → Recall</a:t>
            </a:r>
            <a:endParaRPr sz="16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-DE" sz="1600" b="1"/>
              <a:t>F1 → Harmonic mean of P and R</a:t>
            </a:r>
            <a:endParaRPr sz="1600" b="1"/>
          </a:p>
        </p:txBody>
      </p:sp>
      <p:pic>
        <p:nvPicPr>
          <p:cNvPr id="269" name="Google Shape;2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8150" y="1797925"/>
            <a:ext cx="2481225" cy="27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1469" y="2148744"/>
            <a:ext cx="2591575" cy="203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319405" y="972185"/>
            <a:ext cx="8509635" cy="38417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numCol="1" anchor="t">
            <a:no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rtl="0"/>
            <a:r>
              <a:rPr lang="de-DE" sz="2500" b="0" i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Knowledge Graph Creation from Text with LLMs</a:t>
            </a:r>
            <a:endParaRPr lang="ko-KR" altLang="en-US" sz="2500" b="0">
              <a:latin typeface="Arial" charset="0"/>
              <a:ea typeface="Arial" charset="0"/>
            </a:endParaRPr>
          </a:p>
        </p:txBody>
      </p:sp>
      <p:sp>
        <p:nvSpPr>
          <p:cNvPr id="3" name="Inhaltsplatzhalter 2"/>
          <p:cNvSpPr txBox="1">
            <a:spLocks noGrp="1"/>
          </p:cNvSpPr>
          <p:nvPr>
            <p:ph idx="10"/>
          </p:nvPr>
        </p:nvSpPr>
        <p:spPr>
          <a:xfrm>
            <a:off x="318770" y="1614805"/>
            <a:ext cx="8510270" cy="95694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0" tIns="0" rIns="0" bIns="0" numCol="1" anchor="t">
            <a:noAutofit/>
          </a:bodyPr>
          <a:lstStyle>
            <a:lvl1pPr marL="0" indent="0" latinLnBrk="0">
              <a:lnSpc>
                <a:spcPct val="150000"/>
              </a:lnSpc>
              <a:buFontTx/>
              <a:buNone/>
              <a:defRPr lang="en-GB" altLang="en-US" sz="1400"/>
            </a:lvl1pPr>
            <a:lvl2pPr marL="0" lvl="1" indent="0" latinLnBrk="0">
              <a:buFontTx/>
              <a:buNone/>
              <a:defRPr lang="en-GB" altLang="en-US"/>
            </a:lvl2pPr>
          </a:lstStyle>
          <a:p>
            <a:pPr marL="0" indent="0" latinLnBrk="0">
              <a:buFontTx/>
              <a:buNone/>
            </a:pPr>
            <a:r>
              <a:rPr lang="de-DE" altLang="en-US" sz="2000" dirty="0" err="1">
                <a:solidFill>
                  <a:schemeClr val="tx1"/>
                </a:solidFill>
                <a:latin typeface="Arial" charset="0"/>
                <a:ea typeface="Times New Roman" charset="0"/>
                <a:cs typeface="+mn-cs"/>
              </a:rPr>
              <a:t>Overview</a:t>
            </a:r>
            <a:r>
              <a:rPr lang="de-DE" sz="20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 :</a:t>
            </a:r>
          </a:p>
          <a:p>
            <a:pPr marL="0" indent="0" latinLnBrk="0">
              <a:buFontTx/>
              <a:buNone/>
            </a:pPr>
            <a:endParaRPr lang="de-DE" altLang="ko-KR" sz="2000" dirty="0">
              <a:latin typeface="Arial" charset="0"/>
            </a:endParaRPr>
          </a:p>
          <a:p>
            <a:pPr marL="0" indent="0" latinLnBrk="0">
              <a:buFontTx/>
              <a:buNone/>
            </a:pPr>
            <a:endParaRPr lang="ko-KR" altLang="en-US" sz="20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4" name="Textfeld 5"/>
          <p:cNvSpPr txBox="1">
            <a:spLocks/>
          </p:cNvSpPr>
          <p:nvPr/>
        </p:nvSpPr>
        <p:spPr>
          <a:xfrm>
            <a:off x="314960" y="2201144"/>
            <a:ext cx="8491855" cy="261738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254000" indent="-254000" algn="l" latinLnBrk="0" hangingPunct="1">
              <a:buFont typeface="Wingdings"/>
              <a:buChar char="Ø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Recap</a:t>
            </a:r>
          </a:p>
          <a:p>
            <a:pPr marL="254000" indent="-254000" algn="l" latinLnBrk="0" hangingPunct="1">
              <a:buFont typeface="Wingdings"/>
              <a:buChar char="Ø"/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latinLnBrk="0" hangingPunct="1">
              <a:buFont typeface="Wingdings"/>
              <a:buChar char="Ø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Technical 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ea typeface="Arial" charset="0"/>
              </a:rPr>
              <a:t>LLM’s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 err="1">
                <a:latin typeface="Arial" charset="0"/>
                <a:ea typeface="Arial" charset="0"/>
                <a:cs typeface="Arial" charset="0"/>
              </a:rPr>
              <a:t>HuggingFace</a:t>
            </a:r>
            <a:r>
              <a:rPr lang="en-US" altLang="ko-KR" sz="1200" dirty="0">
                <a:latin typeface="Arial" charset="0"/>
                <a:ea typeface="Arial" charset="0"/>
                <a:cs typeface="Arial" charset="0"/>
              </a:rPr>
              <a:t> Transformers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1200" dirty="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latinLnBrk="0" hangingPunct="1">
              <a:buFont typeface="Wingdings"/>
              <a:buChar char="Ø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Current progress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" charset="0"/>
                <a:ea typeface="Arial" charset="0"/>
                <a:cs typeface="Arial" charset="0"/>
              </a:rPr>
              <a:t>Data extraction and Preparation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ea typeface="Arial" charset="0"/>
              </a:rPr>
              <a:t>Setup and Infrastructure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rial" charset="0"/>
                <a:ea typeface="Arial" charset="0"/>
                <a:cs typeface="Arial" charset="0"/>
              </a:rPr>
              <a:t>Initial Prompt Engineering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1200" dirty="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latinLnBrk="0" hangingPunct="1">
              <a:buFont typeface="Wingdings"/>
              <a:buChar char="Ø"/>
            </a:pP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Next steps</a:t>
            </a:r>
          </a:p>
        </p:txBody>
      </p:sp>
      <p:pic>
        <p:nvPicPr>
          <p:cNvPr id="5" name="Google Shape;105;p16">
            <a:extLst>
              <a:ext uri="{FF2B5EF4-FFF2-40B4-BE49-F238E27FC236}">
                <a16:creationId xmlns:a16="http://schemas.microsoft.com/office/drawing/2014/main" id="{42772A10-6040-E087-1C63-28876EB012A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95875" y="1748902"/>
            <a:ext cx="3028950" cy="306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Text, Screenshot, Kreis enthält.&#10;&#10;Automatisch generierte Beschreibung">
            <a:extLst>
              <a:ext uri="{FF2B5EF4-FFF2-40B4-BE49-F238E27FC236}">
                <a16:creationId xmlns:a16="http://schemas.microsoft.com/office/drawing/2014/main" id="{39DDBDF5-A925-9EA2-760B-90DA59076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8681" y="1852852"/>
            <a:ext cx="6146637" cy="3073319"/>
          </a:xfrm>
          <a:noFill/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84D02350-0BB6-9DEE-C02E-76111E8B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wrap="square" anchor="t">
            <a:normAutofit/>
          </a:bodyPr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62AE91-AB9B-2717-D0C5-4B8D1B8301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00" cy="27384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20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FC4B39A-8B90-A814-8420-B57E92C00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9090" y="1600200"/>
            <a:ext cx="8508999" cy="50530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New Roadmap : )</a:t>
            </a:r>
          </a:p>
        </p:txBody>
      </p:sp>
    </p:spTree>
    <p:extLst>
      <p:ext uri="{BB962C8B-B14F-4D97-AF65-F5344CB8AC3E}">
        <p14:creationId xmlns:p14="http://schemas.microsoft.com/office/powerpoint/2010/main" val="2749545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4000" r="-14000"/>
          </a:stretch>
        </a:blip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>
            <a:spLocks noGrp="1"/>
          </p:cNvSpPr>
          <p:nvPr>
            <p:ph type="body" idx="1"/>
          </p:nvPr>
        </p:nvSpPr>
        <p:spPr>
          <a:xfrm>
            <a:off x="2404741" y="2722578"/>
            <a:ext cx="4759630" cy="1500629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600" dirty="0">
                <a:solidFill>
                  <a:schemeClr val="bg1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                            Any Questions ?</a:t>
            </a:r>
            <a:endParaRPr sz="3600" dirty="0">
              <a:solidFill>
                <a:schemeClr val="bg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5" name="Google Shape;285;p35"/>
          <p:cNvSpPr txBox="1">
            <a:spLocks noGrp="1"/>
          </p:cNvSpPr>
          <p:nvPr>
            <p:ph type="title"/>
          </p:nvPr>
        </p:nvSpPr>
        <p:spPr>
          <a:xfrm>
            <a:off x="480767" y="85880"/>
            <a:ext cx="6683604" cy="492443"/>
          </a:xfrm>
          <a:prstGeom prst="rect">
            <a:avLst/>
          </a:prstGeom>
          <a:noFill/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</a:rPr>
              <a:t>                        </a:t>
            </a:r>
            <a:r>
              <a:rPr lang="de-DE" dirty="0" err="1">
                <a:solidFill>
                  <a:schemeClr val="bg1"/>
                </a:solidFill>
              </a:rPr>
              <a:t>Thank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you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for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your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attention</a:t>
            </a:r>
            <a:r>
              <a:rPr lang="de-DE" dirty="0">
                <a:solidFill>
                  <a:schemeClr val="bg1"/>
                </a:solidFill>
              </a:rPr>
              <a:t>!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86" name="Google Shape;286;p35"/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  <a:noFill/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>
            <a:spLocks noGrp="1"/>
          </p:cNvSpPr>
          <p:nvPr>
            <p:ph type="title"/>
          </p:nvPr>
        </p:nvSpPr>
        <p:spPr>
          <a:xfrm>
            <a:off x="319405" y="972185"/>
            <a:ext cx="8509635" cy="380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de-DE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Sources </a:t>
            </a:r>
            <a:r>
              <a:rPr lang="de-DE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de-DE" sz="25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25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</a:t>
            </a:r>
            <a:endParaRPr sz="2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6"/>
          <p:cNvSpPr txBox="1">
            <a:spLocks noGrp="1"/>
          </p:cNvSpPr>
          <p:nvPr>
            <p:ph type="body" idx="1"/>
          </p:nvPr>
        </p:nvSpPr>
        <p:spPr>
          <a:xfrm>
            <a:off x="319405" y="1600200"/>
            <a:ext cx="8510270" cy="309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0" marR="0" lvl="0" indent="-254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•"/>
            </a:pPr>
            <a:r>
              <a:rPr lang="de-DE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r>
              <a:rPr lang="de-DE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de-DE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3 - </a:t>
            </a:r>
            <a:r>
              <a:rPr lang="de-DE" sz="1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Link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54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•"/>
            </a:pPr>
            <a:r>
              <a:rPr lang="de-DE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r>
              <a:rPr lang="de-DE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de-DE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4 - </a:t>
            </a:r>
            <a:r>
              <a:rPr lang="de-DE" dirty="0"/>
              <a:t>7</a:t>
            </a:r>
            <a:r>
              <a:rPr lang="de-DE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de-DE" dirty="0"/>
              <a:t>20</a:t>
            </a:r>
            <a:r>
              <a:rPr lang="de-DE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de-DE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</a:t>
            </a:r>
            <a:r>
              <a:rPr lang="de-DE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de-DE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LLM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54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•"/>
            </a:pPr>
            <a:r>
              <a:rPr lang="de-DE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r>
              <a:rPr lang="de-DE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de-DE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dirty="0"/>
              <a:t>10</a:t>
            </a:r>
            <a:r>
              <a:rPr lang="de-DE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- 1</a:t>
            </a:r>
            <a:r>
              <a:rPr lang="de-DE" dirty="0"/>
              <a:t>2</a:t>
            </a:r>
            <a:r>
              <a:rPr lang="de-DE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dirty="0"/>
              <a:t>-</a:t>
            </a:r>
            <a:r>
              <a:rPr lang="de-DE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Created</a:t>
            </a:r>
            <a:r>
              <a:rPr lang="de-DE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de-DE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de-DE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Didarbek</a:t>
            </a:r>
            <a:r>
              <a:rPr lang="de-DE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Baidaliyev</a:t>
            </a:r>
            <a:endParaRPr dirty="0"/>
          </a:p>
          <a:p>
            <a:pPr marL="254000" marR="0" lvl="0" indent="-254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•"/>
            </a:pPr>
            <a:r>
              <a:rPr lang="de-DE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Slide </a:t>
            </a:r>
            <a:r>
              <a:rPr lang="de-DE" sz="14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de-DE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8 – </a:t>
            </a:r>
            <a:r>
              <a:rPr lang="de-DE" sz="14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Link</a:t>
            </a:r>
            <a:endParaRPr lang="de-DE" sz="1400" b="0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54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•"/>
            </a:pPr>
            <a:r>
              <a:rPr lang="de-DE" sz="1400" b="0" i="0" strike="noStrike" cap="none" dirty="0">
                <a:latin typeface="Arial"/>
                <a:ea typeface="Arial"/>
                <a:cs typeface="Arial"/>
                <a:sym typeface="Arial"/>
              </a:rPr>
              <a:t>Slide </a:t>
            </a:r>
            <a:r>
              <a:rPr lang="de-DE" sz="1400" b="0" i="0" strike="noStrike" cap="none" dirty="0" err="1"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de-DE" sz="1400" b="0" i="0" strike="noStrike" cap="none" dirty="0">
                <a:latin typeface="Arial"/>
                <a:ea typeface="Arial"/>
                <a:cs typeface="Arial"/>
                <a:sym typeface="Arial"/>
              </a:rPr>
              <a:t> 21 - </a:t>
            </a:r>
            <a:r>
              <a:rPr lang="de-DE" sz="1400" b="0" i="0" strike="noStrike" cap="none" dirty="0">
                <a:latin typeface="Arial"/>
                <a:ea typeface="Arial"/>
                <a:cs typeface="Arial"/>
                <a:sym typeface="Arial"/>
                <a:hlinkClick r:id="rId5"/>
              </a:rPr>
              <a:t>Link</a:t>
            </a:r>
            <a:endParaRPr sz="1400" b="0" i="0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7"/>
          <p:cNvSpPr txBox="1">
            <a:spLocks noGrp="1"/>
          </p:cNvSpPr>
          <p:nvPr>
            <p:ph type="title"/>
          </p:nvPr>
        </p:nvSpPr>
        <p:spPr>
          <a:xfrm>
            <a:off x="319405" y="972185"/>
            <a:ext cx="8509635" cy="380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lang="de-DE"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Sources for images</a:t>
            </a:r>
            <a:endParaRPr sz="25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7"/>
          <p:cNvSpPr txBox="1">
            <a:spLocks noGrp="1"/>
          </p:cNvSpPr>
          <p:nvPr>
            <p:ph type="body" idx="1"/>
          </p:nvPr>
        </p:nvSpPr>
        <p:spPr>
          <a:xfrm>
            <a:off x="319405" y="1600200"/>
            <a:ext cx="8510270" cy="3096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0" marR="0" lvl="0" indent="-254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•"/>
            </a:pPr>
            <a:r>
              <a:rPr lang="de-DE" dirty="0"/>
              <a:t>Slide </a:t>
            </a:r>
            <a:r>
              <a:rPr lang="de-DE" dirty="0" err="1"/>
              <a:t>number</a:t>
            </a:r>
            <a:r>
              <a:rPr lang="de-DE" dirty="0"/>
              <a:t> 2 - </a:t>
            </a:r>
            <a:r>
              <a:rPr lang="de-DE" u="sng" dirty="0">
                <a:solidFill>
                  <a:schemeClr val="hlink"/>
                </a:solidFill>
                <a:hlinkClick r:id="rId3"/>
              </a:rPr>
              <a:t>Link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4000" marR="0" lvl="0" indent="-254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de-DE" dirty="0"/>
              <a:t>Slide </a:t>
            </a:r>
            <a:r>
              <a:rPr lang="de-DE" dirty="0" err="1"/>
              <a:t>number</a:t>
            </a:r>
            <a:r>
              <a:rPr lang="de-DE" dirty="0"/>
              <a:t> 9 - First </a:t>
            </a:r>
            <a:r>
              <a:rPr lang="de-DE" u="sng" dirty="0">
                <a:solidFill>
                  <a:schemeClr val="hlink"/>
                </a:solidFill>
                <a:hlinkClick r:id="rId4"/>
              </a:rPr>
              <a:t>picture</a:t>
            </a:r>
            <a:r>
              <a:rPr lang="de-DE" dirty="0"/>
              <a:t>,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u="sng" dirty="0">
                <a:solidFill>
                  <a:schemeClr val="hlink"/>
                </a:solidFill>
                <a:hlinkClick r:id="rId5"/>
              </a:rPr>
              <a:t>picture</a:t>
            </a:r>
            <a:endParaRPr dirty="0"/>
          </a:p>
          <a:p>
            <a:pPr marL="254000" marR="0" lvl="0" indent="-254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de-DE" dirty="0"/>
              <a:t>Slide </a:t>
            </a:r>
            <a:r>
              <a:rPr lang="de-DE" dirty="0" err="1"/>
              <a:t>number</a:t>
            </a:r>
            <a:r>
              <a:rPr lang="de-DE" dirty="0"/>
              <a:t> 13 - </a:t>
            </a:r>
            <a:r>
              <a:rPr lang="de-DE" dirty="0" err="1"/>
              <a:t>Generated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LLMs</a:t>
            </a:r>
            <a:endParaRPr dirty="0"/>
          </a:p>
          <a:p>
            <a:pPr marL="254000" marR="0" lvl="0" indent="-254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de-DE" dirty="0"/>
              <a:t>Slide </a:t>
            </a:r>
            <a:r>
              <a:rPr lang="de-DE" dirty="0" err="1"/>
              <a:t>number</a:t>
            </a:r>
            <a:r>
              <a:rPr lang="de-DE" dirty="0"/>
              <a:t> 14 - First </a:t>
            </a:r>
            <a:r>
              <a:rPr lang="de-DE" u="sng" dirty="0">
                <a:solidFill>
                  <a:schemeClr val="hlink"/>
                </a:solidFill>
                <a:hlinkClick r:id="rId6"/>
              </a:rPr>
              <a:t>picture</a:t>
            </a:r>
            <a:r>
              <a:rPr lang="de-DE" dirty="0"/>
              <a:t>,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u="sng" dirty="0">
                <a:solidFill>
                  <a:schemeClr val="hlink"/>
                </a:solidFill>
                <a:hlinkClick r:id="rId7"/>
              </a:rPr>
              <a:t>picture</a:t>
            </a:r>
            <a:endParaRPr dirty="0"/>
          </a:p>
          <a:p>
            <a:pPr marL="254000" marR="0" lvl="0" indent="-254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de-DE" dirty="0"/>
              <a:t>Slide </a:t>
            </a:r>
            <a:r>
              <a:rPr lang="de-DE" dirty="0" err="1"/>
              <a:t>number</a:t>
            </a:r>
            <a:r>
              <a:rPr lang="de-DE" dirty="0"/>
              <a:t> 19 - Taken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u="sng" dirty="0">
                <a:solidFill>
                  <a:schemeClr val="hlink"/>
                </a:solidFill>
                <a:hlinkClick r:id="rId8"/>
              </a:rPr>
              <a:t>paper</a:t>
            </a:r>
            <a:endParaRPr dirty="0"/>
          </a:p>
          <a:p>
            <a:pPr marL="254000" marR="0" lvl="0" indent="-254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>
            <a:spLocks/>
          </p:cNvSpPr>
          <p:nvPr/>
        </p:nvSpPr>
        <p:spPr>
          <a:xfrm>
            <a:off x="317935" y="1603388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114000"/>
              </a:lnSpc>
              <a:spcAft>
                <a:spcPts val="600"/>
              </a:spcAft>
            </a:pPr>
            <a:r>
              <a:rPr lang="de-DE" sz="1400" kern="1200" noProof="0" dirty="0">
                <a:latin typeface="+mn-lt"/>
                <a:ea typeface="+mn-ea"/>
                <a:cs typeface="+mn-cs"/>
              </a:rPr>
              <a:t>Large Language Model</a:t>
            </a:r>
            <a:endParaRPr lang="de-DE" altLang="ko-KR" sz="1400" kern="1200" noProof="0" dirty="0">
              <a:latin typeface="+mn-lt"/>
              <a:ea typeface="+mn-ea"/>
              <a:cs typeface="+mn-cs"/>
            </a:endParaRPr>
          </a:p>
        </p:txBody>
      </p:sp>
      <p:sp useBgFill="1">
        <p:nvSpPr>
          <p:cNvPr id="2" name="Titel 1"/>
          <p:cNvSpPr txBox="1"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rm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latinLnBrk="0">
              <a:buFontTx/>
              <a:buNone/>
            </a:pPr>
            <a:r>
              <a:rPr lang="de-DE" altLang="en-US" b="0" kern="1200" noProof="0" dirty="0">
                <a:latin typeface="+mj-lt"/>
                <a:ea typeface="+mj-ea"/>
                <a:cs typeface="+mj-cs"/>
              </a:rPr>
              <a:t>Recap</a:t>
            </a:r>
            <a:endParaRPr lang="de-DE" altLang="ko-KR" b="0" kern="1200" noProof="0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197B135C-9846-8E40-54A2-25A5322935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774934" y="4854985"/>
            <a:ext cx="2052000" cy="273844"/>
          </a:xfrm>
        </p:spPr>
        <p:txBody>
          <a:bodyPr vert="horz" lIns="0" tIns="45720" rIns="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E58CB1E-F828-4F11-99E0-327109AF9DA4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sp useBgFill="1">
        <p:nvSpPr>
          <p:cNvPr id="5" name="Textplatzhalter 7"/>
          <p:cNvSpPr txBox="1">
            <a:spLocks noGrp="1"/>
          </p:cNvSpPr>
          <p:nvPr>
            <p:ph sz="quarter" idx="18"/>
          </p:nvPr>
        </p:nvSpPr>
        <p:spPr>
          <a:xfrm>
            <a:off x="315408" y="3311747"/>
            <a:ext cx="4188333" cy="898769"/>
          </a:xfrm>
        </p:spPr>
        <p:txBody>
          <a:bodyPr vert="horz" lIns="0" tIns="0" rIns="0" bIns="0" numCol="1">
            <a:normAutofit/>
          </a:bodyPr>
          <a:lstStyle>
            <a:lvl1pPr marL="0" indent="0" latinLnBrk="0">
              <a:lnSpc>
                <a:spcPct val="114000"/>
              </a:lnSpc>
              <a:buFontTx/>
              <a:buNone/>
              <a:defRPr lang="en-GB" altLang="en-US" sz="1400"/>
            </a:lvl1pPr>
          </a:lstStyle>
          <a:p>
            <a:pPr marL="0" indent="0" latinLnBrk="0">
              <a:spcAft>
                <a:spcPts val="600"/>
              </a:spcAft>
              <a:buFontTx/>
              <a:buNone/>
            </a:pPr>
            <a:r>
              <a:rPr lang="de-DE" altLang="en-US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LLM’s</a:t>
            </a:r>
            <a:r>
              <a:rPr lang="de-DE" dirty="0"/>
              <a:t> and </a:t>
            </a:r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altLang="en-US" dirty="0" err="1"/>
              <a:t>for</a:t>
            </a:r>
            <a:r>
              <a:rPr lang="de-DE" dirty="0"/>
              <a:t> </a:t>
            </a:r>
            <a:r>
              <a:rPr lang="de-DE" altLang="en-US" dirty="0" err="1"/>
              <a:t>us</a:t>
            </a:r>
            <a:r>
              <a:rPr lang="de-DE" dirty="0"/>
              <a:t> </a:t>
            </a:r>
            <a:r>
              <a:rPr lang="de-DE" altLang="en-US" dirty="0"/>
              <a:t>?</a:t>
            </a:r>
            <a:endParaRPr lang="de-DE" altLang="ko-KR" dirty="0"/>
          </a:p>
        </p:txBody>
      </p:sp>
      <p:pic>
        <p:nvPicPr>
          <p:cNvPr id="3" name="Inhaltsplatzhalter 2" descr="/Users/abraxas/Library/Group Containers/L48J367XN4.com.infraware.PolarisOffice/EngineTemp/58567/image6.jpeg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84" r="5884"/>
          <a:stretch/>
        </p:blipFill>
        <p:spPr>
          <a:xfrm>
            <a:off x="4648200" y="2148970"/>
            <a:ext cx="4180392" cy="2546650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platzhalter 7"/>
          <p:cNvSpPr txBox="1">
            <a:spLocks noGrp="1"/>
          </p:cNvSpPr>
          <p:nvPr>
            <p:ph idx="1" hasCustomPrompt="1"/>
          </p:nvPr>
        </p:nvSpPr>
        <p:spPr>
          <a:xfrm>
            <a:off x="319405" y="1600200"/>
            <a:ext cx="8509635" cy="309626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0" tIns="0" rIns="0" bIns="0" numCol="1" anchor="t">
            <a:noAutofit/>
          </a:bodyPr>
          <a:lstStyle>
            <a:lvl1pPr marL="0" indent="0" latinLnBrk="0">
              <a:lnSpc>
                <a:spcPct val="114000"/>
              </a:lnSpc>
              <a:buFontTx/>
              <a:buNone/>
              <a:defRPr lang="en-GB" altLang="en-US" sz="1400"/>
            </a:lvl1pPr>
          </a:lstStyle>
          <a:p>
            <a:pPr marL="0" indent="0" rtl="0"/>
            <a:r>
              <a:rPr lang="de-DE" sz="1600" b="1" dirty="0">
                <a:latin typeface="Arial" charset="0"/>
                <a:ea typeface="Times New Roman" charset="0"/>
                <a:cs typeface="+mn-cs"/>
              </a:rPr>
              <a:t>Problem </a:t>
            </a:r>
            <a:r>
              <a:rPr lang="de-DE" sz="1600" b="1" dirty="0" err="1">
                <a:latin typeface="Arial" charset="0"/>
                <a:ea typeface="Times New Roman" charset="0"/>
                <a:cs typeface="+mn-cs"/>
              </a:rPr>
              <a:t>Statemenet</a:t>
            </a:r>
            <a:r>
              <a:rPr lang="de-DE" sz="1600" b="1" dirty="0">
                <a:latin typeface="Arial" charset="0"/>
                <a:ea typeface="Times New Roman" charset="0"/>
                <a:cs typeface="+mn-cs"/>
              </a:rPr>
              <a:t> </a:t>
            </a:r>
            <a:r>
              <a:rPr lang="de-DE" sz="1600" dirty="0">
                <a:latin typeface="Arial" charset="0"/>
                <a:ea typeface="Times New Roman" charset="0"/>
                <a:cs typeface="+mn-cs"/>
              </a:rPr>
              <a:t>: </a:t>
            </a:r>
            <a:r>
              <a:rPr lang="de-DE" dirty="0">
                <a:latin typeface="Arial" charset="0"/>
                <a:ea typeface="Times New Roman" charset="0"/>
                <a:cs typeface="+mn-cs"/>
              </a:rPr>
              <a:t>Transform</a:t>
            </a:r>
            <a:r>
              <a:rPr lang="de-DE" dirty="0">
                <a:latin typeface="+mn-lt"/>
                <a:ea typeface="+mn-ea"/>
                <a:cs typeface="+mn-cs"/>
              </a:rPr>
              <a:t> </a:t>
            </a:r>
            <a:r>
              <a:rPr lang="de-DE" dirty="0" err="1">
                <a:latin typeface="+mn-lt"/>
                <a:ea typeface="+mn-ea"/>
                <a:cs typeface="+mn-cs"/>
              </a:rPr>
              <a:t>unstructured</a:t>
            </a:r>
            <a:r>
              <a:rPr lang="de-DE" dirty="0">
                <a:latin typeface="+mn-lt"/>
                <a:ea typeface="+mn-ea"/>
                <a:cs typeface="+mn-cs"/>
              </a:rPr>
              <a:t> Wikipedia </a:t>
            </a:r>
            <a:r>
              <a:rPr lang="de-DE" dirty="0" err="1">
                <a:latin typeface="+mn-lt"/>
                <a:ea typeface="+mn-ea"/>
                <a:cs typeface="+mn-cs"/>
              </a:rPr>
              <a:t>articles</a:t>
            </a:r>
            <a:r>
              <a:rPr lang="de-DE" dirty="0">
                <a:latin typeface="+mn-lt"/>
                <a:ea typeface="+mn-ea"/>
                <a:cs typeface="+mn-cs"/>
              </a:rPr>
              <a:t> </a:t>
            </a:r>
            <a:r>
              <a:rPr lang="de-DE" dirty="0" err="1">
                <a:latin typeface="+mn-lt"/>
                <a:ea typeface="+mn-ea"/>
                <a:cs typeface="+mn-cs"/>
              </a:rPr>
              <a:t>into</a:t>
            </a:r>
            <a:r>
              <a:rPr lang="de-DE" dirty="0">
                <a:latin typeface="+mn-lt"/>
                <a:ea typeface="+mn-ea"/>
                <a:cs typeface="+mn-cs"/>
              </a:rPr>
              <a:t> </a:t>
            </a:r>
            <a:r>
              <a:rPr lang="de-DE" dirty="0" err="1">
                <a:latin typeface="+mn-lt"/>
                <a:ea typeface="+mn-ea"/>
                <a:cs typeface="+mn-cs"/>
              </a:rPr>
              <a:t>structured</a:t>
            </a:r>
            <a:r>
              <a:rPr lang="de-DE" dirty="0">
                <a:latin typeface="+mn-lt"/>
                <a:ea typeface="+mn-ea"/>
                <a:cs typeface="+mn-cs"/>
              </a:rPr>
              <a:t> </a:t>
            </a:r>
            <a:r>
              <a:rPr lang="de-DE" dirty="0" err="1">
                <a:latin typeface="+mn-lt"/>
                <a:ea typeface="+mn-ea"/>
                <a:cs typeface="+mn-cs"/>
              </a:rPr>
              <a:t>knowledge</a:t>
            </a:r>
            <a:r>
              <a:rPr lang="de-DE" dirty="0">
                <a:latin typeface="+mn-lt"/>
                <a:ea typeface="+mn-ea"/>
                <a:cs typeface="+mn-cs"/>
              </a:rPr>
              <a:t> </a:t>
            </a:r>
            <a:r>
              <a:rPr lang="de-DE" dirty="0" err="1">
                <a:latin typeface="+mn-lt"/>
                <a:ea typeface="+mn-ea"/>
                <a:cs typeface="+mn-cs"/>
              </a:rPr>
              <a:t>graphs</a:t>
            </a:r>
            <a:r>
              <a:rPr lang="de-DE" dirty="0">
                <a:latin typeface="+mn-lt"/>
                <a:ea typeface="+mn-ea"/>
                <a:cs typeface="+mn-cs"/>
              </a:rPr>
              <a:t> </a:t>
            </a:r>
            <a:r>
              <a:rPr lang="de-DE" dirty="0" err="1">
                <a:latin typeface="+mn-lt"/>
                <a:ea typeface="+mn-ea"/>
                <a:cs typeface="+mn-cs"/>
              </a:rPr>
              <a:t>using</a:t>
            </a:r>
            <a:r>
              <a:rPr lang="de-DE" dirty="0">
                <a:latin typeface="+mn-lt"/>
                <a:ea typeface="+mn-ea"/>
                <a:cs typeface="+mn-cs"/>
              </a:rPr>
              <a:t> </a:t>
            </a:r>
            <a:r>
              <a:rPr lang="de-DE" dirty="0" err="1">
                <a:latin typeface="+mn-lt"/>
                <a:ea typeface="+mn-ea"/>
                <a:cs typeface="+mn-cs"/>
              </a:rPr>
              <a:t>LLM’s</a:t>
            </a:r>
            <a:r>
              <a:rPr lang="de-DE" dirty="0">
                <a:latin typeface="+mn-lt"/>
                <a:ea typeface="+mn-ea"/>
                <a:cs typeface="+mn-cs"/>
              </a:rPr>
              <a:t>.</a:t>
            </a:r>
            <a:endParaRPr lang="ko-KR" altLang="en-US" dirty="0">
              <a:latin typeface="+mn-lt"/>
              <a:ea typeface="+mn-ea"/>
              <a:cs typeface="+mn-cs"/>
            </a:endParaRPr>
          </a:p>
        </p:txBody>
      </p:sp>
      <p:sp useBgFill="1">
        <p:nvSpPr>
          <p:cNvPr id="3" name="Titel 1"/>
          <p:cNvSpPr txBox="1">
            <a:spLocks noGrp="1"/>
          </p:cNvSpPr>
          <p:nvPr>
            <p:ph type="title" hasCustomPrompt="1"/>
          </p:nvPr>
        </p:nvSpPr>
        <p:spPr>
          <a:xfrm>
            <a:off x="319405" y="972185"/>
            <a:ext cx="8509635" cy="38081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0" tIns="0" rIns="0" bIns="0" numCol="1" anchor="t">
            <a:sp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rtl="0"/>
            <a:r>
              <a:rPr lang="de-DE" sz="2500" b="0" dirty="0" err="1">
                <a:latin typeface="Arial" charset="0"/>
                <a:ea typeface="Times New Roman" charset="0"/>
                <a:cs typeface="+mj-cs"/>
              </a:rPr>
              <a:t>Recap</a:t>
            </a:r>
            <a:endParaRPr lang="ko-KR" altLang="en-US" sz="2500" b="0" dirty="0">
              <a:latin typeface="Arial" charset="0"/>
              <a:ea typeface="Times New Roman" charset="0"/>
              <a:cs typeface="+mj-cs"/>
            </a:endParaRPr>
          </a:p>
        </p:txBody>
      </p:sp>
      <p:pic>
        <p:nvPicPr>
          <p:cNvPr id="5" name="Bild 9" descr="/Users/abraxas/Library/Group Containers/L48J367XN4.com.infraware.PolarisOffice/EngineTemp/58567/image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6275" y="2042160"/>
            <a:ext cx="4057650" cy="1520190"/>
          </a:xfrm>
          <a:prstGeom prst="rect">
            <a:avLst/>
          </a:prstGeom>
          <a:noFill/>
        </p:spPr>
      </p:pic>
      <p:sp>
        <p:nvSpPr>
          <p:cNvPr id="6" name="Textfeld 10"/>
          <p:cNvSpPr txBox="1">
            <a:spLocks/>
          </p:cNvSpPr>
          <p:nvPr/>
        </p:nvSpPr>
        <p:spPr>
          <a:xfrm>
            <a:off x="314325" y="2330767"/>
            <a:ext cx="4040505" cy="24631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sz="1400" dirty="0">
                <a:latin typeface="Arial" charset="0"/>
                <a:ea typeface="Arial" charset="0"/>
                <a:cs typeface="Arial" charset="0"/>
              </a:rPr>
              <a:t>Key Components :</a:t>
            </a:r>
            <a:endParaRPr lang="ko-KR" altLang="en-US" sz="1400" dirty="0">
              <a:latin typeface="Arial" charset="0"/>
              <a:ea typeface="Arial" charset="0"/>
              <a:cs typeface="Arial" charset="0"/>
            </a:endParaRPr>
          </a:p>
          <a:p>
            <a:pPr marL="0" indent="0" algn="l" hangingPunct="1"/>
            <a:endParaRPr lang="ko-KR" altLang="en-US" sz="1800" dirty="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+mj-lt"/>
              <a:buAutoNum type="arabicPeriod"/>
            </a:pPr>
            <a:r>
              <a:rPr sz="1200" dirty="0">
                <a:latin typeface="Arial" charset="0"/>
                <a:ea typeface="Arial" charset="0"/>
                <a:cs typeface="Arial" charset="0"/>
              </a:rPr>
              <a:t>Input</a:t>
            </a:r>
            <a:endParaRPr lang="ko-KR" altLang="en-US" sz="1200" dirty="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+mj-lt"/>
              <a:buAutoNum type="arabicPeriod"/>
            </a:pPr>
            <a:r>
              <a:rPr sz="1200" dirty="0">
                <a:latin typeface="Arial" charset="0"/>
                <a:ea typeface="Arial" charset="0"/>
                <a:cs typeface="Arial" charset="0"/>
              </a:rPr>
              <a:t>Process</a:t>
            </a:r>
            <a:endParaRPr lang="ko-KR" altLang="en-US" sz="1200" dirty="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+mj-lt"/>
              <a:buAutoNum type="arabicPeriod"/>
            </a:pPr>
            <a:r>
              <a:rPr sz="1200" dirty="0">
                <a:latin typeface="Arial" charset="0"/>
                <a:ea typeface="Arial" charset="0"/>
                <a:cs typeface="Arial" charset="0"/>
              </a:rPr>
              <a:t>Output</a:t>
            </a:r>
            <a:endParaRPr lang="ko-KR" altLang="en-US" sz="1200" dirty="0">
              <a:latin typeface="Arial" charset="0"/>
              <a:ea typeface="Arial" charset="0"/>
              <a:cs typeface="Arial" charset="0"/>
            </a:endParaRPr>
          </a:p>
          <a:p>
            <a:pPr marL="0" indent="0" algn="l" hangingPunct="1"/>
            <a:endParaRPr lang="ko-KR" altLang="en-US" sz="1800" dirty="0">
              <a:latin typeface="Arial" charset="0"/>
              <a:ea typeface="Arial" charset="0"/>
              <a:cs typeface="Arial" charset="0"/>
            </a:endParaRPr>
          </a:p>
          <a:p>
            <a:pPr marL="0" indent="0" algn="l" hangingPunct="1"/>
            <a:r>
              <a:rPr sz="1400" dirty="0">
                <a:latin typeface="Arial" charset="0"/>
                <a:ea typeface="Arial" charset="0"/>
                <a:cs typeface="Arial" charset="0"/>
              </a:rPr>
              <a:t>Main Challenges :</a:t>
            </a:r>
            <a:endParaRPr lang="ko-KR" altLang="en-US" sz="1400" dirty="0">
              <a:latin typeface="Arial" charset="0"/>
              <a:ea typeface="Arial" charset="0"/>
              <a:cs typeface="Arial" charset="0"/>
            </a:endParaRPr>
          </a:p>
          <a:p>
            <a:pPr marL="0" indent="0" algn="l" hangingPunct="1"/>
            <a:endParaRPr lang="ko-KR" altLang="en-US" sz="1800" dirty="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Wingdings"/>
              <a:buChar char=""/>
            </a:pPr>
            <a:r>
              <a:rPr sz="1200" dirty="0">
                <a:latin typeface="Arial" charset="0"/>
                <a:ea typeface="Arial" charset="0"/>
                <a:cs typeface="Arial" charset="0"/>
              </a:rPr>
              <a:t>Accuracy of Triple Extraction</a:t>
            </a:r>
            <a:endParaRPr lang="ko-KR" altLang="en-US" sz="1200" dirty="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Wingdings"/>
              <a:buChar char=""/>
            </a:pPr>
            <a:r>
              <a:rPr sz="1200" dirty="0">
                <a:latin typeface="Arial" charset="0"/>
                <a:ea typeface="Arial" charset="0"/>
                <a:cs typeface="Arial" charset="0"/>
              </a:rPr>
              <a:t>Prompt Design for LLM’s</a:t>
            </a:r>
            <a:endParaRPr lang="ko-KR" altLang="en-US" sz="1200" dirty="0">
              <a:latin typeface="Arial" charset="0"/>
              <a:ea typeface="Arial" charset="0"/>
              <a:cs typeface="Arial" charset="0"/>
            </a:endParaRPr>
          </a:p>
          <a:p>
            <a:pPr marL="254000" indent="-254000" algn="l" hangingPunct="1">
              <a:buFont typeface="Wingdings"/>
              <a:buChar char=""/>
            </a:pPr>
            <a:r>
              <a:rPr sz="1200" dirty="0">
                <a:latin typeface="Arial" charset="0"/>
                <a:ea typeface="Arial" charset="0"/>
                <a:cs typeface="Arial" charset="0"/>
              </a:rPr>
              <a:t>Ontology Alignment</a:t>
            </a:r>
            <a:endParaRPr lang="ko-KR" altLang="en-US" sz="12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" name="Bild 1" descr="/Users/abraxas/Library/Group Containers/L48J367XN4.com.infraware.PolarisOffice/EngineTemp/58567/fImage42254947304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650" y="3491230"/>
            <a:ext cx="4518025" cy="1495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Textplatzhalter 7"/>
          <p:cNvSpPr txBox="1">
            <a:spLocks noGrp="1"/>
          </p:cNvSpPr>
          <p:nvPr>
            <p:ph type="body" idx="13" hasCustomPrompt="1"/>
          </p:nvPr>
        </p:nvSpPr>
        <p:spPr>
          <a:xfrm>
            <a:off x="319405" y="1600200"/>
            <a:ext cx="8509635" cy="506095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0" tIns="0" rIns="0" bIns="0" numCol="1" anchor="t">
            <a:noAutofit/>
          </a:bodyPr>
          <a:lstStyle>
            <a:lvl1pPr marL="0" indent="0" latinLnBrk="0">
              <a:lnSpc>
                <a:spcPct val="114000"/>
              </a:lnSpc>
              <a:buFontTx/>
              <a:buNone/>
              <a:defRPr lang="en-GB" altLang="en-US" sz="1400"/>
            </a:lvl1pPr>
          </a:lstStyle>
          <a:p>
            <a:pPr marL="0" indent="0" rtl="0"/>
            <a:r>
              <a:rPr lang="de-DE" sz="1400">
                <a:latin typeface="Arial" charset="0"/>
                <a:ea typeface="Times New Roman" charset="0"/>
                <a:cs typeface="+mn-cs"/>
              </a:rPr>
              <a:t>Our Roadmap : </a:t>
            </a:r>
            <a:endParaRPr lang="ko-KR" altLang="en-US" sz="1400">
              <a:latin typeface="Arial" charset="0"/>
              <a:ea typeface="Times New Roman" charset="0"/>
              <a:cs typeface="+mn-cs"/>
            </a:endParaRPr>
          </a:p>
        </p:txBody>
      </p:sp>
      <p:sp useBgFill="1">
        <p:nvSpPr>
          <p:cNvPr id="3" name="Titel 1"/>
          <p:cNvSpPr txBox="1">
            <a:spLocks noGrp="1"/>
          </p:cNvSpPr>
          <p:nvPr>
            <p:ph type="title" hasCustomPrompt="1"/>
          </p:nvPr>
        </p:nvSpPr>
        <p:spPr>
          <a:xfrm>
            <a:off x="319405" y="972185"/>
            <a:ext cx="8509635" cy="380810"/>
          </a:xfrm>
          <a:prstGeom prst="rect">
            <a:avLst/>
          </a:prstGeom>
          <a:ln w="0">
            <a:noFill/>
            <a:prstDash/>
          </a:ln>
        </p:spPr>
        <p:txBody>
          <a:bodyPr vert="horz" wrap="square" lIns="0" tIns="0" rIns="0" bIns="0" numCol="1" anchor="t">
            <a:spAutoFit/>
          </a:bodyPr>
          <a:lstStyle>
            <a:lvl1pPr marL="0" indent="0" latinLnBrk="0">
              <a:lnSpc>
                <a:spcPts val="3200"/>
              </a:lnSpc>
              <a:buFontTx/>
              <a:buNone/>
              <a:defRPr lang="en-GB" altLang="en-US" sz="2500"/>
            </a:lvl1pPr>
          </a:lstStyle>
          <a:p>
            <a:pPr marL="0" indent="0" rtl="0"/>
            <a:r>
              <a:rPr lang="de-DE" sz="2500" b="0" dirty="0" err="1">
                <a:latin typeface="Arial" charset="0"/>
                <a:ea typeface="Times New Roman" charset="0"/>
                <a:cs typeface="+mj-cs"/>
              </a:rPr>
              <a:t>Recap</a:t>
            </a:r>
            <a:endParaRPr lang="ko-KR" altLang="en-US" sz="2500" b="0" dirty="0">
              <a:latin typeface="Arial" charset="0"/>
              <a:ea typeface="Times New Roman" charset="0"/>
              <a:cs typeface="+mj-cs"/>
            </a:endParaRPr>
          </a:p>
        </p:txBody>
      </p:sp>
      <p:pic>
        <p:nvPicPr>
          <p:cNvPr id="2" name="Inhaltsplatzhalter 2" descr="/Users/abraxas/Library/Group Containers/L48J367XN4.com.infraware.PolarisOffice/EngineTemp/58567/fImage963421719358.png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48535" y="1010920"/>
            <a:ext cx="6833235" cy="4093845"/>
          </a:xfrm>
          <a:prstGeom prst="rect">
            <a:avLst/>
          </a:prstGeom>
          <a:noFill/>
          <a:ln w="0">
            <a:noFill/>
            <a:prstDash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F46D6FC9-E6FA-EF1D-6E49-EF1FC6765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4385" y="1352810"/>
            <a:ext cx="6675229" cy="3708460"/>
          </a:xfr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EFEDD1B8-4569-DADA-3E49-F5FAC6BE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Technical Background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1D3107-1E99-3431-CC6E-0E49ADDDCF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1969B83-7743-84A5-71C4-DCD68BDCF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neural</a:t>
            </a:r>
            <a:r>
              <a:rPr lang="de-DE" dirty="0"/>
              <a:t> </a:t>
            </a:r>
            <a:r>
              <a:rPr lang="de-DE" dirty="0" err="1"/>
              <a:t>networks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31319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4C872D14-69DA-B6AE-41AD-4AB0F0051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067" y="1315588"/>
            <a:ext cx="5741865" cy="3827912"/>
          </a:xfrm>
        </p:spPr>
      </p:pic>
      <p:sp>
        <p:nvSpPr>
          <p:cNvPr id="8" name="Titel 7">
            <a:extLst>
              <a:ext uri="{FF2B5EF4-FFF2-40B4-BE49-F238E27FC236}">
                <a16:creationId xmlns:a16="http://schemas.microsoft.com/office/drawing/2014/main" id="{D5904FE1-7873-8282-9FFF-9DF0BD5E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Technical Background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9EFF69-8A78-8555-E92E-6D38CC0D80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2505A01-672F-3ABB-F0B7-BDD251081E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LLM ?</a:t>
            </a:r>
          </a:p>
        </p:txBody>
      </p:sp>
    </p:spTree>
    <p:extLst>
      <p:ext uri="{BB962C8B-B14F-4D97-AF65-F5344CB8AC3E}">
        <p14:creationId xmlns:p14="http://schemas.microsoft.com/office/powerpoint/2010/main" val="360280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017EF2E-F164-9984-9579-FF9C88B9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810"/>
          </a:xfrm>
        </p:spPr>
        <p:txBody>
          <a:bodyPr/>
          <a:lstStyle/>
          <a:p>
            <a:r>
              <a:rPr lang="de-DE" dirty="0"/>
              <a:t>Technical Background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3275C0-5718-279E-65DF-F416203502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71402F1F-EEF8-C3AC-56AF-EFFD16BF65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Hugging</a:t>
            </a:r>
            <a:r>
              <a:rPr lang="de-DE" dirty="0"/>
              <a:t> Face Transformers </a:t>
            </a:r>
            <a:r>
              <a:rPr lang="de-DE" dirty="0" err="1"/>
              <a:t>Libray</a:t>
            </a:r>
            <a:endParaRPr lang="de-DE" dirty="0"/>
          </a:p>
        </p:txBody>
      </p:sp>
      <p:pic>
        <p:nvPicPr>
          <p:cNvPr id="12" name="Inhaltsplatzhalter 11" descr="Ein Bild, das Text, Kreis, Schrift, Screenshot enthält.&#10;&#10;Automatisch generierte Beschreibung">
            <a:extLst>
              <a:ext uri="{FF2B5EF4-FFF2-40B4-BE49-F238E27FC236}">
                <a16:creationId xmlns:a16="http://schemas.microsoft.com/office/drawing/2014/main" id="{9473BC54-17E2-B04A-0C7D-871BD272D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7493" y="1745906"/>
            <a:ext cx="5237522" cy="3397594"/>
          </a:xfrm>
        </p:spPr>
      </p:pic>
    </p:spTree>
    <p:extLst>
      <p:ext uri="{BB962C8B-B14F-4D97-AF65-F5344CB8AC3E}">
        <p14:creationId xmlns:p14="http://schemas.microsoft.com/office/powerpoint/2010/main" val="272048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319090" y="2143125"/>
            <a:ext cx="8508900" cy="25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Making a request to the Wikipedia pages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Extracting the data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Decomposing tables and removing references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Dividing the text in chunks of a fix length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DE"/>
              <a:t>Creating for each chunk a text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319090" y="972000"/>
            <a:ext cx="85089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Data extraction</a:t>
            </a:r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00" cy="273900"/>
          </a:xfrm>
          <a:prstGeom prst="rect">
            <a:avLst/>
          </a:prstGeom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9</a:t>
            </a:fld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2"/>
          </p:nvPr>
        </p:nvSpPr>
        <p:spPr>
          <a:xfrm>
            <a:off x="319090" y="1600200"/>
            <a:ext cx="8508900" cy="50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b="1"/>
              <a:t>First Step : Extraction</a:t>
            </a:r>
            <a:endParaRPr b="1"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4963" y="1292788"/>
            <a:ext cx="3267075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4299" y="2806350"/>
            <a:ext cx="1677200" cy="18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 1</Template>
  <TotalTime>0</TotalTime>
  <Words>474</Words>
  <Application>Microsoft Macintosh PowerPoint</Application>
  <PresentationFormat>Bildschirmpräsentation (16:9)</PresentationFormat>
  <Paragraphs>152</Paragraphs>
  <Slides>23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23</vt:i4>
      </vt:variant>
    </vt:vector>
  </HeadingPairs>
  <TitlesOfParts>
    <vt:vector size="36" baseType="lpstr">
      <vt:lpstr>Arial</vt:lpstr>
      <vt:lpstr>Calibri</vt:lpstr>
      <vt:lpstr>Comic Sans MS</vt:lpstr>
      <vt:lpstr>Courier New</vt:lpstr>
      <vt:lpstr>Noto Sans Symbols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Knowledge Graph Creation from Text with LLMs</vt:lpstr>
      <vt:lpstr>Knowledge Graph Creation from Text with LLMs</vt:lpstr>
      <vt:lpstr>Recap</vt:lpstr>
      <vt:lpstr>Recap</vt:lpstr>
      <vt:lpstr>Recap</vt:lpstr>
      <vt:lpstr>Technical Background</vt:lpstr>
      <vt:lpstr>Technical Background</vt:lpstr>
      <vt:lpstr>Technical Background</vt:lpstr>
      <vt:lpstr>Data extraction</vt:lpstr>
      <vt:lpstr>Current Progress</vt:lpstr>
      <vt:lpstr>Current Progress</vt:lpstr>
      <vt:lpstr>Current Progress</vt:lpstr>
      <vt:lpstr>Prompt Design</vt:lpstr>
      <vt:lpstr>Promt Structure</vt:lpstr>
      <vt:lpstr>Results : Zero Shot</vt:lpstr>
      <vt:lpstr>Results : One Shot </vt:lpstr>
      <vt:lpstr>Results : Few Shots</vt:lpstr>
      <vt:lpstr>Problems while Evaluating</vt:lpstr>
      <vt:lpstr>Metrics</vt:lpstr>
      <vt:lpstr>Next Steps</vt:lpstr>
      <vt:lpstr>                        Thank you for your attention!</vt:lpstr>
      <vt:lpstr>Sources for images</vt:lpstr>
      <vt:lpstr>Sources for images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Didarbek Baidaliyev</dc:creator>
  <cp:lastModifiedBy>Didarbek Baidaliyev</cp:lastModifiedBy>
  <cp:revision>6</cp:revision>
  <cp:lastPrinted>2015-07-30T14:04:45Z</cp:lastPrinted>
  <dcterms:created xsi:type="dcterms:W3CDTF">2024-12-08T14:52:44Z</dcterms:created>
  <dcterms:modified xsi:type="dcterms:W3CDTF">2024-12-09T11:50:39Z</dcterms:modified>
</cp:coreProperties>
</file>