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7" r:id="rId1"/>
    <p:sldMasterId id="2147483928" r:id="rId2"/>
    <p:sldMasterId id="2147483929" r:id="rId3"/>
    <p:sldMasterId id="2147483930" r:id="rId4"/>
    <p:sldMasterId id="2147483931" r:id="rId5"/>
    <p:sldMasterId id="2147483932" r:id="rId6"/>
  </p:sldMasterIdLst>
  <p:notesMasterIdLst>
    <p:notesMasterId r:id="rId20"/>
  </p:notesMasterIdLst>
  <p:handoutMasterIdLst>
    <p:handoutMasterId r:id="rId21"/>
  </p:handoutMasterIdLst>
  <p:sldIdLst>
    <p:sldId id="355" r:id="rId7"/>
    <p:sldId id="399" r:id="rId8"/>
    <p:sldId id="406" r:id="rId9"/>
    <p:sldId id="400" r:id="rId10"/>
    <p:sldId id="403" r:id="rId11"/>
    <p:sldId id="408" r:id="rId12"/>
    <p:sldId id="412" r:id="rId13"/>
    <p:sldId id="410" r:id="rId14"/>
    <p:sldId id="414" r:id="rId15"/>
    <p:sldId id="413" r:id="rId16"/>
    <p:sldId id="411" r:id="rId17"/>
    <p:sldId id="415" r:id="rId18"/>
    <p:sldId id="409" r:id="rId1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  <p15:guide id="3" orient="horz" pos="1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  <p15:guide id="3" orient="horz" pos="2157">
          <p15:clr>
            <a:srgbClr val="A4A3A4"/>
          </p15:clr>
        </p15:guide>
        <p15:guide id="4" pos="2877">
          <p15:clr>
            <a:srgbClr val="A4A3A4"/>
          </p15:clr>
        </p15:guide>
        <p15:guide id="5" orient="horz" pos="16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 snapToObjects="1">
      <p:cViewPr varScale="1">
        <p:scale>
          <a:sx n="109" d="100"/>
          <a:sy n="109" d="100"/>
        </p:scale>
        <p:origin x="84" y="188"/>
      </p:cViewPr>
      <p:guideLst>
        <p:guide orient="horz" pos="2157"/>
        <p:guide pos="2877"/>
        <p:guide orient="horz" pos="1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  <p:guide orient="horz" pos="2157"/>
        <p:guide pos="2877"/>
        <p:guide orient="horz" pos="16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05/11/2024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38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405" y="1483995"/>
            <a:ext cx="8509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710" y="4806315"/>
            <a:ext cx="575310" cy="269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74815" y="4855210"/>
            <a:ext cx="2052320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50" y="4855210"/>
            <a:ext cx="7830185" cy="288925"/>
          </a:xfrm>
        </p:spPr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4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815" y="4855210"/>
            <a:ext cx="2052955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50" y="4855210"/>
            <a:ext cx="6464935" cy="274320"/>
          </a:xfrm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405" y="1600200"/>
            <a:ext cx="8509000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7829550" cy="28829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1685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5" y="323850"/>
            <a:ext cx="604520" cy="318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170" y="323850"/>
            <a:ext cx="604520" cy="3187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232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646430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</p:sldLayoutIdLst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DBpedia_logo.svg" TargetMode="External"/><Relationship Id="rId3" Type="http://schemas.openxmlformats.org/officeDocument/2006/relationships/hyperlink" Target="https://media.springernature.com/lw1200/springer-static/image/art%3A10.1007%2Fs44163-024-00129-0/MediaObjects/44163_2024_129_Fig1_HTML.png" TargetMode="External"/><Relationship Id="rId7" Type="http://schemas.openxmlformats.org/officeDocument/2006/relationships/hyperlink" Target="https://shelf.io/blog/link-structured-and-unstructured-data-with-knowledge-graph/" TargetMode="External"/><Relationship Id="rId2" Type="http://schemas.openxmlformats.org/officeDocument/2006/relationships/hyperlink" Target="https://trendskout.com/wp-content/uploads/2024/06/llm-explained-1024x550_1ee051c62999647b0d0ebd3b1c2d79a9_800.jpe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ordlift.io/blog/en/entity/knowledge-graph/" TargetMode="External"/><Relationship Id="rId5" Type="http://schemas.openxmlformats.org/officeDocument/2006/relationships/hyperlink" Target="https://datasolut.com/was-ist-prompt-engineering/" TargetMode="External"/><Relationship Id="rId4" Type="http://schemas.openxmlformats.org/officeDocument/2006/relationships/hyperlink" Target="https://media.licdn.com/dms/image/v2/D5612AQHw03kwTr-Oow/article-cover_image-shrink_720_1280/article-cover_image-shrink_720_1280/0/1701397790910?e=2147483647&amp;v=beta&amp;t=ugUrbwcjNlhTwPENlZFwmOlovsR7ub6nQoPyVHg8RX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25" y="1476375"/>
            <a:ext cx="3819525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405" y="972185"/>
            <a:ext cx="8509635" cy="384175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25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sz="2500" b="0" i="0">
                <a:solidFill>
                  <a:srgbClr val="000000"/>
                </a:solidFill>
                <a:latin typeface="Arial" charset="0"/>
                <a:ea typeface="Arial" charset="0"/>
              </a:rPr>
              <a:t>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idx="10"/>
          </p:nvPr>
        </p:nvSpPr>
        <p:spPr>
          <a:xfrm>
            <a:off x="283210" y="2012950"/>
            <a:ext cx="8509635" cy="956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Ar</a:t>
            </a:r>
            <a:r>
              <a:rPr lang="de-DE" sz="1500">
                <a:latin typeface="+mn-lt"/>
                <a:ea typeface="+mn-ea"/>
                <a:cs typeface="+mn-cs"/>
              </a:rPr>
              <a:t> Pazari and Didarbek Baidaliyev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Technische</a:t>
            </a:r>
            <a:r>
              <a:rPr lang="de-DE" sz="1500"/>
              <a:t> Universität München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TUM</a:t>
            </a:r>
            <a:r>
              <a:rPr lang="de-DE" sz="1500"/>
              <a:t> School of Computation, Information and Technology</a:t>
            </a:r>
            <a:endParaRPr lang="ko-KR" altLang="en-US" sz="150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23AEEBA-E717-2086-1F85-220C90B3231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What is </a:t>
            </a:r>
            <a:r>
              <a:rPr lang="en-GB" dirty="0" err="1"/>
              <a:t>DBpedia</a:t>
            </a:r>
            <a:r>
              <a:rPr lang="en-GB" dirty="0"/>
              <a:t> and how can we use it?</a:t>
            </a:r>
            <a:endParaRPr lang="de-DE" dirty="0"/>
          </a:p>
        </p:txBody>
      </p:sp>
      <p:pic>
        <p:nvPicPr>
          <p:cNvPr id="10" name="Picture 8" descr="DBpedia - Wikidata">
            <a:extLst>
              <a:ext uri="{FF2B5EF4-FFF2-40B4-BE49-F238E27FC236}">
                <a16:creationId xmlns:a16="http://schemas.microsoft.com/office/drawing/2014/main" id="{B2A41FB0-B16A-4F46-98BD-BDF3ED14D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179" y="2621973"/>
            <a:ext cx="4180910" cy="10556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22DF1E-3083-F2AC-EBD2-28B41EBD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GB" dirty="0" err="1"/>
              <a:t>Ontoly</a:t>
            </a:r>
            <a:r>
              <a:rPr lang="en-GB" dirty="0"/>
              <a:t> Integration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99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06C9F1E-470A-6FF7-EFC5-CCF2D8D9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C3176C-6E26-A10F-F7F3-467E1D66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Evaluation of test results and open questions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4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7BE4CEE-28D0-4F26-8D5B-024072AB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4800" dirty="0"/>
          </a:p>
          <a:p>
            <a:r>
              <a:rPr lang="en-GB" sz="4800" dirty="0"/>
              <a:t>               Questions?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CA4534C-0D14-3DB2-6AAF-CEB9AFD3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V                      Thank you for your attention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7526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>
            <a:off x="319405" y="972185"/>
            <a:ext cx="8509635" cy="4070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Sources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sp>
        <p:nvSpPr>
          <p:cNvPr id="2" name="Inhaltsplatzhalter 2"/>
          <p:cNvSpPr txBox="1">
            <a:spLocks noGrp="1"/>
          </p:cNvSpPr>
          <p:nvPr>
            <p:ph idx="1" hasCustomPrompt="1"/>
          </p:nvPr>
        </p:nvSpPr>
        <p:spPr>
          <a:xfrm>
            <a:off x="319405" y="1600200"/>
            <a:ext cx="8509635" cy="30962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  <a:lvl2pPr marL="0" lvl="1" indent="0" latinLnBrk="0">
              <a:lnSpc>
                <a:spcPct val="114000"/>
              </a:lnSpc>
              <a:buFontTx/>
              <a:buNone/>
              <a:defRPr lang="en-GB" altLang="en-US" sz="1400"/>
            </a:lvl2pPr>
            <a:lvl3pPr marL="0" lvl="2" indent="0" latinLnBrk="0">
              <a:buFontTx/>
              <a:buNone/>
              <a:defRPr lang="en-GB" altLang="en-US" sz="1400"/>
            </a:lvl3pPr>
          </a:lstStyle>
          <a:p>
            <a:pPr marL="254000" indent="-254000" rtl="0">
              <a:buFont typeface="Wingdings"/>
              <a:buChar char=""/>
            </a:pPr>
            <a:r>
              <a:rPr lang="de-DE" sz="1400" dirty="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sz="1400" dirty="0" err="1">
                <a:latin typeface="Arial" charset="0"/>
                <a:ea typeface="Times New Roman" charset="0"/>
                <a:cs typeface="+mn-cs"/>
              </a:rPr>
              <a:t>number</a:t>
            </a:r>
            <a:r>
              <a:rPr lang="de-DE" sz="1400" dirty="0">
                <a:latin typeface="Arial" charset="0"/>
                <a:ea typeface="Times New Roman" charset="0"/>
                <a:cs typeface="+mn-cs"/>
              </a:rPr>
              <a:t> 3 - </a:t>
            </a:r>
            <a:r>
              <a:rPr lang="de-DE" sz="1400" dirty="0">
                <a:latin typeface="Arial" charset="0"/>
                <a:ea typeface="Times New Roman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Link</a:t>
            </a:r>
            <a:endParaRPr lang="ko-KR" altLang="en-US" sz="1400" dirty="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sz="1400" dirty="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sz="1400" dirty="0" err="1">
                <a:latin typeface="Arial" charset="0"/>
                <a:ea typeface="Times New Roman" charset="0"/>
                <a:cs typeface="+mn-cs"/>
              </a:rPr>
              <a:t>number</a:t>
            </a:r>
            <a:r>
              <a:rPr lang="de-DE" sz="1400" dirty="0">
                <a:latin typeface="Arial" charset="0"/>
                <a:ea typeface="Times New Roman" charset="0"/>
                <a:cs typeface="+mn-cs"/>
              </a:rPr>
              <a:t> 4 - </a:t>
            </a:r>
            <a:r>
              <a:rPr lang="de-DE" sz="1400" dirty="0">
                <a:latin typeface="Arial" charset="0"/>
                <a:ea typeface="Times New Roman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Link</a:t>
            </a:r>
            <a:endParaRPr lang="ko-KR" altLang="en-US" sz="1400" dirty="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sz="1400" dirty="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sz="1400" dirty="0" err="1">
                <a:latin typeface="Arial" charset="0"/>
                <a:ea typeface="Times New Roman" charset="0"/>
                <a:cs typeface="+mn-cs"/>
              </a:rPr>
              <a:t>number</a:t>
            </a:r>
            <a:r>
              <a:rPr lang="de-DE" sz="1400" dirty="0">
                <a:latin typeface="Arial" charset="0"/>
                <a:ea typeface="Times New Roman" charset="0"/>
                <a:cs typeface="+mn-cs"/>
              </a:rPr>
              <a:t> 5 - </a:t>
            </a:r>
            <a:r>
              <a:rPr lang="de-DE" sz="1400" dirty="0">
                <a:latin typeface="Arial" charset="0"/>
                <a:ea typeface="Times New Roman" charset="0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Link</a:t>
            </a:r>
            <a:endParaRPr lang="ko-KR" altLang="en-US" sz="1400" dirty="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sz="1400" dirty="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sz="1400" dirty="0" err="1">
                <a:latin typeface="Arial" charset="0"/>
                <a:ea typeface="Times New Roman" charset="0"/>
                <a:cs typeface="+mn-cs"/>
              </a:rPr>
              <a:t>number</a:t>
            </a:r>
            <a:r>
              <a:rPr lang="de-DE" sz="1400" dirty="0">
                <a:latin typeface="Arial" charset="0"/>
                <a:ea typeface="Times New Roman" charset="0"/>
                <a:cs typeface="+mn-cs"/>
              </a:rPr>
              <a:t> 6 - </a:t>
            </a:r>
            <a:r>
              <a:rPr lang="de-DE" sz="1400" dirty="0" err="1">
                <a:latin typeface="Arial" charset="0"/>
                <a:ea typeface="Times New Roman" charset="0"/>
                <a:cs typeface="+mn-cs"/>
              </a:rPr>
              <a:t>Created</a:t>
            </a:r>
            <a:r>
              <a:rPr lang="de-DE" sz="1400" dirty="0">
                <a:latin typeface="Arial" charset="0"/>
                <a:ea typeface="Times New Roman" charset="0"/>
                <a:cs typeface="+mn-cs"/>
              </a:rPr>
              <a:t> </a:t>
            </a:r>
            <a:r>
              <a:rPr lang="de-DE" sz="1400" dirty="0" err="1">
                <a:latin typeface="Arial" charset="0"/>
                <a:ea typeface="Times New Roman" charset="0"/>
                <a:cs typeface="+mn-cs"/>
              </a:rPr>
              <a:t>using</a:t>
            </a:r>
            <a:r>
              <a:rPr lang="de-DE" sz="1400" dirty="0">
                <a:latin typeface="Arial" charset="0"/>
                <a:ea typeface="Times New Roman" charset="0"/>
                <a:cs typeface="+mn-cs"/>
              </a:rPr>
              <a:t> AI </a:t>
            </a:r>
            <a:r>
              <a:rPr lang="de-DE" sz="1400" dirty="0" err="1">
                <a:latin typeface="Arial" charset="0"/>
                <a:ea typeface="Times New Roman" charset="0"/>
                <a:cs typeface="+mn-cs"/>
              </a:rPr>
              <a:t>tools</a:t>
            </a:r>
            <a:endParaRPr lang="de-DE" sz="1400" dirty="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altLang="ko-KR" sz="1400" dirty="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altLang="ko-KR" dirty="0" err="1">
                <a:latin typeface="Arial" charset="0"/>
                <a:ea typeface="Times New Roman" charset="0"/>
              </a:rPr>
              <a:t>number</a:t>
            </a:r>
            <a:r>
              <a:rPr lang="de-DE" altLang="ko-KR" dirty="0">
                <a:latin typeface="Arial" charset="0"/>
                <a:ea typeface="Times New Roman" charset="0"/>
              </a:rPr>
              <a:t> 7 –</a:t>
            </a:r>
            <a:r>
              <a:rPr lang="de-DE" altLang="ko-KR" dirty="0">
                <a:latin typeface="Arial" charset="0"/>
                <a:ea typeface="Times New Roman" charset="0"/>
                <a:hlinkClick r:id="rId5"/>
              </a:rPr>
              <a:t>Link</a:t>
            </a:r>
            <a:endParaRPr lang="de-DE" altLang="ko-KR" dirty="0">
              <a:latin typeface="Arial" charset="0"/>
              <a:ea typeface="Times New Roman" charset="0"/>
            </a:endParaRPr>
          </a:p>
          <a:p>
            <a:pPr marL="254000" indent="-254000">
              <a:buFont typeface="Wingdings"/>
              <a:buChar char=""/>
            </a:pPr>
            <a:r>
              <a:rPr lang="de-DE" altLang="ko-KR" sz="1400" dirty="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altLang="ko-KR" dirty="0" err="1">
                <a:latin typeface="Arial" charset="0"/>
                <a:ea typeface="Times New Roman" charset="0"/>
              </a:rPr>
              <a:t>number</a:t>
            </a:r>
            <a:r>
              <a:rPr lang="de-DE" altLang="ko-KR" dirty="0">
                <a:latin typeface="Arial" charset="0"/>
                <a:ea typeface="Times New Roman" charset="0"/>
              </a:rPr>
              <a:t> 8 - </a:t>
            </a:r>
            <a:r>
              <a:rPr lang="de-DE" altLang="ko-KR" dirty="0">
                <a:latin typeface="Arial" charset="0"/>
                <a:ea typeface="Times New Roman" charset="0"/>
                <a:hlinkClick r:id="rId6"/>
              </a:rPr>
              <a:t>Link</a:t>
            </a:r>
            <a:endParaRPr lang="ko-KR" altLang="en-US" sz="1400" dirty="0">
              <a:latin typeface="Arial" charset="0"/>
              <a:ea typeface="Times New Roman" charset="0"/>
              <a:cs typeface="+mn-cs"/>
            </a:endParaRPr>
          </a:p>
          <a:p>
            <a:pPr marL="254000" indent="-254000">
              <a:buFont typeface="Wingdings"/>
              <a:buChar char=""/>
            </a:pPr>
            <a:r>
              <a:rPr lang="de-DE" altLang="ko-KR" sz="1400" dirty="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altLang="ko-KR" dirty="0" err="1">
                <a:latin typeface="Arial" charset="0"/>
                <a:ea typeface="Times New Roman" charset="0"/>
              </a:rPr>
              <a:t>number</a:t>
            </a:r>
            <a:r>
              <a:rPr lang="de-DE" altLang="ko-KR" dirty="0">
                <a:latin typeface="Arial" charset="0"/>
                <a:ea typeface="Times New Roman" charset="0"/>
              </a:rPr>
              <a:t> 9 -</a:t>
            </a:r>
            <a:r>
              <a:rPr lang="de-DE" altLang="ko-KR" dirty="0">
                <a:latin typeface="Arial" charset="0"/>
                <a:ea typeface="Times New Roman" charset="0"/>
                <a:hlinkClick r:id="rId7"/>
              </a:rPr>
              <a:t> Link</a:t>
            </a:r>
            <a:endParaRPr lang="ko-KR" altLang="en-US" sz="1400" dirty="0">
              <a:latin typeface="Arial" charset="0"/>
              <a:ea typeface="Times New Roman" charset="0"/>
              <a:cs typeface="+mn-cs"/>
            </a:endParaRPr>
          </a:p>
          <a:p>
            <a:pPr marL="254000" indent="-254000">
              <a:buFont typeface="Wingdings"/>
              <a:buChar char=""/>
            </a:pPr>
            <a:r>
              <a:rPr lang="de-DE" altLang="ko-KR" sz="1400" dirty="0">
                <a:latin typeface="Arial" charset="0"/>
                <a:ea typeface="Times New Roman" charset="0"/>
                <a:cs typeface="+mn-cs"/>
              </a:rPr>
              <a:t>Slide </a:t>
            </a:r>
            <a:r>
              <a:rPr lang="de-DE" altLang="ko-KR" dirty="0" err="1">
                <a:latin typeface="Arial" charset="0"/>
                <a:ea typeface="Times New Roman" charset="0"/>
              </a:rPr>
              <a:t>number</a:t>
            </a:r>
            <a:r>
              <a:rPr lang="de-DE" altLang="ko-KR" dirty="0">
                <a:latin typeface="Arial" charset="0"/>
                <a:ea typeface="Times New Roman" charset="0"/>
              </a:rPr>
              <a:t> 10 -</a:t>
            </a:r>
            <a:r>
              <a:rPr lang="de-DE" altLang="ko-KR" dirty="0">
                <a:latin typeface="Arial" charset="0"/>
                <a:ea typeface="Times New Roman" charset="0"/>
                <a:hlinkClick r:id="rId8"/>
              </a:rPr>
              <a:t> Link</a:t>
            </a:r>
            <a:endParaRPr lang="ko-KR" altLang="en-US" sz="1400" dirty="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endParaRPr lang="ko-KR" altLang="en-US" sz="1400" dirty="0">
              <a:latin typeface="Arial" charset="0"/>
              <a:ea typeface="Times New Roman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319405" y="972185"/>
            <a:ext cx="8509635" cy="384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idx="10"/>
          </p:nvPr>
        </p:nvSpPr>
        <p:spPr>
          <a:xfrm>
            <a:off x="319405" y="1717675"/>
            <a:ext cx="8509635" cy="956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50000"/>
              </a:lnSpc>
              <a:buFontTx/>
              <a:buNone/>
              <a:defRPr lang="en-GB" altLang="en-US" sz="1400"/>
            </a:lvl1pPr>
            <a:lvl2pPr marL="0" lvl="1" indent="0" latinLnBrk="0">
              <a:buFontTx/>
              <a:buNone/>
              <a:defRPr lang="en-GB" altLang="en-US"/>
            </a:lvl2pPr>
          </a:lstStyle>
          <a:p>
            <a:pPr marL="0" indent="0" latinLnBrk="0">
              <a:buFontTx/>
              <a:buNone/>
            </a:pPr>
            <a:r>
              <a:rPr lang="de-DE" sz="20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Outline</a:t>
            </a:r>
            <a:r>
              <a:rPr lang="de-DE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lang="ko-KR" alt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feld 5"/>
          <p:cNvSpPr txBox="1">
            <a:spLocks/>
          </p:cNvSpPr>
          <p:nvPr/>
        </p:nvSpPr>
        <p:spPr>
          <a:xfrm>
            <a:off x="340995" y="2378075"/>
            <a:ext cx="8491220" cy="832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254000" indent="-254000" algn="l" latinLnBrk="0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Introduction and Motivation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latinLnBrk="0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Problem Statement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latinLnBrk="0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Approach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 noGrp="1"/>
          </p:cNvSpPr>
          <p:nvPr>
            <p:ph type="body" idx="13" hasCustomPrompt="1"/>
          </p:nvPr>
        </p:nvSpPr>
        <p:spPr>
          <a:xfrm>
            <a:off x="319405" y="1600200"/>
            <a:ext cx="8509635" cy="5060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400">
                <a:latin typeface="Arial" charset="0"/>
                <a:ea typeface="Times New Roman" charset="0"/>
                <a:cs typeface="+mn-cs"/>
              </a:rPr>
              <a:t>What are LLM’s and why are they important for us ?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>
            <a:off x="319405" y="972185"/>
            <a:ext cx="8509635" cy="40703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Introduction and Motivation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46739/fImage160982356324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6495" y="1902460"/>
            <a:ext cx="6220460" cy="308864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platzhalter 7"/>
          <p:cNvSpPr txBox="1">
            <a:spLocks noGrp="1"/>
          </p:cNvSpPr>
          <p:nvPr>
            <p:ph type="body" idx="13" hasCustomPrompt="1"/>
          </p:nvPr>
        </p:nvSpPr>
        <p:spPr>
          <a:xfrm>
            <a:off x="319405" y="1600200"/>
            <a:ext cx="8509635" cy="5060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latinLnBrk="0">
              <a:buFontTx/>
              <a:buNone/>
            </a:pP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 are LLM’s and why are they important for us 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319405" y="972185"/>
            <a:ext cx="8509635" cy="41084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latinLnBrk="0">
              <a:buFontTx/>
              <a:buNone/>
            </a:pP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 and Motivation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3" name="Inhaltsplatzhalter 2" descr="/Users/abraxas/Library/Group Containers/L48J367XN4.com.infraware.PolarisOffice/EngineTemp/46739/fImage309233072463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0995" y="2018665"/>
            <a:ext cx="5372735" cy="286385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 noGrp="1"/>
          </p:cNvSpPr>
          <p:nvPr>
            <p:ph type="body" idx="13" hasCustomPrompt="1"/>
          </p:nvPr>
        </p:nvSpPr>
        <p:spPr>
          <a:xfrm>
            <a:off x="319405" y="1600200"/>
            <a:ext cx="8509635" cy="5060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algn="l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 are LLM’s and why are they important for us 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  <a:p>
            <a:pPr marL="0" indent="0" rtl="0"/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>
            <a:off x="332105" y="981075"/>
            <a:ext cx="8496935" cy="40703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algn="l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 and Motivation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46739/fImage2211063404877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1345" y="2106930"/>
            <a:ext cx="4752975" cy="2874645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 noGrp="1"/>
          </p:cNvSpPr>
          <p:nvPr>
            <p:ph idx="1" hasCustomPrompt="1"/>
          </p:nvPr>
        </p:nvSpPr>
        <p:spPr>
          <a:xfrm>
            <a:off x="319405" y="1600200"/>
            <a:ext cx="8509635" cy="30962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600">
                <a:latin typeface="Arial" charset="0"/>
                <a:ea typeface="Times New Roman" charset="0"/>
                <a:cs typeface="+mn-cs"/>
              </a:rPr>
              <a:t>Transform</a:t>
            </a:r>
            <a:r>
              <a:rPr lang="de-DE" sz="1600">
                <a:latin typeface="+mn-lt"/>
                <a:ea typeface="+mn-ea"/>
                <a:cs typeface="+mn-cs"/>
              </a:rPr>
              <a:t> unstructured Wikipedia articles into structured knowledge graphs using LLM’s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 useBgFill="1"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>
            <a:off x="319405" y="972185"/>
            <a:ext cx="8509635" cy="40703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Problem statement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5" name="Bild 9" descr="/Users/abraxas/Library/Group Containers/L48J367XN4.com.infraware.PolarisOffice/EngineTemp/48931/fImage124141475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80" y="2537460"/>
            <a:ext cx="4376420" cy="1642110"/>
          </a:xfrm>
          <a:prstGeom prst="rect">
            <a:avLst/>
          </a:prstGeom>
          <a:noFill/>
        </p:spPr>
      </p:pic>
      <p:sp>
        <p:nvSpPr>
          <p:cNvPr id="6" name="Textfeld 10"/>
          <p:cNvSpPr txBox="1">
            <a:spLocks/>
          </p:cNvSpPr>
          <p:nvPr/>
        </p:nvSpPr>
        <p:spPr>
          <a:xfrm>
            <a:off x="318135" y="2233930"/>
            <a:ext cx="4040505" cy="2463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Key Components :</a:t>
            </a:r>
            <a:endParaRPr lang="ko-KR" altLang="en-US" sz="14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Input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Process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Output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Main Challenges :</a:t>
            </a:r>
            <a:endParaRPr lang="ko-KR" altLang="en-US" sz="14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Accuracy of Triple Extraction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Prompt Design for LLM’s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Ontology Alignment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Content Placeholder 1">
            <a:extLst>
              <a:ext uri="{FF2B5EF4-FFF2-40B4-BE49-F238E27FC236}">
                <a16:creationId xmlns:a16="http://schemas.microsoft.com/office/drawing/2014/main" id="{8BADDA45-E75D-6A02-16F6-699ED56049A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u need Prompt Design for?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098" name="Picture 2" descr="Was ist Prompt Engineering? - Datasolut GmbH">
            <a:extLst>
              <a:ext uri="{FF2B5EF4-FFF2-40B4-BE49-F238E27FC236}">
                <a16:creationId xmlns:a16="http://schemas.microsoft.com/office/drawing/2014/main" id="{18361D20-9048-5834-8B68-4EFDDFD5890D}"/>
              </a:ext>
            </a:extLst>
          </p:cNvPr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7179" y="1974247"/>
            <a:ext cx="4180910" cy="235113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A96049C-151E-F683-0968-68D263C2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Prompt Design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37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ontent Placeholder 1">
            <a:extLst>
              <a:ext uri="{FF2B5EF4-FFF2-40B4-BE49-F238E27FC236}">
                <a16:creationId xmlns:a16="http://schemas.microsoft.com/office/drawing/2014/main" id="{6DF65597-6AE1-51A0-D1CC-494840410F0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knowledge graphs and how can u represent them?</a:t>
            </a:r>
          </a:p>
        </p:txBody>
      </p:sp>
      <p:pic>
        <p:nvPicPr>
          <p:cNvPr id="1026" name="Picture 2" descr="cover">
            <a:extLst>
              <a:ext uri="{FF2B5EF4-FFF2-40B4-BE49-F238E27FC236}">
                <a16:creationId xmlns:a16="http://schemas.microsoft.com/office/drawing/2014/main" id="{F0FCEF8E-7406-ABAF-0314-6810FFF874E0}"/>
              </a:ext>
            </a:extLst>
          </p:cNvPr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r="10023" b="-2"/>
          <a:stretch/>
        </p:blipFill>
        <p:spPr bwMode="auto">
          <a:xfrm>
            <a:off x="4037579" y="1484770"/>
            <a:ext cx="4180910" cy="309562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FBA075F-5A25-18D8-5EF6-2E02CA2B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Knowledge Graphs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913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0EAD-8733-CE2C-33F6-9183001D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Content Placeholder 1">
            <a:extLst>
              <a:ext uri="{FF2B5EF4-FFF2-40B4-BE49-F238E27FC236}">
                <a16:creationId xmlns:a16="http://schemas.microsoft.com/office/drawing/2014/main" id="{29FCF305-5E9F-E9F6-1CE1-7CBD7AEF81C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02000"/>
            <a:ext cx="4180910" cy="309562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What are knowledge graphs and how can u represent them?</a:t>
            </a:r>
            <a:endParaRPr lang="en-US"/>
          </a:p>
        </p:txBody>
      </p:sp>
      <p:pic>
        <p:nvPicPr>
          <p:cNvPr id="3076" name="Picture 4" descr="Link Structured and Unstructured Data with a Knowledge Graph">
            <a:extLst>
              <a:ext uri="{FF2B5EF4-FFF2-40B4-BE49-F238E27FC236}">
                <a16:creationId xmlns:a16="http://schemas.microsoft.com/office/drawing/2014/main" id="{96734A3F-7ACF-75DC-27E5-BC495327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9821" y="1602000"/>
            <a:ext cx="3095626" cy="30956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B46B764-3D0F-2D75-73EF-48FBABAC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Knowledge Graphs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80964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7</Pages>
  <Words>221</Words>
  <Characters>0</Characters>
  <Application>Microsoft Office PowerPoint</Application>
  <DocSecurity>0</DocSecurity>
  <PresentationFormat>Bildschirmpräsentation (16:9)</PresentationFormat>
  <Lines>0</Lines>
  <Paragraphs>69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Knowledge Graph Creation from Text with LLMs</vt:lpstr>
      <vt:lpstr>Knowledge Graph Creation from Text with LLMs</vt:lpstr>
      <vt:lpstr>Introduction and Motivation</vt:lpstr>
      <vt:lpstr>Introduction and Motivation</vt:lpstr>
      <vt:lpstr>Introduction and Motivation</vt:lpstr>
      <vt:lpstr>Problem statement</vt:lpstr>
      <vt:lpstr>Prompt Design </vt:lpstr>
      <vt:lpstr>Knowledge Graphs </vt:lpstr>
      <vt:lpstr>Knowledge Graphs </vt:lpstr>
      <vt:lpstr>Ontoly Integration</vt:lpstr>
      <vt:lpstr>Evaluation of test results and open questions</vt:lpstr>
      <vt:lpstr>V                      Thank you for your attention</vt:lpstr>
      <vt:lpstr>Sources</vt:lpstr>
    </vt:vector>
  </TitlesOfParts>
  <Company>TUM ZIT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Bothe, Sonja</dc:creator>
  <cp:lastModifiedBy>Ar Pazari</cp:lastModifiedBy>
  <cp:revision>4</cp:revision>
  <dcterms:modified xsi:type="dcterms:W3CDTF">2024-11-05T18:11:19Z</dcterms:modified>
</cp:coreProperties>
</file>