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Masters/slideMaster5.xml" ContentType="application/vnd.openxmlformats-officedocument.presentationml.slideMaster+xml"/>
  <Override PartName="/ppt/theme/theme5.xml" ContentType="application/vnd.openxmlformats-officedocument.theme+xml"/>
  <Override PartName="/ppt/slideMasters/slideMaster6.xml" ContentType="application/vnd.openxmlformats-officedocument.presentationml.slideMaster+xml"/>
  <Override PartName="/ppt/theme/theme6.xml" ContentType="application/vnd.openxmlformats-officedocument.theme+xml"/>
  <Override PartName="/ppt/handoutMasters/handoutMaster1.xml" ContentType="application/vnd.openxmlformats-officedocument.presentationml.handoutMaster+xml"/>
  <Override PartName="/ppt/theme/theme7.xml" ContentType="application/vnd.openxmlformats-officedocument.theme+xml"/>
  <Override PartName="/ppt/notesMasters/notesMaster1.xml" ContentType="application/vnd.openxmlformats-officedocument.presentationml.notesMaster+xml"/>
  <Override PartName="/ppt/theme/theme8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SpecialPlsOnTitleSld="0" saveSubsetFonts="1" autoCompressPictures="0">
  <p:sldMasterIdLst>
    <p:sldMasterId id="2147483879" r:id="rId15"/>
    <p:sldMasterId id="2147483880" r:id="rId17"/>
    <p:sldMasterId id="2147483881" r:id="rId19"/>
    <p:sldMasterId id="2147483882" r:id="rId21"/>
    <p:sldMasterId id="2147483883" r:id="rId23"/>
    <p:sldMasterId id="2147483884" r:id="rId25"/>
  </p:sldMasterIdLst>
  <p:notesMasterIdLst>
    <p:notesMasterId r:id="rId29"/>
  </p:notesMasterIdLst>
  <p:handoutMasterIdLst>
    <p:handoutMasterId r:id="rId27"/>
  </p:handoutMasterIdLst>
  <p:sldIdLst>
    <p:sldId id="355" r:id="rId31"/>
    <p:sldId id="399" r:id="rId32"/>
    <p:sldId id="400" r:id="rId33"/>
    <p:sldId id="403" r:id="rId34"/>
    <p:sldId id="406" r:id="rId35"/>
  </p:sldIdLst>
  <p:sldSz cx="9144000" cy="5143500"/>
  <p:notesSz cx="9925050" cy="666623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  <p:ext uri="{EFAFB233-063F-42B5-8137-9DF3F51BA10A}">
      <p15:sldGuideLst xmlns:p15="http://schemas.microsoft.com/office/powerpoint/2012/main">
        <p15:guide id="1" orient="horz" pos="2159" userDrawn="0">
          <p15:clr>
            <a:srgbClr val="A4A3A4"/>
          </p15:clr>
        </p15:guide>
        <p15:guide id="2" pos="2879" userDrawn="0">
          <p15:clr>
            <a:srgbClr val="A4A3A4"/>
          </p15:clr>
        </p15:guide>
        <p15:guide id="3" orient="horz" pos="1619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999999"/>
    <a:srgbClr val="98C6EA"/>
    <a:srgbClr val="005293"/>
  </p:clrMru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8272" autoAdjust="0"/>
  </p:normalViewPr>
  <p:slideViewPr>
    <p:cSldViewPr snapToGrid="0" snapToObjects="1">
      <p:cViewPr varScale="1">
        <p:scale>
          <a:sx n="114" d="100"/>
          <a:sy n="114" d="100"/>
        </p:scale>
        <p:origin x="762" y="102"/>
      </p:cViewPr>
      <p:guideLst>
        <p:guide orient="horz" pos="2159"/>
        <p:guide pos="2879"/>
        <p:guide orient="horz" pos="16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31" d="100"/>
          <a:sy n="131" d="100"/>
        </p:scale>
        <p:origin x="-810" y="-96"/>
      </p:cViewPr>
      <p:guideLst>
        <p:guide orient="horz" pos="2159"/>
        <p:guide pos="2879"/>
        <p:guide orient="horz" pos="1619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5" Type="http://schemas.openxmlformats.org/officeDocument/2006/relationships/slideMaster" Target="slideMasters/slideMaster1.xml"></Relationship><Relationship Id="rId16" Type="http://schemas.openxmlformats.org/officeDocument/2006/relationships/theme" Target="theme/theme1.xml"></Relationship><Relationship Id="rId17" Type="http://schemas.openxmlformats.org/officeDocument/2006/relationships/slideMaster" Target="slideMasters/slideMaster2.xml"></Relationship><Relationship Id="rId19" Type="http://schemas.openxmlformats.org/officeDocument/2006/relationships/slideMaster" Target="slideMasters/slideMaster3.xml"></Relationship><Relationship Id="rId21" Type="http://schemas.openxmlformats.org/officeDocument/2006/relationships/slideMaster" Target="slideMasters/slideMaster4.xml"></Relationship><Relationship Id="rId23" Type="http://schemas.openxmlformats.org/officeDocument/2006/relationships/slideMaster" Target="slideMasters/slideMaster5.xml"></Relationship><Relationship Id="rId25" Type="http://schemas.openxmlformats.org/officeDocument/2006/relationships/slideMaster" Target="slideMasters/slideMaster6.xml"></Relationship><Relationship Id="rId27" Type="http://schemas.openxmlformats.org/officeDocument/2006/relationships/handoutMaster" Target="handoutMasters/handoutMaster1.xml"></Relationship><Relationship Id="rId29" Type="http://schemas.openxmlformats.org/officeDocument/2006/relationships/notesMaster" Target="notesMasters/notesMaster1.xml"></Relationship><Relationship Id="rId31" Type="http://schemas.openxmlformats.org/officeDocument/2006/relationships/slide" Target="slides/slide1.xml"></Relationship><Relationship Id="rId32" Type="http://schemas.openxmlformats.org/officeDocument/2006/relationships/slide" Target="slides/slide2.xml"></Relationship><Relationship Id="rId33" Type="http://schemas.openxmlformats.org/officeDocument/2006/relationships/slide" Target="slides/slide3.xml"></Relationship><Relationship Id="rId34" Type="http://schemas.openxmlformats.org/officeDocument/2006/relationships/slide" Target="slides/slide4.xml"></Relationship><Relationship Id="rId35" Type="http://schemas.openxmlformats.org/officeDocument/2006/relationships/slide" Target="slides/slide5.xml"></Relationship><Relationship Id="rId37" Type="http://schemas.openxmlformats.org/officeDocument/2006/relationships/viewProps" Target="viewProps.xml"></Relationship><Relationship Id="rId38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7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05/10/2021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8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05/10/2021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4.xml"></Relationship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405" y="972185"/>
            <a:ext cx="8509000" cy="383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405" y="1483995"/>
            <a:ext cx="8509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710" y="4806315"/>
            <a:ext cx="575310" cy="26924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774815" y="4855210"/>
            <a:ext cx="2052320" cy="274320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>
          <a:xfrm>
            <a:off x="311150" y="4855210"/>
            <a:ext cx="7830185" cy="288925"/>
          </a:xfrm>
        </p:spPr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405" y="972185"/>
            <a:ext cx="8509000" cy="410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>
          <a:xfrm>
            <a:off x="6774815" y="4855210"/>
            <a:ext cx="2052955" cy="274320"/>
          </a:xfrm>
        </p:spPr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>
          <a:xfrm>
            <a:off x="311150" y="4855210"/>
            <a:ext cx="6464935" cy="274320"/>
          </a:xfrm>
        </p:spPr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405" y="1600200"/>
            <a:ext cx="8509000" cy="49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r>
              <a:rPr lang="de-DE" noProof="0" dirty="0"/>
              <a:t/>
            </a: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3" Type="http://schemas.openxmlformats.org/officeDocument/2006/relationships/image" Target="../media/image1.wmf"></Relationship><Relationship Id="rId4" Type="http://schemas.openxmlformats.org/officeDocument/2006/relationships/theme" Target="../theme/theme1.xml"></Relationship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Relationship Id="rId2" Type="http://schemas.openxmlformats.org/officeDocument/2006/relationships/slideLayout" Target="../slideLayouts/slideLayout5.xml"></Relationship><Relationship Id="rId3" Type="http://schemas.openxmlformats.org/officeDocument/2006/relationships/slideLayout" Target="../slideLayouts/slideLayout6.xml"></Relationship><Relationship Id="rId4" Type="http://schemas.openxmlformats.org/officeDocument/2006/relationships/slideLayout" Target="../slideLayouts/slideLayout7.xml"></Relationship><Relationship Id="rId5" Type="http://schemas.openxmlformats.org/officeDocument/2006/relationships/slideLayout" Target="../slideLayouts/slideLayout8.xml"></Relationship><Relationship Id="rId6" Type="http://schemas.openxmlformats.org/officeDocument/2006/relationships/slideLayout" Target="../slideLayouts/slideLayout9.xml"></Relationship><Relationship Id="rId7" Type="http://schemas.openxmlformats.org/officeDocument/2006/relationships/slideLayout" Target="../slideLayouts/slideLayout10.xml"></Relationship><Relationship Id="rId8" Type="http://schemas.openxmlformats.org/officeDocument/2006/relationships/slideLayout" Target="../slideLayouts/slideLayout11.xml"></Relationship><Relationship Id="rId10" Type="http://schemas.openxmlformats.org/officeDocument/2006/relationships/image" Target="../media/image1.wmf"></Relationship><Relationship Id="rId11" Type="http://schemas.openxmlformats.org/officeDocument/2006/relationships/theme" Target="../theme/theme4.xml"></Relationship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50" y="4855210"/>
            <a:ext cx="7829550" cy="28829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815" y="4855210"/>
            <a:ext cx="2051685" cy="27368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5" name="Bild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5" y="323850"/>
            <a:ext cx="604520" cy="3187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 smtClean="0">
                <a:solidFill>
                  <a:schemeClr val="tx2"/>
                </a:solidFill>
                <a:latin typeface="+mn-lt"/>
              </a:rPr>
              <a:t>TUM</a:t>
            </a:r>
            <a:r>
              <a:rPr lang="de-DE" sz="800" baseline="0" dirty="0" smtClean="0">
                <a:solidFill>
                  <a:schemeClr val="tx2"/>
                </a:solidFill>
                <a:latin typeface="+mn-lt"/>
              </a:rPr>
              <a:t> School </a:t>
            </a:r>
            <a:r>
              <a:rPr lang="de-DE" sz="800" baseline="0" dirty="0" err="1" smtClean="0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170" y="323850"/>
            <a:ext cx="604520" cy="318770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815" y="4855210"/>
            <a:ext cx="2052320" cy="27368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50" y="4855210"/>
            <a:ext cx="6464300" cy="27368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4.jpeg"></Relationship><Relationship Id="rId2" Type="http://schemas.openxmlformats.org/officeDocument/2006/relationships/notesSlide" Target="../notesSlides/notesSlide1.xml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309233072463.jpe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2211063404877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6.xml"></Relationship><Relationship Id="rId2" Type="http://schemas.openxmlformats.org/officeDocument/2006/relationships/image" Target="../media/fImage160982356324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25" y="1476375"/>
            <a:ext cx="3819525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405" y="972185"/>
            <a:ext cx="8509635" cy="384175"/>
          </a:xfrm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de-DE" sz="2500" i="0" b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Knowledge</a:t>
            </a:r>
            <a:r>
              <a:rPr sz="2500" i="0" b="0">
                <a:solidFill>
                  <a:srgbClr val="000000"/>
                </a:solidFill>
                <a:latin typeface="Arial" charset="0"/>
                <a:ea typeface="Arial" charset="0"/>
              </a:rPr>
              <a:t> Graph Creation from Text with LLMs</a:t>
            </a:r>
            <a:endParaRPr lang="ko-KR" altLang="en-US" sz="2500" b="0">
              <a:latin typeface="Arial" charset="0"/>
              <a:ea typeface="Arial" charset="0"/>
            </a:endParaRPr>
          </a:p>
        </p:txBody>
      </p:sp>
      <p:sp>
        <p:nvSpPr>
          <p:cNvPr id="3" name="Inhaltsplatzhalter 2"/>
          <p:cNvSpPr txBox="1">
            <a:spLocks noGrp="1"/>
          </p:cNvSpPr>
          <p:nvPr>
            <p:ph type="obj" idx="10"/>
          </p:nvPr>
        </p:nvSpPr>
        <p:spPr>
          <a:xfrm rot="0">
            <a:off x="283210" y="2012950"/>
            <a:ext cx="8509635" cy="95631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 latinLnBrk="0">
              <a:buFontTx/>
              <a:buNone/>
            </a:pPr>
            <a:r>
              <a:rPr lang="de-DE" sz="1500">
                <a:latin typeface="Arial" charset="0"/>
                <a:ea typeface="Times New Roman" charset="0"/>
                <a:cs typeface="+mn-cs"/>
              </a:rPr>
              <a:t>Ar</a:t>
            </a:r>
            <a:r>
              <a:rPr lang="de-DE" sz="1500">
                <a:latin typeface="+mn-lt"/>
                <a:ea typeface="+mn-ea"/>
                <a:cs typeface="+mn-cs"/>
              </a:rPr>
              <a:t> Pazari and Didarbek Baidaliyev</a:t>
            </a:r>
            <a:endParaRPr lang="ko-KR" altLang="en-US" sz="1500"/>
          </a:p>
          <a:p>
            <a:pPr marL="0" indent="0" latinLnBrk="0">
              <a:buFontTx/>
              <a:buNone/>
            </a:pPr>
            <a:r>
              <a:rPr lang="de-DE" sz="1500">
                <a:latin typeface="Arial" charset="0"/>
                <a:ea typeface="Times New Roman" charset="0"/>
                <a:cs typeface="+mn-cs"/>
              </a:rPr>
              <a:t>Technische</a:t>
            </a:r>
            <a:r>
              <a:rPr lang="de-DE" sz="1500"/>
              <a:t> Universität München</a:t>
            </a:r>
            <a:endParaRPr lang="ko-KR" altLang="en-US" sz="1500"/>
          </a:p>
          <a:p>
            <a:pPr marL="0" indent="0" latinLnBrk="0">
              <a:buFontTx/>
              <a:buNone/>
            </a:pPr>
            <a:r>
              <a:rPr lang="de-DE" sz="1500">
                <a:latin typeface="Arial" charset="0"/>
                <a:ea typeface="Times New Roman" charset="0"/>
                <a:cs typeface="+mn-cs"/>
              </a:rPr>
              <a:t>TUM</a:t>
            </a:r>
            <a:r>
              <a:rPr lang="de-DE" sz="1500"/>
              <a:t> School of </a:t>
            </a:r>
            <a:r>
              <a:rPr lang="de-DE" sz="1500"/>
              <a:t>Computation, Information and Technology</a:t>
            </a:r>
            <a:endParaRPr lang="ko-KR" altLang="en-US" sz="1500"/>
          </a:p>
          <a:p>
            <a:pPr marL="0" indent="0" latinLnBrk="0">
              <a:buFontTx/>
              <a:buNone/>
            </a:pPr>
            <a:endParaRPr lang="ko-KR" altLang="en-US"/>
          </a:p>
          <a:p>
            <a:pPr marL="0" indent="0" latinLnBrk="0">
              <a:buFontTx/>
              <a:buNone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/>
          </p:cNvSpPr>
          <p:nvPr>
            <p:ph type="title"/>
          </p:nvPr>
        </p:nvSpPr>
        <p:spPr>
          <a:xfrm rot="0">
            <a:off x="319405" y="972185"/>
            <a:ext cx="8509635" cy="384175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numCol="1" vert="horz" anchor="t">
            <a:noAutofit/>
          </a:bodyPr>
          <a:lstStyle>
            <a:lvl1pPr marL="0" indent="0" latinLnBrk="0">
              <a:lnSpc>
                <a:spcPts val="3200"/>
              </a:lnSpc>
              <a:buFontTx/>
              <a:buNone/>
              <a:defRPr lang="en-GB" altLang="en-US" sz="2500"/>
            </a:lvl1pPr>
          </a:lstStyle>
          <a:p>
            <a:pPr marL="0" indent="0" rtl="0"/>
            <a:r>
              <a:rPr lang="de-DE" sz="2500" i="0" b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Knowledge</a:t>
            </a:r>
            <a:r>
              <a:rPr lang="de-DE" sz="2500" i="0" b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Graph Creation from Text with LLMs</a:t>
            </a:r>
            <a:endParaRPr lang="ko-KR" altLang="en-US" sz="2500" b="0">
              <a:latin typeface="Arial" charset="0"/>
              <a:ea typeface="Arial" charset="0"/>
            </a:endParaRPr>
          </a:p>
        </p:txBody>
      </p:sp>
      <p:sp>
        <p:nvSpPr>
          <p:cNvPr id="3" name="Inhaltsplatzhalter 2"/>
          <p:cNvSpPr txBox="1">
            <a:spLocks/>
          </p:cNvSpPr>
          <p:nvPr>
            <p:ph type="obj" idx="10"/>
          </p:nvPr>
        </p:nvSpPr>
        <p:spPr>
          <a:xfrm rot="0">
            <a:off x="319405" y="1717675"/>
            <a:ext cx="8509635" cy="956310"/>
          </a:xfrm>
          <a:prstGeom prst="rect"/>
          <a:noFill/>
          <a:ln w="0">
            <a:noFill/>
            <a:prstDash/>
          </a:ln>
        </p:spPr>
        <p:txBody>
          <a:bodyPr wrap="square" lIns="0" tIns="0" rIns="0" bIns="0" numCol="1" vert="horz" anchor="t">
            <a:noAutofit/>
          </a:bodyPr>
          <a:lstStyle>
            <a:lvl1pPr marL="0" indent="0" latinLnBrk="0">
              <a:lnSpc>
                <a:spcPct val="150000"/>
              </a:lnSpc>
              <a:buFontTx/>
              <a:buNone/>
              <a:defRPr lang="en-GB" altLang="en-US" sz="1400"/>
            </a:lvl1pPr>
            <a:lvl2pPr marL="0" indent="0" latinLnBrk="0" lvl="1">
              <a:buFontTx/>
              <a:buNone/>
              <a:defRPr lang="en-GB" altLang="en-US"/>
            </a:lvl2pPr>
          </a:lstStyle>
          <a:p>
            <a:pPr marL="0" indent="0" latinLnBrk="0">
              <a:buFontTx/>
              <a:buNone/>
            </a:pPr>
            <a:r>
              <a:rPr lang="de-DE" sz="2000">
                <a:solidFill>
                  <a:schemeClr val="tx1"/>
                </a:solidFill>
                <a:latin typeface="Arial" charset="0"/>
                <a:ea typeface="Times New Roman" charset="0"/>
                <a:cs typeface="+mn-cs"/>
              </a:rPr>
              <a:t>Outline</a:t>
            </a:r>
            <a:r>
              <a:rPr lang="de-DE" sz="2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:</a:t>
            </a:r>
            <a:endParaRPr lang="ko-KR" altLang="en-US" sz="20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feld 5"/>
          <p:cNvSpPr txBox="1">
            <a:spLocks/>
          </p:cNvSpPr>
          <p:nvPr/>
        </p:nvSpPr>
        <p:spPr>
          <a:xfrm rot="0">
            <a:off x="340995" y="2378075"/>
            <a:ext cx="8490585" cy="13252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buFont typeface="Wingdings"/>
              <a:buChar char="Ø"/>
            </a:pPr>
            <a:r>
              <a:rPr sz="1600">
                <a:latin typeface="Arial" charset="0"/>
                <a:ea typeface="Arial" charset="0"/>
                <a:cs typeface="Arial" charset="0"/>
              </a:rPr>
              <a:t>Introduction and Motivation</a:t>
            </a:r>
            <a:endParaRPr lang="ko-KR" altLang="en-US" sz="1600">
              <a:latin typeface="Arial" charset="0"/>
              <a:ea typeface="Arial" charset="0"/>
              <a:cs typeface="Arial" charset="0"/>
            </a:endParaRPr>
          </a:p>
          <a:p>
            <a:pPr marL="254000" indent="-254000" algn="l" hangingPunct="1">
              <a:buFont typeface="Wingdings"/>
              <a:buChar char="Ø"/>
            </a:pPr>
            <a:r>
              <a:rPr sz="1600">
                <a:latin typeface="Arial" charset="0"/>
                <a:ea typeface="Arial" charset="0"/>
                <a:cs typeface="Arial" charset="0"/>
              </a:rPr>
              <a:t>Problem Statement</a:t>
            </a:r>
            <a:endParaRPr lang="ko-KR" altLang="en-US" sz="1600">
              <a:latin typeface="Arial" charset="0"/>
              <a:ea typeface="Arial" charset="0"/>
              <a:cs typeface="Arial" charset="0"/>
            </a:endParaRPr>
          </a:p>
          <a:p>
            <a:pPr marL="254000" indent="-254000" algn="l" hangingPunct="1">
              <a:buFont typeface="Wingdings"/>
              <a:buChar char="Ø"/>
            </a:pPr>
            <a:r>
              <a:rPr sz="1600">
                <a:latin typeface="Arial" charset="0"/>
                <a:ea typeface="Arial" charset="0"/>
                <a:cs typeface="Arial" charset="0"/>
              </a:rPr>
              <a:t>Approach</a:t>
            </a:r>
            <a:endParaRPr lang="ko-KR" altLang="en-US" sz="1600">
              <a:latin typeface="Arial" charset="0"/>
              <a:ea typeface="Arial" charset="0"/>
              <a:cs typeface="Arial" charset="0"/>
            </a:endParaRPr>
          </a:p>
          <a:p>
            <a:pPr marL="254000" indent="-254000" algn="l" hangingPunct="1">
              <a:buFont typeface="Wingdings"/>
              <a:buChar char="Ø"/>
            </a:pPr>
            <a:r>
              <a:rPr sz="1600">
                <a:latin typeface="Arial" charset="0"/>
                <a:ea typeface="Arial" charset="0"/>
                <a:cs typeface="Arial" charset="0"/>
              </a:rPr>
              <a:t>Evaluation</a:t>
            </a:r>
            <a:endParaRPr lang="ko-KR" altLang="en-US" sz="1600">
              <a:latin typeface="Arial" charset="0"/>
              <a:ea typeface="Arial" charset="0"/>
              <a:cs typeface="Arial" charset="0"/>
            </a:endParaRPr>
          </a:p>
          <a:p>
            <a:pPr marL="254000" indent="-254000" algn="l" hangingPunct="1">
              <a:buFont typeface="Wingdings"/>
              <a:buChar char="Ø"/>
            </a:pPr>
            <a:r>
              <a:rPr sz="1600">
                <a:latin typeface="Arial" charset="0"/>
                <a:ea typeface="Arial" charset="0"/>
                <a:cs typeface="Arial" charset="0"/>
              </a:rPr>
              <a:t>Conclusion and </a:t>
            </a:r>
            <a:r>
              <a:rPr sz="1600">
                <a:latin typeface="Arial" charset="0"/>
                <a:ea typeface="Arial" charset="0"/>
                <a:cs typeface="Arial" charset="0"/>
              </a:rPr>
              <a:t>Next Steps</a:t>
            </a:r>
            <a:endParaRPr lang="ko-KR" altLang="en-US" sz="1600"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Textplatzhalter 7"/>
          <p:cNvSpPr txBox="1">
            <a:spLocks/>
          </p:cNvSpPr>
          <p:nvPr>
            <p:ph type="body" idx="13" hasCustomPrompt="1"/>
          </p:nvPr>
        </p:nvSpPr>
        <p:spPr>
          <a:xfrm rot="0">
            <a:off x="319405" y="1600200"/>
            <a:ext cx="8509635" cy="506095"/>
          </a:xfrm>
          <a:prstGeom prst="rect"/>
          <a:ln w="0">
            <a:noFill/>
            <a:prstDash/>
          </a:ln>
        </p:spPr>
        <p:txBody>
          <a:bodyPr wrap="square" lIns="0" tIns="0" rIns="0" bIns="0" numCol="1" vert="horz" anchor="t">
            <a:noAutofit/>
          </a:bodyPr>
          <a:lstStyle>
            <a:lvl1pPr marL="0" indent="0" latinLnBrk="0">
              <a:lnSpc>
                <a:spcPct val="114000"/>
              </a:lnSpc>
              <a:buFontTx/>
              <a:buNone/>
              <a:defRPr lang="en-GB" altLang="en-US" sz="1400"/>
            </a:lvl1pPr>
          </a:lstStyle>
          <a:p>
            <a:pPr marL="0" indent="0" latinLnBrk="0">
              <a:buFontTx/>
              <a:buNone/>
            </a:pPr>
            <a:r>
              <a:rPr lang="de-DE" sz="1400">
                <a:solidFill>
                  <a:schemeClr val="tx1"/>
                </a:solidFill>
                <a:latin typeface="Arial" charset="0"/>
                <a:ea typeface="Times New Roman" charset="0"/>
                <a:cs typeface="+mn-cs"/>
              </a:rPr>
              <a:t>What</a:t>
            </a:r>
            <a:r>
              <a:rPr lang="de-DE" sz="1400">
                <a:solidFill>
                  <a:schemeClr val="tx1"/>
                </a:solidFill>
                <a:latin typeface="Arial" charset="0"/>
                <a:ea typeface="Times New Roman" charset="0"/>
                <a:cs typeface="+mn-cs"/>
              </a:rPr>
              <a:t> are LLM’s and why are they important for us ?</a:t>
            </a:r>
            <a:endParaRPr lang="ko-KR" altLang="en-US" sz="1400">
              <a:solidFill>
                <a:schemeClr val="tx1"/>
              </a:solidFill>
              <a:latin typeface="Arial" charset="0"/>
              <a:ea typeface="Times New Roman" charset="0"/>
              <a:cs typeface="+mn-cs"/>
            </a:endParaRPr>
          </a:p>
        </p:txBody>
      </p:sp>
      <p:sp useBgFill="1">
        <p:nvSpPr>
          <p:cNvPr id="2" name="Titel 1"/>
          <p:cNvSpPr txBox="1">
            <a:spLocks/>
          </p:cNvSpPr>
          <p:nvPr>
            <p:ph type="title"/>
          </p:nvPr>
        </p:nvSpPr>
        <p:spPr>
          <a:xfrm rot="0">
            <a:off x="319405" y="972185"/>
            <a:ext cx="8509635" cy="410845"/>
          </a:xfrm>
          <a:prstGeom prst="rect"/>
          <a:ln w="0">
            <a:noFill/>
            <a:prstDash/>
          </a:ln>
        </p:spPr>
        <p:txBody>
          <a:bodyPr wrap="square" lIns="0" tIns="0" rIns="0" bIns="0" numCol="1" vert="horz" anchor="t">
            <a:noAutofit/>
          </a:bodyPr>
          <a:lstStyle>
            <a:lvl1pPr marL="0" indent="0" latinLnBrk="0">
              <a:lnSpc>
                <a:spcPts val="3200"/>
              </a:lnSpc>
              <a:buFontTx/>
              <a:buNone/>
              <a:defRPr lang="en-GB" altLang="en-US" sz="2500"/>
            </a:lvl1pPr>
          </a:lstStyle>
          <a:p>
            <a:pPr marL="0" indent="0" latinLnBrk="0">
              <a:buFontTx/>
              <a:buNone/>
            </a:pPr>
            <a:r>
              <a:rPr lang="de-DE" sz="2500" b="0">
                <a:solidFill>
                  <a:schemeClr val="tx1"/>
                </a:solidFill>
                <a:latin typeface="Arial" charset="0"/>
                <a:ea typeface="Times New Roman" charset="0"/>
                <a:cs typeface="+mj-cs"/>
              </a:rPr>
              <a:t>Introduction</a:t>
            </a:r>
            <a:r>
              <a:rPr lang="de-DE" sz="2500" b="0">
                <a:solidFill>
                  <a:schemeClr val="tx1"/>
                </a:solidFill>
                <a:latin typeface="Arial" charset="0"/>
                <a:ea typeface="Times New Roman" charset="0"/>
                <a:cs typeface="+mj-cs"/>
              </a:rPr>
              <a:t> and Motivation</a:t>
            </a:r>
            <a:endParaRPr lang="ko-KR" altLang="en-US" sz="2500" b="0">
              <a:solidFill>
                <a:schemeClr val="tx1"/>
              </a:solidFill>
              <a:latin typeface="Arial" charset="0"/>
              <a:ea typeface="Times New Roman" charset="0"/>
              <a:cs typeface="+mj-cs"/>
            </a:endParaRPr>
          </a:p>
        </p:txBody>
      </p:sp>
      <p:pic>
        <p:nvPicPr>
          <p:cNvPr id="3" name="Inhaltsplatzhalter 2" descr="/Users/abraxas/Library/Group Containers/L48J367XN4.com.infraware.PolarisOffice/EngineTemp/46739/fImage309233072463.jpe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610995" y="2018665"/>
            <a:ext cx="5372735" cy="286385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platzhalter 7"/>
          <p:cNvSpPr txBox="1">
            <a:spLocks/>
          </p:cNvSpPr>
          <p:nvPr>
            <p:ph type="body" idx="13" hasCustomPrompt="1"/>
          </p:nvPr>
        </p:nvSpPr>
        <p:spPr>
          <a:xfrm rot="0">
            <a:off x="319405" y="1600200"/>
            <a:ext cx="8509635" cy="506095"/>
          </a:xfrm>
          <a:prstGeom prst="rect"/>
          <a:ln w="0">
            <a:noFill/>
            <a:prstDash/>
          </a:ln>
        </p:spPr>
        <p:txBody>
          <a:bodyPr wrap="square" lIns="0" tIns="0" rIns="0" bIns="0" numCol="1" vert="horz" anchor="t">
            <a:noAutofit/>
          </a:bodyPr>
          <a:lstStyle>
            <a:lvl1pPr marL="0" indent="0" latinLnBrk="0">
              <a:lnSpc>
                <a:spcPct val="114000"/>
              </a:lnSpc>
              <a:buFontTx/>
              <a:buNone/>
              <a:defRPr lang="en-GB" altLang="en-US" sz="1400"/>
            </a:lvl1pPr>
          </a:lstStyle>
          <a:p>
            <a:pPr marL="0" indent="0" rtl="0" algn="l" fontAlgn="base" eaLnBrk="0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sz="1400">
                <a:solidFill>
                  <a:schemeClr val="tx1"/>
                </a:solidFill>
                <a:latin typeface="Arial" charset="0"/>
                <a:ea typeface="Times New Roman" charset="0"/>
                <a:cs typeface="+mn-cs"/>
              </a:rPr>
              <a:t>What</a:t>
            </a:r>
            <a:r>
              <a:rPr lang="de-DE" sz="1400">
                <a:solidFill>
                  <a:schemeClr val="tx1"/>
                </a:solidFill>
                <a:latin typeface="Arial" charset="0"/>
                <a:ea typeface="Times New Roman" charset="0"/>
                <a:cs typeface="+mn-cs"/>
              </a:rPr>
              <a:t> are LLM’s and why are they important for us ?</a:t>
            </a:r>
            <a:endParaRPr lang="ko-KR" altLang="en-US" sz="1400">
              <a:solidFill>
                <a:schemeClr val="tx1"/>
              </a:solidFill>
              <a:latin typeface="Arial" charset="0"/>
              <a:ea typeface="Times New Roman" charset="0"/>
              <a:cs typeface="+mn-cs"/>
            </a:endParaRPr>
          </a:p>
          <a:p>
            <a:pPr marL="0" indent="0" rtl="0"/>
            <a:endParaRPr lang="ko-KR" altLang="en-US" sz="1400">
              <a:latin typeface="Arial" charset="0"/>
              <a:ea typeface="Times New Roman" charset="0"/>
              <a:cs typeface="+mn-cs"/>
            </a:endParaRPr>
          </a:p>
        </p:txBody>
      </p:sp>
      <p:sp useBgFill="1">
        <p:nvSpPr>
          <p:cNvPr id="3" name="Titel 1"/>
          <p:cNvSpPr txBox="1">
            <a:spLocks/>
          </p:cNvSpPr>
          <p:nvPr>
            <p:ph type="title" hasCustomPrompt="1"/>
          </p:nvPr>
        </p:nvSpPr>
        <p:spPr>
          <a:xfrm rot="0">
            <a:off x="332105" y="981075"/>
            <a:ext cx="8496935" cy="407035"/>
          </a:xfrm>
          <a:prstGeom prst="rect"/>
          <a:ln w="0">
            <a:noFill/>
            <a:prstDash/>
          </a:ln>
        </p:spPr>
        <p:txBody>
          <a:bodyPr wrap="square" lIns="0" tIns="0" rIns="0" bIns="0" numCol="1" vert="horz" anchor="t">
            <a:spAutoFit/>
          </a:bodyPr>
          <a:lstStyle>
            <a:lvl1pPr marL="0" indent="0" latinLnBrk="0">
              <a:lnSpc>
                <a:spcPts val="3200"/>
              </a:lnSpc>
              <a:buFontTx/>
              <a:buNone/>
              <a:defRPr lang="en-GB" altLang="en-US" sz="2500"/>
            </a:lvl1pPr>
          </a:lstStyle>
          <a:p>
            <a:pPr marL="0" indent="0" rtl="0" algn="l" fontAlgn="base" eaLnBrk="0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de-DE" sz="2500" b="0">
                <a:solidFill>
                  <a:schemeClr val="tx1"/>
                </a:solidFill>
                <a:latin typeface="Arial" charset="0"/>
                <a:ea typeface="Times New Roman" charset="0"/>
                <a:cs typeface="+mj-cs"/>
              </a:rPr>
              <a:t>Introduction</a:t>
            </a:r>
            <a:r>
              <a:rPr lang="de-DE" sz="2500" b="0">
                <a:solidFill>
                  <a:schemeClr val="tx1"/>
                </a:solidFill>
                <a:latin typeface="Arial" charset="0"/>
                <a:ea typeface="Times New Roman" charset="0"/>
                <a:cs typeface="+mj-cs"/>
              </a:rPr>
              <a:t> and Motivation</a:t>
            </a:r>
            <a:endParaRPr lang="ko-KR" altLang="en-US" sz="2500" b="0">
              <a:solidFill>
                <a:schemeClr val="tx1"/>
              </a:solidFill>
              <a:latin typeface="Arial" charset="0"/>
              <a:ea typeface="Times New Roman" charset="0"/>
              <a:cs typeface="+mj-cs"/>
            </a:endParaRPr>
          </a:p>
        </p:txBody>
      </p:sp>
      <p:pic>
        <p:nvPicPr>
          <p:cNvPr id="2" name="Inhaltsplatzhalter 2" descr="/Users/abraxas/Library/Group Containers/L48J367XN4.com.infraware.PolarisOffice/EngineTemp/46739/fImage2211063404877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871345" y="2106930"/>
            <a:ext cx="4752975" cy="2874645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platzhalter 7"/>
          <p:cNvSpPr txBox="1">
            <a:spLocks/>
          </p:cNvSpPr>
          <p:nvPr>
            <p:ph type="body" idx="13" hasCustomPrompt="1"/>
          </p:nvPr>
        </p:nvSpPr>
        <p:spPr>
          <a:xfrm rot="0">
            <a:off x="319405" y="1600200"/>
            <a:ext cx="8509635" cy="506095"/>
          </a:xfrm>
          <a:prstGeom prst="rect"/>
          <a:ln w="0">
            <a:noFill/>
            <a:prstDash/>
          </a:ln>
        </p:spPr>
        <p:txBody>
          <a:bodyPr wrap="square" lIns="0" tIns="0" rIns="0" bIns="0" numCol="1" vert="horz" anchor="t">
            <a:noAutofit/>
          </a:bodyPr>
          <a:lstStyle>
            <a:lvl1pPr marL="0" indent="0" latinLnBrk="0">
              <a:lnSpc>
                <a:spcPct val="114000"/>
              </a:lnSpc>
              <a:buFontTx/>
              <a:buNone/>
              <a:defRPr lang="en-GB" altLang="en-US" sz="1400"/>
            </a:lvl1pPr>
          </a:lstStyle>
          <a:p>
            <a:pPr marL="0" indent="0" rtl="0"/>
            <a:r>
              <a:rPr lang="de-DE" sz="1400">
                <a:latin typeface="Arial" charset="0"/>
                <a:ea typeface="Times New Roman" charset="0"/>
                <a:cs typeface="+mn-cs"/>
              </a:rPr>
              <a:t>What</a:t>
            </a:r>
            <a:r>
              <a:rPr lang="de-DE" sz="1400">
                <a:latin typeface="Arial" charset="0"/>
                <a:ea typeface="Times New Roman" charset="0"/>
                <a:cs typeface="+mn-cs"/>
              </a:rPr>
              <a:t> are LLM’s and why are they important for us ?</a:t>
            </a:r>
            <a:endParaRPr lang="ko-KR" altLang="en-US" sz="1400">
              <a:latin typeface="Arial" charset="0"/>
              <a:ea typeface="Times New Roman" charset="0"/>
              <a:cs typeface="+mn-cs"/>
            </a:endParaRPr>
          </a:p>
        </p:txBody>
      </p:sp>
      <p:sp useBgFill="1">
        <p:nvSpPr>
          <p:cNvPr id="3" name="Titel 1"/>
          <p:cNvSpPr txBox="1">
            <a:spLocks/>
          </p:cNvSpPr>
          <p:nvPr>
            <p:ph type="title" hasCustomPrompt="1"/>
          </p:nvPr>
        </p:nvSpPr>
        <p:spPr>
          <a:xfrm rot="0">
            <a:off x="319405" y="972185"/>
            <a:ext cx="8509635" cy="407035"/>
          </a:xfrm>
          <a:prstGeom prst="rect"/>
          <a:ln w="0">
            <a:noFill/>
            <a:prstDash/>
          </a:ln>
        </p:spPr>
        <p:txBody>
          <a:bodyPr wrap="square" lIns="0" tIns="0" rIns="0" bIns="0" numCol="1" vert="horz" anchor="t">
            <a:spAutoFit/>
          </a:bodyPr>
          <a:lstStyle>
            <a:lvl1pPr marL="0" indent="0" latinLnBrk="0">
              <a:lnSpc>
                <a:spcPts val="3200"/>
              </a:lnSpc>
              <a:buFontTx/>
              <a:buNone/>
              <a:defRPr lang="en-GB" altLang="en-US" sz="2500"/>
            </a:lvl1pPr>
          </a:lstStyle>
          <a:p>
            <a:pPr marL="0" indent="0" rtl="0"/>
            <a:r>
              <a:rPr lang="de-DE" sz="2500" b="0">
                <a:latin typeface="Arial" charset="0"/>
                <a:ea typeface="Times New Roman" charset="0"/>
                <a:cs typeface="+mj-cs"/>
              </a:rPr>
              <a:t>Introduction</a:t>
            </a:r>
            <a:r>
              <a:rPr lang="de-DE" sz="2500" b="0">
                <a:latin typeface="Arial" charset="0"/>
                <a:ea typeface="Times New Roman" charset="0"/>
                <a:cs typeface="+mj-cs"/>
              </a:rPr>
              <a:t> and Motivation</a:t>
            </a:r>
            <a:endParaRPr lang="ko-KR" altLang="en-US" sz="2500" b="0">
              <a:latin typeface="Arial" charset="0"/>
              <a:ea typeface="Times New Roman" charset="0"/>
              <a:cs typeface="+mj-cs"/>
            </a:endParaRPr>
          </a:p>
        </p:txBody>
      </p:sp>
      <p:pic>
        <p:nvPicPr>
          <p:cNvPr id="2" name="Inhaltsplatzhalter 2" descr="/Users/abraxas/Library/Group Containers/L48J367XN4.com.infraware.PolarisOffice/EngineTemp/46739/fImage160982356324.png"/>
          <p:cNvPicPr>
            <a:picLocks noChangeAspect="1"/>
          </p:cNvPicPr>
          <p:nvPr>
            <p:ph type="obj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166495" y="1902460"/>
            <a:ext cx="6220460" cy="3088640"/>
          </a:xfrm>
          <a:prstGeom prst="rect"/>
          <a:noFill/>
          <a:ln w="0">
            <a:noFill/>
            <a:prstDash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1E03A00F-5A34-475F-BA84-E2EBED434790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008B5212-AD15-4DA8-AB6C-182350FFA4EA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CFAC8027-78A3-4001-93FE-AE371D2D92B1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94C99F27-547F-408F-8FEB-51CB360826DB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62E0DEB-27C1-4887-9BB6-4AC5FC555B7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4175650-7EAE-421A-870A-005CB3789E30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Company>TUM ZIT</Company>
  <DocSecurity>0</DocSecurity>
  <HyperlinksChanged>false</HyperlinksChanged>
  <Lines>0</Lines>
  <LinksUpToDate>false</LinksUpToDate>
  <Pages>5</Pages>
  <Paragraphs>153</Paragraphs>
  <Words>1058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Bothe, Sonja</dc:creator>
  <cp:lastModifiedBy>po_user</cp:lastModifiedBy>
  <dc:title>PowerPoint-Präsentation</dc:title>
  <dcterms:modified xsi:type="dcterms:W3CDTF">2021-10-05T07:47:12Z</dcterms:modified>
</cp:coreProperties>
</file>