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3" r:id="rId8"/>
    <p:sldId id="262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53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1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0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74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33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77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07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388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15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5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73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39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791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7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71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2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9626D-78B6-4C5E-919D-7D8567CA1578}" type="datetimeFigureOut">
              <a:rPr lang="hu-HU" smtClean="0"/>
              <a:t>2019. 06. 27.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84B1-22CE-4D6E-A789-F3B93FAE2D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88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9DB568-CF1C-4540-8BA8-19C0EE60A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628" y="1122363"/>
            <a:ext cx="8459372" cy="4518782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000" dirty="0"/>
              <a:t>Gépi tanulás vizsgálata alacsony mintaszámú tanítóhalmazok esetén</a:t>
            </a:r>
            <a:br>
              <a:rPr lang="hu-HU" sz="2000" dirty="0"/>
            </a:br>
            <a:br>
              <a:rPr lang="hu-HU" sz="3600" dirty="0"/>
            </a:br>
            <a:r>
              <a:rPr lang="hu-HU" sz="3100" dirty="0"/>
              <a:t>Ábrahám Domonkos Péter</a:t>
            </a:r>
            <a:br>
              <a:rPr lang="hu-HU" sz="3100" dirty="0"/>
            </a:br>
            <a:br>
              <a:rPr lang="hu-HU" sz="3100" dirty="0"/>
            </a:br>
            <a:r>
              <a:rPr lang="hu-HU" sz="2000" dirty="0"/>
              <a:t>Témavezető:</a:t>
            </a:r>
            <a:r>
              <a:rPr lang="hu-HU" sz="3100" dirty="0"/>
              <a:t> Dr. Horváth András</a:t>
            </a:r>
            <a:br>
              <a:rPr lang="hu-HU" sz="3600" dirty="0"/>
            </a:br>
            <a:br>
              <a:rPr lang="hu-HU" sz="3600" dirty="0"/>
            </a:br>
            <a:r>
              <a:rPr lang="hu-HU" sz="2700" dirty="0"/>
              <a:t>Molekuláris </a:t>
            </a:r>
            <a:r>
              <a:rPr lang="hu-HU" sz="2700" dirty="0" err="1"/>
              <a:t>bionika</a:t>
            </a:r>
            <a:r>
              <a:rPr lang="hu-HU" sz="2700" dirty="0"/>
              <a:t> mérnöki </a:t>
            </a:r>
            <a:r>
              <a:rPr lang="hu-HU" sz="2700" dirty="0" err="1"/>
              <a:t>BSc</a:t>
            </a:r>
            <a:br>
              <a:rPr lang="hu-HU" sz="2700" dirty="0"/>
            </a:br>
            <a:r>
              <a:rPr lang="hu-HU" sz="2700" dirty="0"/>
              <a:t>2019</a:t>
            </a:r>
            <a:br>
              <a:rPr lang="hu-HU" sz="2700" dirty="0"/>
            </a:b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11427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EE06AA-831C-4E2F-BAAE-54ABBF2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60D0BD-C114-4311-8CD2-445BC869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2 módon tettem kísérletet alacsony tanítómintaszámú tanítás fejlesztésére</a:t>
            </a:r>
          </a:p>
          <a:p>
            <a:r>
              <a:rPr lang="hu-HU" dirty="0"/>
              <a:t>Limitált </a:t>
            </a:r>
            <a:r>
              <a:rPr lang="hu-HU" dirty="0" err="1"/>
              <a:t>leaky</a:t>
            </a:r>
            <a:r>
              <a:rPr lang="hu-HU" dirty="0"/>
              <a:t> ReLU-</a:t>
            </a:r>
            <a:r>
              <a:rPr lang="hu-HU" dirty="0" err="1"/>
              <a:t>val</a:t>
            </a:r>
            <a:r>
              <a:rPr lang="hu-HU" dirty="0"/>
              <a:t> 6 %-</a:t>
            </a:r>
            <a:r>
              <a:rPr lang="hu-HU" dirty="0" err="1"/>
              <a:t>al</a:t>
            </a:r>
            <a:r>
              <a:rPr lang="hu-HU" dirty="0"/>
              <a:t> javítottam a pontosságon 50-es mintaszám mellett</a:t>
            </a:r>
          </a:p>
          <a:p>
            <a:r>
              <a:rPr lang="hu-HU" dirty="0"/>
              <a:t>Matching Networks teljesítményének </a:t>
            </a:r>
            <a:r>
              <a:rPr lang="hu-HU" dirty="0" err="1"/>
              <a:t>supportképválasztás</a:t>
            </a:r>
            <a:r>
              <a:rPr lang="hu-HU" dirty="0"/>
              <a:t>-függését kimutattam</a:t>
            </a:r>
          </a:p>
          <a:p>
            <a:r>
              <a:rPr lang="hu-HU" dirty="0"/>
              <a:t>További kutatási lehetőségek:</a:t>
            </a:r>
          </a:p>
          <a:p>
            <a:pPr lvl="1"/>
            <a:r>
              <a:rPr lang="hu-HU" dirty="0"/>
              <a:t>Más adathalmazokon</a:t>
            </a:r>
          </a:p>
          <a:p>
            <a:pPr lvl="1"/>
            <a:r>
              <a:rPr lang="hu-HU" dirty="0"/>
              <a:t>Generált </a:t>
            </a:r>
            <a:r>
              <a:rPr lang="hu-HU" dirty="0" err="1"/>
              <a:t>support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416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1A4FB7-4FED-4BC1-BD1B-00C6656E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Célkitűzéseim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A9D78A-2F29-4D3B-8BAF-2690E460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Vizsgálja meg az irodalomban megtalálható és a gépi tanulásban leggyakrabban használt módszereket</a:t>
            </a:r>
          </a:p>
          <a:p>
            <a:r>
              <a:rPr lang="hu-HU" dirty="0"/>
              <a:t>Osztályozási problémákon keresztül vizsgálja meg, miként függ egy-egy hálózat teljesítménye a tanító halmaz méretétől</a:t>
            </a:r>
          </a:p>
          <a:p>
            <a:r>
              <a:rPr lang="hu-HU" dirty="0"/>
              <a:t>Hozzon létre redukált méretű tanítóhalmazokat, s ezeken értékelje a vizsgálandó módszerek teljesítményét</a:t>
            </a:r>
          </a:p>
          <a:p>
            <a:r>
              <a:rPr lang="hu-HU" dirty="0"/>
              <a:t>Vizsgáljon meg olyan lehetséges implementációkat, melyek növelhetik egy hálózat generalizációs képességét</a:t>
            </a:r>
          </a:p>
          <a:p>
            <a:r>
              <a:rPr lang="hu-HU" dirty="0"/>
              <a:t>Értékelje a kapott eredményeket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01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E986BB-41CD-4159-9589-EDA35FE4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Gépi tanulás</a:t>
            </a:r>
          </a:p>
        </p:txBody>
      </p:sp>
      <p:pic>
        <p:nvPicPr>
          <p:cNvPr id="2052" name="Picture 4" descr="KÃ©ptalÃ¡lat a kÃ¶vetkezÅre: âvidio recommendâ">
            <a:extLst>
              <a:ext uri="{FF2B5EF4-FFF2-40B4-BE49-F238E27FC236}">
                <a16:creationId xmlns:a16="http://schemas.microsoft.com/office/drawing/2014/main" id="{8B50A6AE-AF21-4BE6-83DD-490E4425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9" y="1934275"/>
            <a:ext cx="4571412" cy="249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Ã©ptalÃ¡lat a kÃ¶vetkezÅre: âtumor detection aiâ">
            <a:extLst>
              <a:ext uri="{FF2B5EF4-FFF2-40B4-BE49-F238E27FC236}">
                <a16:creationId xmlns:a16="http://schemas.microsoft.com/office/drawing/2014/main" id="{3957A423-33E2-4416-9AB4-B3789AE1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267" y="540952"/>
            <a:ext cx="4940113" cy="311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6079945-4801-4608-86DA-8045E4BF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651" y="3674837"/>
            <a:ext cx="5162550" cy="2590800"/>
          </a:xfrm>
          <a:prstGeom prst="rect">
            <a:avLst/>
          </a:prstGeom>
        </p:spPr>
      </p:pic>
      <p:pic>
        <p:nvPicPr>
          <p:cNvPr id="2050" name="Picture 2" descr="KÃ©ptalÃ¡lat a kÃ¶vetkezÅre: âself driving carâ">
            <a:extLst>
              <a:ext uri="{FF2B5EF4-FFF2-40B4-BE49-F238E27FC236}">
                <a16:creationId xmlns:a16="http://schemas.microsoft.com/office/drawing/2014/main" id="{94D39C77-0514-4D40-BF7A-BF6962A5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71" y="3973027"/>
            <a:ext cx="5021174" cy="288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9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61B1C6-B181-4140-82B2-A1EEF095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Neurális Hálózatok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A61BDB-6BBE-4DA9-BF56-CC0FCE5F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757" y="2097088"/>
            <a:ext cx="9905999" cy="3541714"/>
          </a:xfrm>
        </p:spPr>
        <p:txBody>
          <a:bodyPr/>
          <a:lstStyle/>
          <a:p>
            <a:r>
              <a:rPr lang="hu-HU" dirty="0"/>
              <a:t>Mesterséges neuronokból épülnek fel</a:t>
            </a:r>
          </a:p>
          <a:p>
            <a:r>
              <a:rPr lang="hu-HU" dirty="0"/>
              <a:t>Alkalmasak osztályozási feladatok ellátására</a:t>
            </a:r>
          </a:p>
          <a:p>
            <a:pPr lvl="1"/>
            <a:r>
              <a:rPr lang="hu-HU" dirty="0" err="1"/>
              <a:t>Pl</a:t>
            </a:r>
            <a:r>
              <a:rPr lang="hu-HU" dirty="0"/>
              <a:t>: kép osztályozás: bemenet – pixelek, kimenet – osztályok</a:t>
            </a:r>
          </a:p>
          <a:p>
            <a:r>
              <a:rPr lang="hu-HU" dirty="0"/>
              <a:t>Tanításuk: tanítóhalmaz, hibafüggvény, </a:t>
            </a:r>
            <a:r>
              <a:rPr lang="hu-HU" dirty="0" err="1"/>
              <a:t>opt</a:t>
            </a:r>
            <a:r>
              <a:rPr lang="hu-HU" dirty="0"/>
              <a:t>. algoritmus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1277F5C-B9B6-4A26-848B-1FF73FC51F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2460" y="2043413"/>
            <a:ext cx="3964982" cy="2245469"/>
          </a:xfrm>
          <a:prstGeom prst="rect">
            <a:avLst/>
          </a:prstGeom>
        </p:spPr>
      </p:pic>
      <p:pic>
        <p:nvPicPr>
          <p:cNvPr id="5" name="Picture 4" descr="KÃ©ptalÃ¡lat a kÃ¶vetkezÅre: âneural networkâ">
            <a:extLst>
              <a:ext uri="{FF2B5EF4-FFF2-40B4-BE49-F238E27FC236}">
                <a16:creationId xmlns:a16="http://schemas.microsoft.com/office/drawing/2014/main" id="{FA3825AB-4855-4CF1-892C-572214FCB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44" y="4288882"/>
            <a:ext cx="5005475" cy="25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apcsolÃ³dÃ³ kÃ©p">
            <a:extLst>
              <a:ext uri="{FF2B5EF4-FFF2-40B4-BE49-F238E27FC236}">
                <a16:creationId xmlns:a16="http://schemas.microsoft.com/office/drawing/2014/main" id="{32B5FCE2-AF21-4952-809F-36057836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90" y="4342810"/>
            <a:ext cx="3454031" cy="230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3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E9BD91-9221-4B86-816D-EAD4AF84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Generalizáló képesség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743A23-E178-444D-9EE2-2EA6E408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hu-HU" dirty="0"/>
              <a:t>A független teszthalmazon nyújtott teljesítmény</a:t>
            </a:r>
          </a:p>
          <a:p>
            <a:r>
              <a:rPr lang="hu-HU" dirty="0"/>
              <a:t>A mintaszám csökkentésével lecsökken</a:t>
            </a:r>
          </a:p>
          <a:p>
            <a:pPr lvl="1"/>
            <a:r>
              <a:rPr lang="hu-HU" dirty="0"/>
              <a:t>Mérési paraméterek:</a:t>
            </a:r>
          </a:p>
          <a:p>
            <a:pPr lvl="2"/>
            <a:r>
              <a:rPr lang="hu-HU" dirty="0"/>
              <a:t>MNIST adatbázis</a:t>
            </a:r>
          </a:p>
          <a:p>
            <a:pPr lvl="2"/>
            <a:r>
              <a:rPr lang="hu-HU" dirty="0" err="1"/>
              <a:t>Konvolúciós</a:t>
            </a:r>
            <a:r>
              <a:rPr lang="hu-HU" dirty="0"/>
              <a:t> NH</a:t>
            </a:r>
          </a:p>
          <a:p>
            <a:pPr lvl="2"/>
            <a:r>
              <a:rPr lang="hu-HU" dirty="0"/>
              <a:t>5000 iteráció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8B618FF-1952-4997-A65A-0A875343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89" y="2851222"/>
            <a:ext cx="4563362" cy="33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471C5A-3E26-417C-95D9-5D059345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Relu</a:t>
            </a:r>
            <a:r>
              <a:rPr lang="hu-HU" dirty="0"/>
              <a:t> Aktivációs függvény vizsgálata</a:t>
            </a:r>
          </a:p>
        </p:txBody>
      </p:sp>
      <p:pic>
        <p:nvPicPr>
          <p:cNvPr id="4" name="Picture 2" descr="KÃ©ptalÃ¡lat a kÃ¶vetkezÅre: âreluâ">
            <a:extLst>
              <a:ext uri="{FF2B5EF4-FFF2-40B4-BE49-F238E27FC236}">
                <a16:creationId xmlns:a16="http://schemas.microsoft.com/office/drawing/2014/main" id="{97CF81A0-63CF-48EE-AD9F-B3DF24E5B9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711" y="1838395"/>
            <a:ext cx="4590340" cy="3772006"/>
          </a:xfrm>
          <a:prstGeom prst="rect">
            <a:avLst/>
          </a:prstGeom>
          <a:noFill/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356FC428-4A1A-4CDC-95DA-E8AB0B90C06D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574537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neuronok kimenete bármilyen nagy lehet</a:t>
            </a:r>
          </a:p>
          <a:p>
            <a:r>
              <a:rPr lang="hu-HU" dirty="0"/>
              <a:t>Előfordulhatnak túl domináns neuronok, melyek a tanítóhalmazra specifikus tulajdonságra tanulnak rá</a:t>
            </a:r>
          </a:p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15ADA4E-D958-403D-9304-89693A29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32" y="4487592"/>
            <a:ext cx="3406079" cy="22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CD5227-0D3D-4471-BC1E-2D063198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39" y="518979"/>
            <a:ext cx="9905998" cy="1478570"/>
          </a:xfrm>
        </p:spPr>
        <p:txBody>
          <a:bodyPr/>
          <a:lstStyle/>
          <a:p>
            <a:r>
              <a:rPr lang="hu-HU" dirty="0"/>
              <a:t>Limitált </a:t>
            </a:r>
            <a:r>
              <a:rPr lang="hu-HU" dirty="0" err="1"/>
              <a:t>leaky</a:t>
            </a:r>
            <a:r>
              <a:rPr lang="hu-HU" dirty="0"/>
              <a:t> </a:t>
            </a:r>
            <a:r>
              <a:rPr lang="hu-HU" dirty="0" err="1"/>
              <a:t>relu</a:t>
            </a:r>
            <a:r>
              <a:rPr lang="hu-HU" dirty="0"/>
              <a:t>                   </a:t>
            </a:r>
            <a:r>
              <a:rPr lang="hu-HU" dirty="0" err="1"/>
              <a:t>ERedmény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CE697A-D174-4917-B5B8-86328B5B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338" y="5325903"/>
            <a:ext cx="4576273" cy="2564067"/>
          </a:xfrm>
        </p:spPr>
        <p:txBody>
          <a:bodyPr/>
          <a:lstStyle/>
          <a:p>
            <a:r>
              <a:rPr lang="hu-HU" dirty="0"/>
              <a:t>iteráció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CC34577-0A8F-4151-8DDA-F0948F6D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53" y="1557937"/>
            <a:ext cx="3778758" cy="368155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E005F1E-1814-4B0D-A16A-D24FF8F7F3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6339" y="1557937"/>
            <a:ext cx="4160225" cy="3694113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D668A13-F5CE-4EF7-BCA2-4A5943AE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339" y="5325903"/>
            <a:ext cx="4160225" cy="12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657BA7-7378-4C83-BA88-3DAB0230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Matching networks architektúra vizsgálata</a:t>
            </a:r>
            <a:br>
              <a:rPr lang="hu-HU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82C3AE1-A094-40B3-9EAB-6168874D7E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2213452"/>
            <a:ext cx="5448618" cy="3577749"/>
          </a:xfrm>
          <a:prstGeom prst="rect">
            <a:avLst/>
          </a:prstGeom>
        </p:spPr>
      </p:pic>
      <p:sp>
        <p:nvSpPr>
          <p:cNvPr id="5" name="Tartalom helye 2">
            <a:extLst>
              <a:ext uri="{FF2B5EF4-FFF2-40B4-BE49-F238E27FC236}">
                <a16:creationId xmlns:a16="http://schemas.microsoft.com/office/drawing/2014/main" id="{BF3F95C0-ABF5-4674-ACBA-1AC2F6A7D5BB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2DFF8532-2791-4FE4-AF60-89F8058C7B27}"/>
              </a:ext>
            </a:extLst>
          </p:cNvPr>
          <p:cNvSpPr txBox="1">
            <a:spLocks/>
          </p:cNvSpPr>
          <p:nvPr/>
        </p:nvSpPr>
        <p:spPr>
          <a:xfrm>
            <a:off x="1141413" y="2249486"/>
            <a:ext cx="4952998" cy="413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Hasonlóság alapján dönt</a:t>
            </a:r>
          </a:p>
          <a:p>
            <a:r>
              <a:rPr lang="hu-HU" dirty="0"/>
              <a:t>Előtanítható más osztályokon</a:t>
            </a:r>
          </a:p>
          <a:p>
            <a:r>
              <a:rPr lang="hu-HU" dirty="0"/>
              <a:t>Kérdés: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választásától mennyire függ a pontosság?</a:t>
            </a:r>
          </a:p>
          <a:p>
            <a:endParaRPr lang="hu-HU" dirty="0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A38B6B30-E2CA-4A13-BDD8-B6BF6145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06429"/>
              </p:ext>
            </p:extLst>
          </p:nvPr>
        </p:nvGraphicFramePr>
        <p:xfrm>
          <a:off x="1253953" y="4903371"/>
          <a:ext cx="52994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80">
                  <a:extLst>
                    <a:ext uri="{9D8B030D-6E8A-4147-A177-3AD203B41FA5}">
                      <a16:colId xmlns:a16="http://schemas.microsoft.com/office/drawing/2014/main" val="3321384965"/>
                    </a:ext>
                  </a:extLst>
                </a:gridCol>
                <a:gridCol w="1599391">
                  <a:extLst>
                    <a:ext uri="{9D8B030D-6E8A-4147-A177-3AD203B41FA5}">
                      <a16:colId xmlns:a16="http://schemas.microsoft.com/office/drawing/2014/main" val="807224936"/>
                    </a:ext>
                  </a:extLst>
                </a:gridCol>
                <a:gridCol w="1310471">
                  <a:extLst>
                    <a:ext uri="{9D8B030D-6E8A-4147-A177-3AD203B41FA5}">
                      <a16:colId xmlns:a16="http://schemas.microsoft.com/office/drawing/2014/main" val="3239062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Elemszám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Osztályok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6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Előtanító halmaz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2, 3, 4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Optimalizációs halmaz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0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Validációs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43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41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8EDEF-78E6-4446-9415-2E56B353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A08351-DE4C-413E-B87E-AE8C511C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4727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426D707-6B5B-4935-AFA6-78F5B78504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0682" y="2483019"/>
            <a:ext cx="3886199" cy="266128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2946113-0635-4A24-8252-8B471D9B16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40879" y="2459797"/>
            <a:ext cx="3886200" cy="266128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C8644DA-5FEA-46B8-AC88-CCDE8056CC24}"/>
              </a:ext>
            </a:extLst>
          </p:cNvPr>
          <p:cNvSpPr txBox="1"/>
          <p:nvPr/>
        </p:nvSpPr>
        <p:spPr>
          <a:xfrm>
            <a:off x="1141412" y="5316152"/>
            <a:ext cx="531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különböző </a:t>
            </a:r>
            <a:r>
              <a:rPr lang="hu-HU" dirty="0" err="1"/>
              <a:t>support</a:t>
            </a:r>
            <a:r>
              <a:rPr lang="hu-HU" dirty="0"/>
              <a:t> halmazok pontosságértékeinek eloszlása. Látható, hogy a halmaz választásától erősen függ a válaszadás pontossága.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CFD8BA7-C50A-404D-BB55-2C2E7EC2AF36}"/>
              </a:ext>
            </a:extLst>
          </p:cNvPr>
          <p:cNvSpPr txBox="1"/>
          <p:nvPr/>
        </p:nvSpPr>
        <p:spPr>
          <a:xfrm>
            <a:off x="6456087" y="5316152"/>
            <a:ext cx="5055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különböző optimalizációs halmazokból vett </a:t>
            </a:r>
            <a:r>
              <a:rPr lang="hu-HU" dirty="0" err="1"/>
              <a:t>support</a:t>
            </a:r>
            <a:r>
              <a:rPr lang="hu-HU" dirty="0"/>
              <a:t> halmazok pontosságértékeinek optimális (zöld sáv teteje), átlagos (sárga sáv teteje) és minimális (piros sáv teteje) értékei</a:t>
            </a:r>
          </a:p>
        </p:txBody>
      </p:sp>
    </p:spTree>
    <p:extLst>
      <p:ext uri="{BB962C8B-B14F-4D97-AF65-F5344CB8AC3E}">
        <p14:creationId xmlns:p14="http://schemas.microsoft.com/office/powerpoint/2010/main" val="100457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1793</TotalTime>
  <Words>273</Words>
  <Application>Microsoft Office PowerPoint</Application>
  <PresentationFormat>Szélesvásznú</PresentationFormat>
  <Paragraphs>50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Tw Cen MT</vt:lpstr>
      <vt:lpstr>Áramkör</vt:lpstr>
      <vt:lpstr>Gépi tanulás vizsgálata alacsony mintaszámú tanítóhalmazok esetén  Ábrahám Domonkos Péter  Témavezető: Dr. Horváth András  Molekuláris bionika mérnöki BSc 2019 </vt:lpstr>
      <vt:lpstr>Célkitűzéseim</vt:lpstr>
      <vt:lpstr>Gépi tanulás</vt:lpstr>
      <vt:lpstr>Neurális Hálózatok</vt:lpstr>
      <vt:lpstr>Generalizáló képesség</vt:lpstr>
      <vt:lpstr>A Relu Aktivációs függvény vizsgálata</vt:lpstr>
      <vt:lpstr>Limitált leaky relu                   ERedmény</vt:lpstr>
      <vt:lpstr>Matching networks architektúra vizsgálata </vt:lpstr>
      <vt:lpstr>EREDMÉNY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Gépi tanulás vizsgálata alacsony mintaszámú tanítóhalmazok esetén  Ábrahám Domonkos Péter Témavezető: Dr. Horváth András  Molekuláris bionika mérnöki BSc 2019 </dc:title>
  <dc:creator>abraham.domi@gmail.com</dc:creator>
  <cp:lastModifiedBy>abraham.domi@gmail.com</cp:lastModifiedBy>
  <cp:revision>31</cp:revision>
  <dcterms:created xsi:type="dcterms:W3CDTF">2019-06-21T09:56:31Z</dcterms:created>
  <dcterms:modified xsi:type="dcterms:W3CDTF">2019-06-28T04:05:02Z</dcterms:modified>
</cp:coreProperties>
</file>