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7" r:id="rId3"/>
    <p:sldId id="284" r:id="rId4"/>
    <p:sldId id="282" r:id="rId5"/>
    <p:sldId id="279" r:id="rId6"/>
    <p:sldId id="300" r:id="rId7"/>
    <p:sldId id="278" r:id="rId8"/>
    <p:sldId id="292" r:id="rId9"/>
    <p:sldId id="294" r:id="rId10"/>
    <p:sldId id="280" r:id="rId11"/>
    <p:sldId id="288" r:id="rId12"/>
    <p:sldId id="301" r:id="rId13"/>
    <p:sldId id="302" r:id="rId14"/>
    <p:sldId id="281" r:id="rId15"/>
    <p:sldId id="296" r:id="rId16"/>
    <p:sldId id="291" r:id="rId17"/>
  </p:sldIdLst>
  <p:sldSz cx="12192000" cy="6858000"/>
  <p:notesSz cx="6797675" cy="9928225"/>
  <p:defaultTextStyle>
    <a:defPPr lvl="0">
      <a:defRPr lang="de-DE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2503" autoAdjust="0"/>
  </p:normalViewPr>
  <p:slideViewPr>
    <p:cSldViewPr snapToGrid="0">
      <p:cViewPr varScale="1">
        <p:scale>
          <a:sx n="79" d="100"/>
          <a:sy n="79" d="100"/>
        </p:scale>
        <p:origin x="132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2</c:v>
                </c:pt>
              </c:strCache>
            </c:strRef>
          </c:tx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  <c:dPt>
            <c:idx val="0"/>
            <c:bubble3D val="0"/>
            <c:spPr>
              <a:solidFill>
                <a:schemeClr val="bg2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8A-4E9A-8EE4-D472671FA769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8A-4E9A-8EE4-D472671FA769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8A-4E9A-8EE4-D472671FA7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2</c:v>
                </c:pt>
              </c:strCache>
            </c:strRef>
          </c:tx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  <c:dPt>
            <c:idx val="0"/>
            <c:bubble3D val="0"/>
            <c:spPr>
              <a:solidFill>
                <a:schemeClr val="bg2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12-44CF-A0BB-ABD255C51FA2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12-44CF-A0BB-ABD255C51FA2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12-44CF-A0BB-ABD255C51F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28.05.2025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4343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C8A2A-76CC-C5C0-B190-166C9C485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CD6AEF-5587-4599-BF56-60B29593A7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1800F5-FF23-956D-0D2F-F145D6C267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0CF0A-D3B8-D3D6-E48A-5F08DBFB69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3074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70242-6A25-3247-B929-C217ECE6E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128CE4-1E8E-A678-72BD-4AF857F40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721BFF-3D17-27F3-C2AA-DE6C6B53F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F8D99-57A6-3FCC-D553-FDB66F5DDB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8020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964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B873-B342-C01C-F372-A62E98E82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C27B45-4185-7BE3-B859-9CC3FC636B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8D4477-CA39-8D1D-741B-A5E355826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36FEE-C3E4-F4E6-49EF-4F7F6A4F0F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5302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688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4676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2521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7B050-1650-A71B-29C2-62319A493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58B678-BD22-4276-EE3F-79F5CB68B5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5DAB48-442A-2216-5A17-E66C712ABB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B0B49-4BBB-9F29-2A82-2BBE4191A6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1771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5398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9337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CF7F1-0406-B6BA-A481-FEA8CBF13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632562-440A-D508-6461-1BE5D812CD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727E4B-D2F3-DE03-434A-2F40420BA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05396-8CC5-2F0F-C557-66F9A9755C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8287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0443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DCF6B-6F18-891E-20A1-40A329AD0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E8A398-0414-575F-F3CC-A2D262BFF5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DF61FD-11F4-6913-F665-CFAFE18DB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564EC-6E0A-4260-C4FF-B66452246B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3349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2547-0B26-4181-9958-0F74634B97A1}" type="datetime1">
              <a:rPr lang="de-CH" noProof="0" smtClean="0"/>
              <a:t>28.05.2025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3879-9C0F-4F94-919F-30B833E8871A}" type="datetime1">
              <a:rPr lang="de-CH" noProof="0" smtClean="0"/>
              <a:t>28.05.2025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28.05.2025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28.05.2025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2B2-018B-4FD3-AD95-2F64EDE0E9D6}" type="datetime1">
              <a:rPr lang="de-CH" noProof="0" smtClean="0"/>
              <a:t>28.05.2025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ED0-443D-411A-B8E4-0668A8890EE3}" type="datetime1">
              <a:rPr lang="de-CH" noProof="0" smtClean="0"/>
              <a:t>28.05.2025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noProof="0"/>
              <a:t>Click icon to add table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28.05.2025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28.05.2025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Security, Privacy &amp; Society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762-278A-4155-9BEB-7C2CB2386E92}" type="datetime1">
              <a:rPr lang="de-CH" noProof="0" smtClean="0"/>
              <a:t>28.05.2025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4EAFE7-317E-4912-B75C-DD6945F82242}" type="datetime1">
              <a:rPr lang="de-CH" noProof="0" smtClean="0"/>
              <a:t>28.05.2025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‹#›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A358CF3-A22A-46C1-A4E5-5810212466EF}" type="datetime1">
              <a:rPr lang="de-CH" noProof="0" smtClean="0"/>
              <a:t>28.05.2025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Security, Privacy &amp; Society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‹#›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8.png"/><Relationship Id="rId7" Type="http://schemas.openxmlformats.org/officeDocument/2006/relationships/image" Target="../media/image37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10" Type="http://schemas.openxmlformats.org/officeDocument/2006/relationships/image" Target="../media/image40.sv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8.png"/><Relationship Id="rId7" Type="http://schemas.openxmlformats.org/officeDocument/2006/relationships/image" Target="../media/image37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chart" Target="../charts/chart2.xml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8.png"/><Relationship Id="rId7" Type="http://schemas.openxmlformats.org/officeDocument/2006/relationships/image" Target="../media/image20.sv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7.svg"/><Relationship Id="rId5" Type="http://schemas.openxmlformats.org/officeDocument/2006/relationships/image" Target="../media/image18.svg"/><Relationship Id="rId10" Type="http://schemas.openxmlformats.org/officeDocument/2006/relationships/image" Target="../media/image26.png"/><Relationship Id="rId4" Type="http://schemas.openxmlformats.org/officeDocument/2006/relationships/image" Target="../media/image17.png"/><Relationship Id="rId9" Type="http://schemas.openxmlformats.org/officeDocument/2006/relationships/image" Target="../media/image25.sv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204113"/>
            <a:ext cx="9744075" cy="2856043"/>
          </a:xfrm>
        </p:spPr>
        <p:txBody>
          <a:bodyPr/>
          <a:lstStyle/>
          <a:p>
            <a:r>
              <a:rPr lang="de-CH" sz="3300" noProof="1"/>
              <a:t>Enhancing Phishing Interventions with AI &amp; Assessing the Cybersecurity Landscape</a:t>
            </a:r>
          </a:p>
        </p:txBody>
      </p:sp>
      <p:pic>
        <p:nvPicPr>
          <p:cNvPr id="5" name="Picture 4" descr="A blue and grey logo&#10;&#10;AI-generated content may be incorrect.">
            <a:extLst>
              <a:ext uri="{FF2B5EF4-FFF2-40B4-BE49-F238E27FC236}">
                <a16:creationId xmlns:a16="http://schemas.microsoft.com/office/drawing/2014/main" id="{CB04F2E8-E195-6EED-99EB-0A61DE404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017" y="174748"/>
            <a:ext cx="1436417" cy="72479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410A5-5266-A7A4-EAB9-1A549874DF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/>
              <a:t>Intervention </a:t>
            </a:r>
            <a:r>
              <a:rPr lang="de-CH" dirty="0" err="1"/>
              <a:t>Ideas</a:t>
            </a:r>
            <a:r>
              <a:rPr lang="de-CH" dirty="0"/>
              <a:t> v2</a:t>
            </a:r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00"/>
    </mc:Choice>
    <mc:Fallback xmlns="">
      <p:transition spd="slow" advTm="26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DCE7C-7812-E86F-0F83-926BF621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1" dirty="0" smtClean="0"/>
              <a:t>29.05.2025</a:t>
            </a:fld>
            <a:endParaRPr lang="de-CH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E3F14-7DE0-55E5-3086-267C1E1C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1"/>
              <a:t>Security, Privacy &amp; Society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E9F88-92FF-9ACD-50CC-329DB561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1" dirty="0" smtClean="0"/>
              <a:t>10</a:t>
            </a:fld>
            <a:endParaRPr lang="de-CH" noProof="1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0F8B817-366D-FC4E-3FE6-FFDF4B399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80" y="1058779"/>
            <a:ext cx="10535412" cy="50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High voltage with solid fill">
            <a:extLst>
              <a:ext uri="{FF2B5EF4-FFF2-40B4-BE49-F238E27FC236}">
                <a16:creationId xmlns:a16="http://schemas.microsoft.com/office/drawing/2014/main" id="{63247035-095D-0282-808B-504B704B6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2925" y="4295279"/>
            <a:ext cx="461212" cy="461212"/>
          </a:xfrm>
          <a:prstGeom prst="rect">
            <a:avLst/>
          </a:prstGeom>
        </p:spPr>
      </p:pic>
      <p:pic>
        <p:nvPicPr>
          <p:cNvPr id="10" name="Graphic 9" descr="High voltage with solid fill">
            <a:extLst>
              <a:ext uri="{FF2B5EF4-FFF2-40B4-BE49-F238E27FC236}">
                <a16:creationId xmlns:a16="http://schemas.microsoft.com/office/drawing/2014/main" id="{01A90B0E-0C80-7C97-C488-0606A9C8EA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2925" y="3138653"/>
            <a:ext cx="461212" cy="461212"/>
          </a:xfrm>
          <a:prstGeom prst="rect">
            <a:avLst/>
          </a:prstGeom>
        </p:spPr>
      </p:pic>
      <p:pic>
        <p:nvPicPr>
          <p:cNvPr id="11" name="Graphic 10" descr="High voltage with solid fill">
            <a:extLst>
              <a:ext uri="{FF2B5EF4-FFF2-40B4-BE49-F238E27FC236}">
                <a16:creationId xmlns:a16="http://schemas.microsoft.com/office/drawing/2014/main" id="{FF83FF58-7490-FB8E-2979-11C980B61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77388" y="1728173"/>
            <a:ext cx="461212" cy="46121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9501D2F-7CDF-82A5-B70B-90F58BAD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6992"/>
            <a:ext cx="10728325" cy="900113"/>
          </a:xfrm>
        </p:spPr>
        <p:txBody>
          <a:bodyPr/>
          <a:lstStyle/>
          <a:p>
            <a:r>
              <a:rPr lang="de-CH" b="1" noProof="1"/>
              <a:t>Scenario 9</a:t>
            </a:r>
          </a:p>
        </p:txBody>
      </p:sp>
    </p:spTree>
    <p:extLst>
      <p:ext uri="{BB962C8B-B14F-4D97-AF65-F5344CB8AC3E}">
        <p14:creationId xmlns:p14="http://schemas.microsoft.com/office/powerpoint/2010/main" val="2347680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8870A-A71E-956D-9907-DB37B889E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14553F8-EF2E-2E14-2DB2-DC04EC42B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07" y="1160463"/>
            <a:ext cx="10535412" cy="50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7E6EE-990C-55CE-DE6F-81F0981C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1" dirty="0" smtClean="0"/>
              <a:t>29.05.2025</a:t>
            </a:fld>
            <a:endParaRPr lang="de-CH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F1CE6-0EB6-2A3B-3134-BA9889BE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1"/>
              <a:t>Security, Privacy &amp; Society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23984-A7AB-79C4-D350-D7619202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1" dirty="0" smtClean="0"/>
              <a:t>11</a:t>
            </a:fld>
            <a:endParaRPr lang="de-CH" noProof="1"/>
          </a:p>
        </p:txBody>
      </p:sp>
      <p:pic>
        <p:nvPicPr>
          <p:cNvPr id="8" name="Graphic 7" descr="Lock with solid fill">
            <a:extLst>
              <a:ext uri="{FF2B5EF4-FFF2-40B4-BE49-F238E27FC236}">
                <a16:creationId xmlns:a16="http://schemas.microsoft.com/office/drawing/2014/main" id="{BFF8572A-292C-F75E-976D-3077D1122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7418" y="2386375"/>
            <a:ext cx="131505" cy="131505"/>
          </a:xfrm>
          <a:prstGeom prst="rect">
            <a:avLst/>
          </a:prstGeom>
        </p:spPr>
      </p:pic>
      <p:pic>
        <p:nvPicPr>
          <p:cNvPr id="10" name="Graphic 9" descr="Ribbon with solid fill">
            <a:extLst>
              <a:ext uri="{FF2B5EF4-FFF2-40B4-BE49-F238E27FC236}">
                <a16:creationId xmlns:a16="http://schemas.microsoft.com/office/drawing/2014/main" id="{8EEA220E-F4F5-2A95-D466-9AF85279B5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9385" y="2284094"/>
            <a:ext cx="467573" cy="4675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0CDE0A-7A73-726B-724D-67641938C0CD}"/>
              </a:ext>
            </a:extLst>
          </p:cNvPr>
          <p:cNvSpPr txBox="1"/>
          <p:nvPr/>
        </p:nvSpPr>
        <p:spPr>
          <a:xfrm>
            <a:off x="8010755" y="2386375"/>
            <a:ext cx="21003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noProof="1"/>
              <a:t>Security  Points:  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E36A49-7E01-FD14-0922-255E3ACEEB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3754" y="2777912"/>
            <a:ext cx="2142370" cy="16596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BADE35-C40C-383E-C8DB-9F908D59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260350"/>
            <a:ext cx="10728325" cy="900113"/>
          </a:xfrm>
        </p:spPr>
        <p:txBody>
          <a:bodyPr/>
          <a:lstStyle/>
          <a:p>
            <a:r>
              <a:rPr lang="de-CH" b="1" noProof="1"/>
              <a:t>Scenario 10</a:t>
            </a:r>
          </a:p>
        </p:txBody>
      </p:sp>
      <p:pic>
        <p:nvPicPr>
          <p:cNvPr id="14" name="Graphic 13" descr="Robot with solid fill">
            <a:extLst>
              <a:ext uri="{FF2B5EF4-FFF2-40B4-BE49-F238E27FC236}">
                <a16:creationId xmlns:a16="http://schemas.microsoft.com/office/drawing/2014/main" id="{AAF9754B-6E74-E1B7-F184-A3626A2B47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85731" y="1934063"/>
            <a:ext cx="703027" cy="70302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DCE565A-F0CD-E0BC-15E4-4A4136A46898}"/>
              </a:ext>
            </a:extLst>
          </p:cNvPr>
          <p:cNvSpPr/>
          <p:nvPr/>
        </p:nvSpPr>
        <p:spPr>
          <a:xfrm>
            <a:off x="6780044" y="1826894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657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9A3A0-4F5C-FF1F-08EB-4256777E5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1BB4F7B-BF60-D662-FEF7-CE2AA451F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07" y="1160463"/>
            <a:ext cx="10535412" cy="50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D5134-911E-A15D-85CB-196024A0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1" dirty="0" smtClean="0"/>
              <a:t>29.05.2025</a:t>
            </a:fld>
            <a:endParaRPr lang="de-CH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7084F-4372-BCBE-5607-EDB2419F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1"/>
              <a:t>Security, Privacy &amp; Society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C65DE-94EF-C0E3-818E-DACA296A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1" dirty="0" smtClean="0"/>
              <a:t>12</a:t>
            </a:fld>
            <a:endParaRPr lang="de-CH" noProof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28F416-07BE-A958-3041-90A5EB7DC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754" y="2777912"/>
            <a:ext cx="2142370" cy="16596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E43A80-0BA6-4B91-DBFD-109EFE79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260350"/>
            <a:ext cx="10728325" cy="900113"/>
          </a:xfrm>
        </p:spPr>
        <p:txBody>
          <a:bodyPr/>
          <a:lstStyle/>
          <a:p>
            <a:r>
              <a:rPr lang="de-CH" b="1" noProof="1"/>
              <a:t>Scenario 11</a:t>
            </a:r>
          </a:p>
        </p:txBody>
      </p:sp>
    </p:spTree>
    <p:extLst>
      <p:ext uri="{BB962C8B-B14F-4D97-AF65-F5344CB8AC3E}">
        <p14:creationId xmlns:p14="http://schemas.microsoft.com/office/powerpoint/2010/main" val="3191987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139A3-4E4E-11B7-0476-3458358C0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CDB7B1A9-856B-320D-ECB9-E1B056131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07" y="1160463"/>
            <a:ext cx="10535412" cy="50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618C6-EBF3-F5DE-10E2-8412DF2C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1" dirty="0" smtClean="0"/>
              <a:t>29.05.2025</a:t>
            </a:fld>
            <a:endParaRPr lang="de-CH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B7C4B-121C-8F47-7255-67EF82774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1"/>
              <a:t>Security, Privacy &amp; Society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D3421-193D-E31A-A2F4-F6FA5343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1" dirty="0" smtClean="0"/>
              <a:t>13</a:t>
            </a:fld>
            <a:endParaRPr lang="de-CH" noProof="1"/>
          </a:p>
        </p:txBody>
      </p:sp>
      <p:pic>
        <p:nvPicPr>
          <p:cNvPr id="8" name="Graphic 7" descr="Lock with solid fill">
            <a:extLst>
              <a:ext uri="{FF2B5EF4-FFF2-40B4-BE49-F238E27FC236}">
                <a16:creationId xmlns:a16="http://schemas.microsoft.com/office/drawing/2014/main" id="{3DA607F8-0939-C7C3-5012-9812FFF7AE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7418" y="2386375"/>
            <a:ext cx="131505" cy="131505"/>
          </a:xfrm>
          <a:prstGeom prst="rect">
            <a:avLst/>
          </a:prstGeom>
        </p:spPr>
      </p:pic>
      <p:pic>
        <p:nvPicPr>
          <p:cNvPr id="10" name="Graphic 9" descr="Ribbon with solid fill">
            <a:extLst>
              <a:ext uri="{FF2B5EF4-FFF2-40B4-BE49-F238E27FC236}">
                <a16:creationId xmlns:a16="http://schemas.microsoft.com/office/drawing/2014/main" id="{31350504-C0F1-9AA5-B2A1-BAD8E63AA1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9385" y="2284094"/>
            <a:ext cx="467573" cy="4675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F0D063-476E-5BA5-B70A-0210CB5D6FFC}"/>
              </a:ext>
            </a:extLst>
          </p:cNvPr>
          <p:cNvSpPr txBox="1"/>
          <p:nvPr/>
        </p:nvSpPr>
        <p:spPr>
          <a:xfrm>
            <a:off x="8010755" y="2386375"/>
            <a:ext cx="21003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noProof="1"/>
              <a:t>Security  Points:  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4C2C7E-82C4-F722-298B-623F8D8C28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3754" y="2777912"/>
            <a:ext cx="2142370" cy="16596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2FA2AB-367E-BE84-59C7-ABF46AB7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165308"/>
            <a:ext cx="10728325" cy="900113"/>
          </a:xfrm>
        </p:spPr>
        <p:txBody>
          <a:bodyPr/>
          <a:lstStyle/>
          <a:p>
            <a:r>
              <a:rPr lang="de-CH" b="1" noProof="1"/>
              <a:t>Scenario 12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D93130-FA28-85EE-A975-132D0EAEDA5A}"/>
              </a:ext>
            </a:extLst>
          </p:cNvPr>
          <p:cNvSpPr/>
          <p:nvPr/>
        </p:nvSpPr>
        <p:spPr>
          <a:xfrm>
            <a:off x="8010755" y="3429000"/>
            <a:ext cx="599845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</a:rPr>
              <a:t>Option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CA8502-DAAD-6D75-38DF-13E843E31A2F}"/>
              </a:ext>
            </a:extLst>
          </p:cNvPr>
          <p:cNvSpPr/>
          <p:nvPr/>
        </p:nvSpPr>
        <p:spPr>
          <a:xfrm>
            <a:off x="8703923" y="3417993"/>
            <a:ext cx="599845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</a:rPr>
              <a:t>Option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2BA5D9-1468-260F-4F0A-A22319B2530E}"/>
              </a:ext>
            </a:extLst>
          </p:cNvPr>
          <p:cNvSpPr/>
          <p:nvPr/>
        </p:nvSpPr>
        <p:spPr>
          <a:xfrm>
            <a:off x="9385023" y="3461685"/>
            <a:ext cx="599845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ysClr val="windowText" lastClr="000000"/>
                </a:solidFill>
              </a:rPr>
              <a:t>Option 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B4D6DC-7758-07C6-1958-C93FDED94198}"/>
              </a:ext>
            </a:extLst>
          </p:cNvPr>
          <p:cNvSpPr/>
          <p:nvPr/>
        </p:nvSpPr>
        <p:spPr>
          <a:xfrm>
            <a:off x="8010755" y="3803650"/>
            <a:ext cx="1914295" cy="3316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Second question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63D4EA-A256-DED6-9C58-6FEBB683C18F}"/>
              </a:ext>
            </a:extLst>
          </p:cNvPr>
          <p:cNvSpPr/>
          <p:nvPr/>
        </p:nvSpPr>
        <p:spPr>
          <a:xfrm>
            <a:off x="4089400" y="3962400"/>
            <a:ext cx="2946400" cy="5715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Link elements blocked (complete test first)</a:t>
            </a:r>
          </a:p>
        </p:txBody>
      </p:sp>
    </p:spTree>
    <p:extLst>
      <p:ext uri="{BB962C8B-B14F-4D97-AF65-F5344CB8AC3E}">
        <p14:creationId xmlns:p14="http://schemas.microsoft.com/office/powerpoint/2010/main" val="270273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2070B-AA75-B9CD-6D49-1CF795A58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4655-E530-5141-5DCB-0D78A7CF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noProof="1"/>
              <a:t>Scenario 13</a:t>
            </a:r>
            <a:endParaRPr lang="de-CH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BDDC0-2DB3-3E2B-066B-5598E2D80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1" dirty="0" smtClean="0"/>
              <a:t>28.05.2025</a:t>
            </a:fld>
            <a:endParaRPr lang="de-CH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25159-39D1-D3F5-D1EB-A5F0AF24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1"/>
              <a:t>Security, Privacy &amp; Society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2E358-CBC0-E706-1854-581A5EF9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1" dirty="0" smtClean="0"/>
              <a:t>14</a:t>
            </a:fld>
            <a:endParaRPr lang="de-CH" noProof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B3EA56-8905-D5D4-D78E-8ADFAA7800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200" y="1412875"/>
            <a:ext cx="9701600" cy="467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31927F-326E-7837-25BE-6FC37AC6E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895" y="4001525"/>
            <a:ext cx="2616334" cy="12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31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070BE-B981-7042-5849-0A0F2B768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D090-AD99-C48C-33DB-495E25EC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noProof="1"/>
              <a:t>Scenario 14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A79F1-67EE-31E6-10AB-194BCD35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1" dirty="0" smtClean="0"/>
              <a:t>29.05.2025</a:t>
            </a:fld>
            <a:endParaRPr lang="de-CH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C426D-BAFC-C12A-8431-A7F0E2DC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1"/>
              <a:t>Security, Privacy &amp; Society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7CD5C-438B-E2EE-C14D-EEA4CB02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1" dirty="0" smtClean="0"/>
              <a:t>15</a:t>
            </a:fld>
            <a:endParaRPr lang="de-CH" noProof="1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CE46199-3A39-6540-ED8E-616E3840B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200" y="1412875"/>
            <a:ext cx="9701600" cy="467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2E0D689-82F1-2295-81A2-02CB95B15B99}"/>
              </a:ext>
            </a:extLst>
          </p:cNvPr>
          <p:cNvSpPr/>
          <p:nvPr/>
        </p:nvSpPr>
        <p:spPr>
          <a:xfrm>
            <a:off x="7339476" y="3031817"/>
            <a:ext cx="2548990" cy="12650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You need to wait 10 seconds before you can click any links!</a:t>
            </a:r>
          </a:p>
        </p:txBody>
      </p:sp>
    </p:spTree>
    <p:extLst>
      <p:ext uri="{BB962C8B-B14F-4D97-AF65-F5344CB8AC3E}">
        <p14:creationId xmlns:p14="http://schemas.microsoft.com/office/powerpoint/2010/main" val="212580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7925-6B8D-80E8-7887-B9586BF2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noProof="1"/>
              <a:t>Scenario 15</a:t>
            </a:r>
            <a:endParaRPr lang="de-CH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FF132-86B7-FBA2-AF27-310BADFE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1" smtClean="0"/>
              <a:t>29.05.2025</a:t>
            </a:fld>
            <a:endParaRPr lang="de-CH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83CC3-9170-B9E3-759E-F7BC16B4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1"/>
              <a:t>Security, Privacy &amp; Society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27351-5EE6-5614-E974-D182094E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1" smtClean="0"/>
              <a:t>16</a:t>
            </a:fld>
            <a:endParaRPr lang="de-CH" noProof="1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86E3B98-02C9-14E9-A0A5-8433C69E6C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23" y="2286815"/>
            <a:ext cx="9701600" cy="467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06ED5B-FA73-2779-DDD2-82A7CB87A846}"/>
              </a:ext>
            </a:extLst>
          </p:cNvPr>
          <p:cNvSpPr txBox="1"/>
          <p:nvPr/>
        </p:nvSpPr>
        <p:spPr>
          <a:xfrm>
            <a:off x="962952" y="1286634"/>
            <a:ext cx="869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this fictional situation, you just came back from vacation and you’re very stressed!</a:t>
            </a:r>
          </a:p>
        </p:txBody>
      </p:sp>
    </p:spTree>
    <p:extLst>
      <p:ext uri="{BB962C8B-B14F-4D97-AF65-F5344CB8AC3E}">
        <p14:creationId xmlns:p14="http://schemas.microsoft.com/office/powerpoint/2010/main" val="55481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9D78B-3A80-1C6D-67DF-F7691694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1" dirty="0" smtClean="0"/>
              <a:t>29.05.2025</a:t>
            </a:fld>
            <a:endParaRPr lang="de-CH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6C746-B423-D642-8A70-50F04196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1"/>
              <a:t>Security, Privacy &amp; Society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69B9A-0C10-58C9-307D-55C916DB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1" dirty="0" smtClean="0"/>
              <a:t>2</a:t>
            </a:fld>
            <a:endParaRPr lang="de-CH" noProof="1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AF0D621-210A-51B4-1F76-89E0AAC38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313" y="1692049"/>
            <a:ext cx="10237360" cy="493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Lock with solid fill">
            <a:extLst>
              <a:ext uri="{FF2B5EF4-FFF2-40B4-BE49-F238E27FC236}">
                <a16:creationId xmlns:a16="http://schemas.microsoft.com/office/drawing/2014/main" id="{CD5FCA2A-F97C-8E03-44A8-D4F6C1631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09741" y="2971800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EEE03C-4A55-091F-BC47-042CE04705BF}"/>
              </a:ext>
            </a:extLst>
          </p:cNvPr>
          <p:cNvSpPr txBox="1"/>
          <p:nvPr/>
        </p:nvSpPr>
        <p:spPr>
          <a:xfrm>
            <a:off x="7571700" y="3386202"/>
            <a:ext cx="230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noProof="1"/>
              <a:t>Suspicion Level:</a:t>
            </a:r>
          </a:p>
          <a:p>
            <a:endParaRPr lang="de-CH" noProof="1"/>
          </a:p>
        </p:txBody>
      </p:sp>
      <p:pic>
        <p:nvPicPr>
          <p:cNvPr id="15" name="Graphic 14" descr="Lock with solid fill">
            <a:extLst>
              <a:ext uri="{FF2B5EF4-FFF2-40B4-BE49-F238E27FC236}">
                <a16:creationId xmlns:a16="http://schemas.microsoft.com/office/drawing/2014/main" id="{D1BF17B3-1832-AD89-D57F-F67C7F20E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9031" y="2973075"/>
            <a:ext cx="914400" cy="914400"/>
          </a:xfrm>
          <a:prstGeom prst="rect">
            <a:avLst/>
          </a:prstGeom>
        </p:spPr>
      </p:pic>
      <p:pic>
        <p:nvPicPr>
          <p:cNvPr id="16" name="Graphic 15" descr="Lock with solid fill">
            <a:extLst>
              <a:ext uri="{FF2B5EF4-FFF2-40B4-BE49-F238E27FC236}">
                <a16:creationId xmlns:a16="http://schemas.microsoft.com/office/drawing/2014/main" id="{404AE808-5A86-62E8-C926-5C3E38705E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88321" y="2971800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2284F9-1C4D-C878-2584-F5E2736A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</p:spPr>
        <p:txBody>
          <a:bodyPr/>
          <a:lstStyle/>
          <a:p>
            <a:r>
              <a:rPr lang="de-CH" b="1" noProof="1"/>
              <a:t>Scenario 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DDF618-A1A4-A4ED-2C7B-A5A228B98A98}"/>
              </a:ext>
            </a:extLst>
          </p:cNvPr>
          <p:cNvSpPr/>
          <p:nvPr/>
        </p:nvSpPr>
        <p:spPr>
          <a:xfrm>
            <a:off x="9414236" y="4376866"/>
            <a:ext cx="1849195" cy="489493"/>
          </a:xfrm>
          <a:prstGeom prst="roundRect">
            <a:avLst/>
          </a:prstGeom>
          <a:solidFill>
            <a:srgbClr val="F4D4D2">
              <a:alpha val="6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b="1" noProof="1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F06D4BA-39E4-63E1-A05D-A48DA795C7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7938018"/>
              </p:ext>
            </p:extLst>
          </p:nvPr>
        </p:nvGraphicFramePr>
        <p:xfrm>
          <a:off x="10378477" y="4330070"/>
          <a:ext cx="559649" cy="596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6778895-99A0-CC7E-7C96-69A99CBB839D}"/>
              </a:ext>
            </a:extLst>
          </p:cNvPr>
          <p:cNvSpPr txBox="1"/>
          <p:nvPr/>
        </p:nvSpPr>
        <p:spPr>
          <a:xfrm>
            <a:off x="9414236" y="4505267"/>
            <a:ext cx="1132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noProof="1"/>
              <a:t>Suspiciousness: </a:t>
            </a:r>
          </a:p>
        </p:txBody>
      </p:sp>
    </p:spTree>
    <p:extLst>
      <p:ext uri="{BB962C8B-B14F-4D97-AF65-F5344CB8AC3E}">
        <p14:creationId xmlns:p14="http://schemas.microsoft.com/office/powerpoint/2010/main" val="103692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2F67-7809-E00F-118F-EEC5C594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noProof="1"/>
              <a:t>Scenario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92DCA-992D-9179-1510-78665942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1" dirty="0" smtClean="0"/>
              <a:t>29.05.2025</a:t>
            </a:fld>
            <a:endParaRPr lang="de-CH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CE5FB-8155-7D40-13B6-DAFA4E59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1"/>
              <a:t>Security, Privacy &amp; Society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77A97-753E-4B9E-616B-8034C415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1" dirty="0" smtClean="0"/>
              <a:t>3</a:t>
            </a:fld>
            <a:endParaRPr lang="de-CH" noProof="1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74C721B-9C75-07B0-28DD-6900C2698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313" y="1692049"/>
            <a:ext cx="10237360" cy="493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Question Mark with solid fill">
            <a:extLst>
              <a:ext uri="{FF2B5EF4-FFF2-40B4-BE49-F238E27FC236}">
                <a16:creationId xmlns:a16="http://schemas.microsoft.com/office/drawing/2014/main" id="{84280C8E-4522-44C6-CBC8-DBD42BC76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5480" y="35463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2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DE52E-D1AA-D0D8-E07F-4D3487DA3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50CF8-F206-81A7-8A91-EB809CE5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1" dirty="0" smtClean="0"/>
              <a:t>29.05.2025</a:t>
            </a:fld>
            <a:endParaRPr lang="de-CH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70C6A-A7FC-CE4E-42B2-D552C5A23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1"/>
              <a:t>Security, Privacy &amp; Society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D99BB-F8FA-D0D4-010B-E6FB83D4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1" dirty="0" smtClean="0"/>
              <a:t>4</a:t>
            </a:fld>
            <a:endParaRPr lang="de-CH" noProof="1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C2F904A-A6AA-E759-C516-5EC8605B5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80" y="1018577"/>
            <a:ext cx="10535412" cy="50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Cursor with solid fill">
            <a:extLst>
              <a:ext uri="{FF2B5EF4-FFF2-40B4-BE49-F238E27FC236}">
                <a16:creationId xmlns:a16="http://schemas.microsoft.com/office/drawing/2014/main" id="{21EA9FAB-1881-D4B4-EDDD-D977A236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2203" y="4095982"/>
            <a:ext cx="374821" cy="374821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A78508-3802-69E3-B4D3-93BEB4FC3929}"/>
              </a:ext>
            </a:extLst>
          </p:cNvPr>
          <p:cNvSpPr/>
          <p:nvPr/>
        </p:nvSpPr>
        <p:spPr>
          <a:xfrm>
            <a:off x="4983963" y="4333042"/>
            <a:ext cx="2757678" cy="42344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noProof="1">
                <a:solidFill>
                  <a:schemeClr val="tx1"/>
                </a:solidFill>
              </a:rPr>
              <a:t>This link seems suspiscious. Are you sure you want to click on this?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8FA4B57-E308-ED9D-0A43-CDA6E279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260350"/>
            <a:ext cx="10728325" cy="900113"/>
          </a:xfrm>
        </p:spPr>
        <p:txBody>
          <a:bodyPr/>
          <a:lstStyle/>
          <a:p>
            <a:r>
              <a:rPr lang="de-CH" b="1" noProof="1"/>
              <a:t>Scenario 3</a:t>
            </a:r>
          </a:p>
        </p:txBody>
      </p:sp>
    </p:spTree>
    <p:extLst>
      <p:ext uri="{BB962C8B-B14F-4D97-AF65-F5344CB8AC3E}">
        <p14:creationId xmlns:p14="http://schemas.microsoft.com/office/powerpoint/2010/main" val="408280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E3E47-358D-BB9C-C452-00A089CBF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7722AC13-EDA4-232E-CF03-D7F350B15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313" y="1692049"/>
            <a:ext cx="10237360" cy="493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0D03F-CFF0-DA29-1ED2-AF4E1E67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1" dirty="0" smtClean="0"/>
              <a:t>29.05.2025</a:t>
            </a:fld>
            <a:endParaRPr lang="de-CH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B8D49-7F74-6876-30E6-94076030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1"/>
              <a:t>Security, Privacy &amp; Society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6F4D-5D0D-807B-926A-868265F7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1" dirty="0" smtClean="0"/>
              <a:t>5</a:t>
            </a:fld>
            <a:endParaRPr lang="de-CH" noProof="1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8BAE18-8A8F-C86A-B687-5CFA1A54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</p:spPr>
        <p:txBody>
          <a:bodyPr/>
          <a:lstStyle/>
          <a:p>
            <a:r>
              <a:rPr lang="de-CH" b="1" noProof="1"/>
              <a:t>Scenario 4</a:t>
            </a:r>
          </a:p>
        </p:txBody>
      </p:sp>
      <p:pic>
        <p:nvPicPr>
          <p:cNvPr id="12" name="Graphic 11" descr="Cursor with solid fill">
            <a:extLst>
              <a:ext uri="{FF2B5EF4-FFF2-40B4-BE49-F238E27FC236}">
                <a16:creationId xmlns:a16="http://schemas.microsoft.com/office/drawing/2014/main" id="{9F695AC8-0B32-F035-75FD-610AE395A0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4583" y="4543663"/>
            <a:ext cx="564846" cy="56484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5CB81B9-D94D-288E-78D9-BDB04B95B3D2}"/>
              </a:ext>
            </a:extLst>
          </p:cNvPr>
          <p:cNvSpPr/>
          <p:nvPr/>
        </p:nvSpPr>
        <p:spPr>
          <a:xfrm>
            <a:off x="4566027" y="5084002"/>
            <a:ext cx="4066804" cy="14384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noProof="1">
                <a:solidFill>
                  <a:schemeClr val="tx1"/>
                </a:solidFill>
              </a:rPr>
              <a:t>This link looks dangerous… really open it?.</a:t>
            </a:r>
            <a:endParaRPr lang="de-CH" noProof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793DD4-A2DB-E0C8-6853-85463E04B038}"/>
              </a:ext>
            </a:extLst>
          </p:cNvPr>
          <p:cNvSpPr/>
          <p:nvPr/>
        </p:nvSpPr>
        <p:spPr>
          <a:xfrm>
            <a:off x="4857340" y="6031265"/>
            <a:ext cx="525982" cy="428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noProof="1">
                <a:solidFill>
                  <a:schemeClr val="tx1"/>
                </a:solidFill>
              </a:rPr>
              <a:t>Ok</a:t>
            </a:r>
            <a:endParaRPr lang="de-CH" noProof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E0ACCB-13F1-ECD5-E4FD-15DA1545E445}"/>
              </a:ext>
            </a:extLst>
          </p:cNvPr>
          <p:cNvSpPr/>
          <p:nvPr/>
        </p:nvSpPr>
        <p:spPr>
          <a:xfrm>
            <a:off x="7732551" y="6031264"/>
            <a:ext cx="900279" cy="428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noProof="1">
                <a:solidFill>
                  <a:schemeClr val="tx1"/>
                </a:solidFill>
              </a:rPr>
              <a:t>Go back</a:t>
            </a:r>
            <a:endParaRPr lang="de-CH" noProof="1"/>
          </a:p>
        </p:txBody>
      </p:sp>
    </p:spTree>
    <p:extLst>
      <p:ext uri="{BB962C8B-B14F-4D97-AF65-F5344CB8AC3E}">
        <p14:creationId xmlns:p14="http://schemas.microsoft.com/office/powerpoint/2010/main" val="185909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456FC-EA85-A7E2-34B4-D375F1140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D346327C-0F41-9E3F-5E16-0BECD8C00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313" y="1692049"/>
            <a:ext cx="10237360" cy="493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A6FF5-1053-6967-2C40-86C9E86A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1" dirty="0" smtClean="0"/>
              <a:t>29.05.2025</a:t>
            </a:fld>
            <a:endParaRPr lang="de-CH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D222F-F904-C174-2622-24B99AFC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1"/>
              <a:t>Security, Privacy &amp; Society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5AEFD-48EE-576E-56A7-6E6839C2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1" dirty="0" smtClean="0"/>
              <a:t>6</a:t>
            </a:fld>
            <a:endParaRPr lang="de-CH" noProof="1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698E96F-720F-3122-7971-4EF8CCC3D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</p:spPr>
        <p:txBody>
          <a:bodyPr/>
          <a:lstStyle/>
          <a:p>
            <a:r>
              <a:rPr lang="de-CH" b="1" noProof="1"/>
              <a:t>Scenario 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BF4A90-EAC3-B1AB-7731-B695FC6168BD}"/>
              </a:ext>
            </a:extLst>
          </p:cNvPr>
          <p:cNvSpPr/>
          <p:nvPr/>
        </p:nvSpPr>
        <p:spPr>
          <a:xfrm>
            <a:off x="4430763" y="2380999"/>
            <a:ext cx="4535212" cy="7134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noProof="1">
                <a:solidFill>
                  <a:schemeClr val="tx1"/>
                </a:solidFill>
              </a:rPr>
              <a:t>You seem tired….</a:t>
            </a:r>
            <a:endParaRPr lang="de-CH" noProof="1"/>
          </a:p>
        </p:txBody>
      </p:sp>
    </p:spTree>
    <p:extLst>
      <p:ext uri="{BB962C8B-B14F-4D97-AF65-F5344CB8AC3E}">
        <p14:creationId xmlns:p14="http://schemas.microsoft.com/office/powerpoint/2010/main" val="3309669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41193-2028-3C5E-EA69-7883B7453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0CDE1-F887-B1F2-BFFC-592A4AA8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1" dirty="0" smtClean="0"/>
              <a:t>29.05.2025</a:t>
            </a:fld>
            <a:endParaRPr lang="de-CH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7ABE3-BF15-2BEF-584F-7DC87778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1"/>
              <a:t>Security, Privacy &amp; Society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57DEF-14A5-2818-F665-5B15406C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1" dirty="0" smtClean="0"/>
              <a:t>7</a:t>
            </a:fld>
            <a:endParaRPr lang="de-CH" noProof="1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61C2E49-D3E0-84B9-993F-5DB63EFA6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313" y="1692049"/>
            <a:ext cx="10237360" cy="493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09AD69A-EBB1-6B70-3382-4BBB291B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</p:spPr>
        <p:txBody>
          <a:bodyPr/>
          <a:lstStyle/>
          <a:p>
            <a:r>
              <a:rPr lang="de-CH" b="1" noProof="1"/>
              <a:t>Scenario 6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618218-51E0-AF80-6675-D6986E51C225}"/>
              </a:ext>
            </a:extLst>
          </p:cNvPr>
          <p:cNvCxnSpPr/>
          <p:nvPr/>
        </p:nvCxnSpPr>
        <p:spPr>
          <a:xfrm>
            <a:off x="6238959" y="4078386"/>
            <a:ext cx="164268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73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313DE-2BA1-2C9C-6CB6-DECE3EFB9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029D-5259-44F9-DF8A-91B3E409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noProof="1"/>
              <a:t>Scenario 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38207-4922-20F7-DA83-BEF0D7FA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1" dirty="0" smtClean="0"/>
              <a:t>29.05.2025</a:t>
            </a:fld>
            <a:endParaRPr lang="de-CH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BCE90-AC1C-69AC-9CAE-91B2FB17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1"/>
              <a:t>Security, Privacy &amp; Society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A2B11-CD14-84CD-D20D-7E839D59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1" dirty="0" smtClean="0"/>
              <a:t>8</a:t>
            </a:fld>
            <a:endParaRPr lang="de-CH" noProof="1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19C44F5-1C6E-1E74-6806-F7734E526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313" y="1692049"/>
            <a:ext cx="10237360" cy="493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54B852A-DE57-FA44-2B97-EE6CC219A4E4}"/>
              </a:ext>
            </a:extLst>
          </p:cNvPr>
          <p:cNvSpPr/>
          <p:nvPr/>
        </p:nvSpPr>
        <p:spPr>
          <a:xfrm>
            <a:off x="8395274" y="3218048"/>
            <a:ext cx="1849195" cy="438804"/>
          </a:xfrm>
          <a:prstGeom prst="roundRect">
            <a:avLst/>
          </a:prstGeom>
          <a:solidFill>
            <a:srgbClr val="F4D4D2">
              <a:alpha val="6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1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8DCE6FB-D6F5-8624-9C3B-3DCB2BE99A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9233362"/>
              </p:ext>
            </p:extLst>
          </p:nvPr>
        </p:nvGraphicFramePr>
        <p:xfrm>
          <a:off x="9359515" y="3151724"/>
          <a:ext cx="559649" cy="596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F16500D-1BF1-0A91-7E26-EF625765EB10}"/>
              </a:ext>
            </a:extLst>
          </p:cNvPr>
          <p:cNvSpPr/>
          <p:nvPr/>
        </p:nvSpPr>
        <p:spPr>
          <a:xfrm rot="10800000">
            <a:off x="9956682" y="3443267"/>
            <a:ext cx="91780" cy="5352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E4E46D-9EF4-2973-7A41-61EE8520B0B8}"/>
              </a:ext>
            </a:extLst>
          </p:cNvPr>
          <p:cNvSpPr txBox="1"/>
          <p:nvPr/>
        </p:nvSpPr>
        <p:spPr>
          <a:xfrm>
            <a:off x="8395274" y="3326921"/>
            <a:ext cx="1132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noProof="1"/>
              <a:t>Suspiciousness: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CB6617-13B1-0F9E-E623-60812F1B0947}"/>
              </a:ext>
            </a:extLst>
          </p:cNvPr>
          <p:cNvSpPr/>
          <p:nvPr/>
        </p:nvSpPr>
        <p:spPr>
          <a:xfrm>
            <a:off x="9905568" y="3381981"/>
            <a:ext cx="190485" cy="1691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3D17C4-244C-D9FC-ED84-8FB3EE9025F0}"/>
              </a:ext>
            </a:extLst>
          </p:cNvPr>
          <p:cNvSpPr/>
          <p:nvPr/>
        </p:nvSpPr>
        <p:spPr>
          <a:xfrm>
            <a:off x="8396747" y="3619155"/>
            <a:ext cx="2176940" cy="15467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noProof="1">
                <a:solidFill>
                  <a:schemeClr val="tx1"/>
                </a:solidFill>
              </a:rPr>
              <a:t>Why this E-Mail looks suspiscious:</a:t>
            </a:r>
          </a:p>
          <a:p>
            <a:endParaRPr lang="de-CH" sz="1000" noProof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000" noProof="1">
                <a:solidFill>
                  <a:schemeClr val="tx1"/>
                </a:solidFill>
              </a:rPr>
              <a:t>Sent from an unfamiliar e-mail adress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1000" noProof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000" noProof="1">
                <a:solidFill>
                  <a:schemeClr val="tx1"/>
                </a:solidFill>
              </a:rPr>
              <a:t>Contains suspiscious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1000" noProof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000" noProof="1">
                <a:solidFill>
                  <a:schemeClr val="tx1"/>
                </a:solidFill>
              </a:rPr>
              <a:t>Urgent tone</a:t>
            </a:r>
          </a:p>
          <a:p>
            <a:pPr algn="ctr"/>
            <a:endParaRPr lang="de-CH" noProof="1"/>
          </a:p>
        </p:txBody>
      </p:sp>
      <p:pic>
        <p:nvPicPr>
          <p:cNvPr id="16" name="Graphic 15" descr="Male profile with solid fill">
            <a:extLst>
              <a:ext uri="{FF2B5EF4-FFF2-40B4-BE49-F238E27FC236}">
                <a16:creationId xmlns:a16="http://schemas.microsoft.com/office/drawing/2014/main" id="{0EFDA91D-2272-130E-A6E5-41B80B73F3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32616" y="4083435"/>
            <a:ext cx="223052" cy="223052"/>
          </a:xfrm>
          <a:prstGeom prst="rect">
            <a:avLst/>
          </a:prstGeom>
        </p:spPr>
      </p:pic>
      <p:pic>
        <p:nvPicPr>
          <p:cNvPr id="17" name="Graphic 16" descr="Link with solid fill">
            <a:extLst>
              <a:ext uri="{FF2B5EF4-FFF2-40B4-BE49-F238E27FC236}">
                <a16:creationId xmlns:a16="http://schemas.microsoft.com/office/drawing/2014/main" id="{38C1D0EF-0B88-EA55-6D86-F0C6A17BB7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06412" y="4412588"/>
            <a:ext cx="183931" cy="183931"/>
          </a:xfrm>
          <a:prstGeom prst="rect">
            <a:avLst/>
          </a:prstGeom>
        </p:spPr>
      </p:pic>
      <p:pic>
        <p:nvPicPr>
          <p:cNvPr id="18" name="Graphic 17" descr="High voltage with solid fill">
            <a:extLst>
              <a:ext uri="{FF2B5EF4-FFF2-40B4-BE49-F238E27FC236}">
                <a16:creationId xmlns:a16="http://schemas.microsoft.com/office/drawing/2014/main" id="{C9D596D0-3399-028A-6422-A62D8B09FF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59964" y="4677177"/>
            <a:ext cx="214316" cy="214316"/>
          </a:xfrm>
          <a:prstGeom prst="rect">
            <a:avLst/>
          </a:prstGeom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AFB2146-0F31-635A-6789-0A212A090BC0}"/>
              </a:ext>
            </a:extLst>
          </p:cNvPr>
          <p:cNvSpPr/>
          <p:nvPr/>
        </p:nvSpPr>
        <p:spPr>
          <a:xfrm rot="10800000">
            <a:off x="10162283" y="4920548"/>
            <a:ext cx="91780" cy="5352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1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9F15AF0-B644-CF6E-AF9F-173C5B3DFA40}"/>
              </a:ext>
            </a:extLst>
          </p:cNvPr>
          <p:cNvSpPr/>
          <p:nvPr/>
        </p:nvSpPr>
        <p:spPr>
          <a:xfrm>
            <a:off x="10111169" y="4859262"/>
            <a:ext cx="190485" cy="1691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1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3573960-E9CA-35CE-7C8D-12982FD8C3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18313" y="4383502"/>
            <a:ext cx="1469907" cy="11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25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65C8F-2441-0798-8B4A-714652FBD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89E66F-B963-CAFC-F501-EDCB1696A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313" y="1692049"/>
            <a:ext cx="10237360" cy="493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2512827-1CDC-9715-E481-D0C7D8578692}"/>
              </a:ext>
            </a:extLst>
          </p:cNvPr>
          <p:cNvSpPr/>
          <p:nvPr/>
        </p:nvSpPr>
        <p:spPr>
          <a:xfrm>
            <a:off x="7977655" y="3056149"/>
            <a:ext cx="2228777" cy="132893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2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9C3C7-4121-C084-87F5-3839FC2B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1" dirty="0" smtClean="0"/>
              <a:t>29.05.2025</a:t>
            </a:fld>
            <a:endParaRPr lang="de-CH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37E1B-70C6-F675-9CA3-D2E5B04E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1"/>
              <a:t>Security, Privacy &amp; Society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423E0-9602-3BBA-55B0-4F24E183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1" dirty="0" smtClean="0"/>
              <a:t>9</a:t>
            </a:fld>
            <a:endParaRPr lang="de-CH" noProof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F85881-1016-AE71-8A95-38636395FA29}"/>
              </a:ext>
            </a:extLst>
          </p:cNvPr>
          <p:cNvSpPr txBox="1"/>
          <p:nvPr/>
        </p:nvSpPr>
        <p:spPr>
          <a:xfrm>
            <a:off x="8409610" y="3052588"/>
            <a:ext cx="1132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noProof="1"/>
              <a:t>Suspiciousness: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F09B3-5F5A-C795-9817-C0216CD8F435}"/>
              </a:ext>
            </a:extLst>
          </p:cNvPr>
          <p:cNvSpPr txBox="1"/>
          <p:nvPr/>
        </p:nvSpPr>
        <p:spPr>
          <a:xfrm>
            <a:off x="8093976" y="3332105"/>
            <a:ext cx="22287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noProof="1"/>
              <a:t>Sender:</a:t>
            </a:r>
          </a:p>
          <a:p>
            <a:r>
              <a:rPr lang="de-CH" sz="1000" noProof="1"/>
              <a:t>Link:</a:t>
            </a:r>
          </a:p>
          <a:p>
            <a:r>
              <a:rPr lang="de-CH" sz="1000" noProof="1"/>
              <a:t>Attachement:</a:t>
            </a:r>
          </a:p>
          <a:p>
            <a:r>
              <a:rPr lang="de-CH" sz="1000" noProof="1"/>
              <a:t>Grammar:</a:t>
            </a:r>
          </a:p>
          <a:p>
            <a:r>
              <a:rPr lang="de-CH" sz="1000" noProof="1"/>
              <a:t>Tone:</a:t>
            </a:r>
          </a:p>
        </p:txBody>
      </p:sp>
      <p:pic>
        <p:nvPicPr>
          <p:cNvPr id="10" name="Graphic 9" descr="Male profile with solid fill">
            <a:extLst>
              <a:ext uri="{FF2B5EF4-FFF2-40B4-BE49-F238E27FC236}">
                <a16:creationId xmlns:a16="http://schemas.microsoft.com/office/drawing/2014/main" id="{03A1A88B-C144-2427-9158-DDD923144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5259" y="3359574"/>
            <a:ext cx="168018" cy="168018"/>
          </a:xfrm>
          <a:prstGeom prst="rect">
            <a:avLst/>
          </a:prstGeom>
        </p:spPr>
      </p:pic>
      <p:pic>
        <p:nvPicPr>
          <p:cNvPr id="19" name="Graphic 18" descr="Link with solid fill">
            <a:extLst>
              <a:ext uri="{FF2B5EF4-FFF2-40B4-BE49-F238E27FC236}">
                <a16:creationId xmlns:a16="http://schemas.microsoft.com/office/drawing/2014/main" id="{E6DD5021-A3B1-FA81-A214-D29706A7D8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5259" y="3527592"/>
            <a:ext cx="168018" cy="168018"/>
          </a:xfrm>
          <a:prstGeom prst="rect">
            <a:avLst/>
          </a:prstGeom>
        </p:spPr>
      </p:pic>
      <p:pic>
        <p:nvPicPr>
          <p:cNvPr id="21" name="Graphic 20" descr="Signature with solid fill">
            <a:extLst>
              <a:ext uri="{FF2B5EF4-FFF2-40B4-BE49-F238E27FC236}">
                <a16:creationId xmlns:a16="http://schemas.microsoft.com/office/drawing/2014/main" id="{C22C6DF6-8654-C98A-EC48-872CA219C4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88611" y="3844396"/>
            <a:ext cx="168018" cy="168018"/>
          </a:xfrm>
          <a:prstGeom prst="rect">
            <a:avLst/>
          </a:prstGeom>
        </p:spPr>
      </p:pic>
      <p:pic>
        <p:nvPicPr>
          <p:cNvPr id="23" name="Graphic 22" descr="Paperclip with solid fill">
            <a:extLst>
              <a:ext uri="{FF2B5EF4-FFF2-40B4-BE49-F238E27FC236}">
                <a16:creationId xmlns:a16="http://schemas.microsoft.com/office/drawing/2014/main" id="{84ECFEFD-C446-A2FC-1568-85E444ECD3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18848" y="3687123"/>
            <a:ext cx="161607" cy="161607"/>
          </a:xfrm>
          <a:prstGeom prst="rect">
            <a:avLst/>
          </a:prstGeom>
        </p:spPr>
      </p:pic>
      <p:pic>
        <p:nvPicPr>
          <p:cNvPr id="25" name="Graphic 24" descr="Megaphone with solid fill">
            <a:extLst>
              <a:ext uri="{FF2B5EF4-FFF2-40B4-BE49-F238E27FC236}">
                <a16:creationId xmlns:a16="http://schemas.microsoft.com/office/drawing/2014/main" id="{623174EF-098E-D491-7C8B-E364136478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19888" y="3982258"/>
            <a:ext cx="161607" cy="161607"/>
          </a:xfrm>
          <a:prstGeom prst="rect">
            <a:avLst/>
          </a:prstGeom>
        </p:spPr>
      </p:pic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BC714A91-0D78-F5C6-D557-07B0F6422C81}"/>
              </a:ext>
            </a:extLst>
          </p:cNvPr>
          <p:cNvSpPr/>
          <p:nvPr/>
        </p:nvSpPr>
        <p:spPr>
          <a:xfrm>
            <a:off x="8986566" y="3534381"/>
            <a:ext cx="1001074" cy="106156"/>
          </a:xfrm>
          <a:prstGeom prst="flowChartTerminator">
            <a:avLst/>
          </a:prstGeom>
          <a:solidFill>
            <a:srgbClr val="B735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BAF8528F-9C62-EE3C-CB8E-C241D9958CE5}"/>
              </a:ext>
            </a:extLst>
          </p:cNvPr>
          <p:cNvSpPr/>
          <p:nvPr/>
        </p:nvSpPr>
        <p:spPr>
          <a:xfrm>
            <a:off x="8975734" y="3705580"/>
            <a:ext cx="1001074" cy="106156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27778962-6853-C43E-AFCA-E72756FAC291}"/>
              </a:ext>
            </a:extLst>
          </p:cNvPr>
          <p:cNvSpPr/>
          <p:nvPr/>
        </p:nvSpPr>
        <p:spPr>
          <a:xfrm>
            <a:off x="8986566" y="3859796"/>
            <a:ext cx="1001074" cy="106156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5DFCA16B-1734-D2CE-C683-BC359E8667DD}"/>
              </a:ext>
            </a:extLst>
          </p:cNvPr>
          <p:cNvSpPr/>
          <p:nvPr/>
        </p:nvSpPr>
        <p:spPr>
          <a:xfrm>
            <a:off x="8990901" y="4024447"/>
            <a:ext cx="1001074" cy="106156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id="{98992741-B6D7-2838-AAE6-CA2C763DB7D2}"/>
              </a:ext>
            </a:extLst>
          </p:cNvPr>
          <p:cNvSpPr/>
          <p:nvPr/>
        </p:nvSpPr>
        <p:spPr>
          <a:xfrm>
            <a:off x="8990901" y="3375831"/>
            <a:ext cx="1001074" cy="106156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7E24924-B657-6B1E-4B83-EBFABE967E6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66035" y="3834800"/>
            <a:ext cx="622973" cy="1371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D2AD9E-A21A-2ACE-6FCF-92F519E8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</p:spPr>
        <p:txBody>
          <a:bodyPr/>
          <a:lstStyle/>
          <a:p>
            <a:r>
              <a:rPr lang="de-CH" b="1" noProof="1"/>
              <a:t>Scenario 8</a:t>
            </a:r>
          </a:p>
        </p:txBody>
      </p:sp>
    </p:spTree>
    <p:extLst>
      <p:ext uri="{BB962C8B-B14F-4D97-AF65-F5344CB8AC3E}">
        <p14:creationId xmlns:p14="http://schemas.microsoft.com/office/powerpoint/2010/main" val="196954548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raesentation" id="{4B926070-AF32-7F40-B7F4-387B612D789A}" vid="{D694835D-6A8F-E347-A983-608C17A72CEC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Office PowerPoint</Application>
  <PresentationFormat>Widescreen</PresentationFormat>
  <Paragraphs>106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Symbol</vt:lpstr>
      <vt:lpstr>ETH Zürich</vt:lpstr>
      <vt:lpstr>Enhancing Phishing Interventions with AI &amp; Assessing the Cybersecurity Landscape</vt:lpstr>
      <vt:lpstr>Scenario 1</vt:lpstr>
      <vt:lpstr>Scenario 2</vt:lpstr>
      <vt:lpstr>Scenario 3</vt:lpstr>
      <vt:lpstr>Scenario 4</vt:lpstr>
      <vt:lpstr>Scenario 5</vt:lpstr>
      <vt:lpstr>Scenario 6</vt:lpstr>
      <vt:lpstr>Scenario 7</vt:lpstr>
      <vt:lpstr>Scenario 8</vt:lpstr>
      <vt:lpstr>Scenario 9</vt:lpstr>
      <vt:lpstr>Scenario 10</vt:lpstr>
      <vt:lpstr>Scenario 11</vt:lpstr>
      <vt:lpstr>Scenario 12</vt:lpstr>
      <vt:lpstr>Scenario 13</vt:lpstr>
      <vt:lpstr>Scenario 14</vt:lpstr>
      <vt:lpstr>Scenario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Potential of AR to Detect and Combat Phishing</dc:title>
  <dc:creator>Schöni  Lorin</dc:creator>
  <cp:lastModifiedBy>Schöni  Lorin</cp:lastModifiedBy>
  <cp:revision>28</cp:revision>
  <dcterms:modified xsi:type="dcterms:W3CDTF">2025-05-29T13:21:19Z</dcterms:modified>
</cp:coreProperties>
</file>