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4"/>
    <p:sldMasterId id="2147483681" r:id="rId5"/>
  </p:sldMasterIdLst>
  <p:notesMasterIdLst>
    <p:notesMasterId r:id="rId31"/>
  </p:notesMasterIdLst>
  <p:handoutMasterIdLst>
    <p:handoutMasterId r:id="rId32"/>
  </p:handoutMasterIdLst>
  <p:sldIdLst>
    <p:sldId id="453" r:id="rId6"/>
    <p:sldId id="454" r:id="rId7"/>
    <p:sldId id="455" r:id="rId8"/>
    <p:sldId id="458" r:id="rId9"/>
    <p:sldId id="460" r:id="rId10"/>
    <p:sldId id="462" r:id="rId11"/>
    <p:sldId id="465" r:id="rId12"/>
    <p:sldId id="469" r:id="rId13"/>
    <p:sldId id="478" r:id="rId14"/>
    <p:sldId id="470" r:id="rId15"/>
    <p:sldId id="471" r:id="rId16"/>
    <p:sldId id="481" r:id="rId17"/>
    <p:sldId id="472" r:id="rId18"/>
    <p:sldId id="483" r:id="rId19"/>
    <p:sldId id="484" r:id="rId20"/>
    <p:sldId id="473" r:id="rId21"/>
    <p:sldId id="485" r:id="rId22"/>
    <p:sldId id="486" r:id="rId23"/>
    <p:sldId id="487" r:id="rId24"/>
    <p:sldId id="474" r:id="rId25"/>
    <p:sldId id="488" r:id="rId26"/>
    <p:sldId id="475" r:id="rId27"/>
    <p:sldId id="476" r:id="rId28"/>
    <p:sldId id="477" r:id="rId29"/>
    <p:sldId id="457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 Glockner" initials="G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E8D"/>
    <a:srgbClr val="D5291F"/>
    <a:srgbClr val="6DA6D9"/>
    <a:srgbClr val="8BB8E1"/>
    <a:srgbClr val="E60500"/>
    <a:srgbClr val="EE3124"/>
    <a:srgbClr val="2890FF"/>
    <a:srgbClr val="5BA9FF"/>
    <a:srgbClr val="FAFAFA"/>
    <a:srgbClr val="BFF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121" autoAdjust="0"/>
    <p:restoredTop sz="69092" autoAdjust="0"/>
  </p:normalViewPr>
  <p:slideViewPr>
    <p:cSldViewPr>
      <p:cViewPr varScale="1">
        <p:scale>
          <a:sx n="156" d="100"/>
          <a:sy n="156" d="100"/>
        </p:scale>
        <p:origin x="388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-39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30" Type="http://schemas.openxmlformats.org/officeDocument/2006/relationships/slide" Target="slides/slide25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commentAuthors" Target="commentAuthors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solidFill>
                  <a:srgbClr val="3865A9"/>
                </a:solidFill>
                <a:latin typeface="Lucida Sans" pitchFamily="34" charset="0"/>
              </a:defRPr>
            </a:lvl1pPr>
          </a:lstStyle>
          <a:p>
            <a:r>
              <a:rPr lang="en-US" dirty="0" err="1"/>
              <a:t>Gurobi</a:t>
            </a:r>
            <a:r>
              <a:rPr lang="en-US" dirty="0" smtClean="0"/>
              <a:t> Optimizer Training</a:t>
            </a:r>
            <a:endParaRPr lang="en-US" dirty="0"/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3865A9"/>
                </a:solidFill>
                <a:latin typeface="Lucida Sans" pitchFamily="34" charset="0"/>
              </a:defRPr>
            </a:lvl1pPr>
          </a:lstStyle>
          <a:p>
            <a:r>
              <a:rPr lang="en-US" dirty="0"/>
              <a:t>©</a:t>
            </a:r>
            <a:r>
              <a:rPr lang="en-US" dirty="0" smtClean="0"/>
              <a:t> 2010 </a:t>
            </a:r>
            <a:r>
              <a:rPr lang="en-US" dirty="0" err="1"/>
              <a:t>Gurobi</a:t>
            </a:r>
            <a:r>
              <a:rPr lang="en-US" dirty="0"/>
              <a:t> Optimization</a:t>
            </a:r>
          </a:p>
        </p:txBody>
      </p:sp>
      <p:sp>
        <p:nvSpPr>
          <p:cNvPr id="152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3865A9"/>
                </a:solidFill>
                <a:latin typeface="Lucida Sans" pitchFamily="34" charset="0"/>
              </a:defRPr>
            </a:lvl1pPr>
          </a:lstStyle>
          <a:p>
            <a:fld id="{6CCAC948-FAC0-4731-A51F-EC959E350E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532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dirty="0" err="1"/>
              <a:t>Gurobi</a:t>
            </a:r>
            <a:r>
              <a:rPr lang="en-US" dirty="0" smtClean="0"/>
              <a:t> Optimizer Training</a:t>
            </a:r>
            <a:endParaRPr lang="en-US" dirty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80C19E48-32ED-46A3-95D2-D9E011E5320E}" type="datetime5">
              <a:rPr lang="en-US"/>
              <a:pPr>
                <a:defRPr/>
              </a:pPr>
              <a:t>24-Feb-16</a:t>
            </a:fld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dirty="0"/>
              <a:t>©</a:t>
            </a:r>
            <a:r>
              <a:rPr lang="en-US" dirty="0" smtClean="0"/>
              <a:t> 2010 </a:t>
            </a:r>
            <a:r>
              <a:rPr lang="en-US" dirty="0" err="1"/>
              <a:t>Gurobi</a:t>
            </a:r>
            <a:r>
              <a:rPr lang="en-US" dirty="0"/>
              <a:t> </a:t>
            </a:r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FE5D9C3-CF80-4F6C-89F6-F440FDF84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294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Gurobi Optimizer Training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0C19E48-32ED-46A3-95D2-D9E011E5320E}" type="datetime5">
              <a:rPr lang="en-US" smtClean="0"/>
              <a:pPr>
                <a:defRPr/>
              </a:pPr>
              <a:t>24-Feb-16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Gurobi Optimization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FE5D9C3-CF80-4F6C-89F6-F440FDF8477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13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ctr"/>
            <a:endParaRPr 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Gurobi Optimizer Training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0C19E48-32ED-46A3-95D2-D9E011E5320E}" type="datetime5">
              <a:rPr lang="en-US" smtClean="0"/>
              <a:pPr>
                <a:defRPr/>
              </a:pPr>
              <a:t>24-Feb-16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Gurobi Optimization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FE5D9C3-CF80-4F6C-89F6-F440FDF8477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01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Gurobi Optimizer Training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0C19E48-32ED-46A3-95D2-D9E011E5320E}" type="datetime5">
              <a:rPr lang="en-US" smtClean="0"/>
              <a:pPr>
                <a:defRPr/>
              </a:pPr>
              <a:t>24-Feb-16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Gurobi Optimization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FE5D9C3-CF80-4F6C-89F6-F440FDF8477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01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Gurobi Optimizer Training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0C19E48-32ED-46A3-95D2-D9E011E5320E}" type="datetime5">
              <a:rPr lang="en-US" smtClean="0"/>
              <a:pPr>
                <a:defRPr/>
              </a:pPr>
              <a:t>24-Feb-16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Gurobi Optimization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FE5D9C3-CF80-4F6C-89F6-F440FDF8477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16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Gurobi Optimizer Training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0C19E48-32ED-46A3-95D2-D9E011E5320E}" type="datetime5">
              <a:rPr lang="en-US" smtClean="0"/>
              <a:pPr>
                <a:defRPr/>
              </a:pPr>
              <a:t>24-Feb-16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Gurobi Optimization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FE5D9C3-CF80-4F6C-89F6-F440FDF8477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78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Gurobi Optimizer Training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0C19E48-32ED-46A3-95D2-D9E011E5320E}" type="datetime5">
              <a:rPr lang="en-US" smtClean="0"/>
              <a:pPr>
                <a:defRPr/>
              </a:pPr>
              <a:t>24-Feb-16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Gurobi Optimization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FE5D9C3-CF80-4F6C-89F6-F440FDF8477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21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Gurobi Optimizer Training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0C19E48-32ED-46A3-95D2-D9E011E5320E}" type="datetime5">
              <a:rPr lang="en-US" smtClean="0"/>
              <a:pPr>
                <a:defRPr/>
              </a:pPr>
              <a:t>24-Feb-16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Gurobi Optimization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FE5D9C3-CF80-4F6C-89F6-F440FDF8477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77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Gurobi Optimizer Training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0C19E48-32ED-46A3-95D2-D9E011E5320E}" type="datetime5">
              <a:rPr lang="en-US" smtClean="0"/>
              <a:pPr>
                <a:defRPr/>
              </a:pPr>
              <a:t>24-Feb-16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Gurobi Optimization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FE5D9C3-CF80-4F6C-89F6-F440FDF8477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04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Gurobi Optimizer Training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0C19E48-32ED-46A3-95D2-D9E011E5320E}" type="datetime5">
              <a:rPr lang="en-US" smtClean="0"/>
              <a:pPr>
                <a:defRPr/>
              </a:pPr>
              <a:t>24-Feb-16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Gurobi Optimization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FE5D9C3-CF80-4F6C-89F6-F440FDF8477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01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Gurobi Optimizer Training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0C19E48-32ED-46A3-95D2-D9E011E5320E}" type="datetime5">
              <a:rPr lang="en-US" smtClean="0"/>
              <a:pPr>
                <a:defRPr/>
              </a:pPr>
              <a:t>24-Feb-16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Gurobi Optimization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FE5D9C3-CF80-4F6C-89F6-F440FDF8477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96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Gurobi Optimizer Training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0C19E48-32ED-46A3-95D2-D9E011E5320E}" type="datetime5">
              <a:rPr lang="en-US" smtClean="0"/>
              <a:pPr>
                <a:defRPr/>
              </a:pPr>
              <a:t>24-Feb-16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Gurobi Optimization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FE5D9C3-CF80-4F6C-89F6-F440FDF8477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74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Gurobi Optimizer Training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0C19E48-32ED-46A3-95D2-D9E011E5320E}" type="datetime5">
              <a:rPr lang="en-US" smtClean="0"/>
              <a:pPr>
                <a:defRPr/>
              </a:pPr>
              <a:t>24-Feb-16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Gurobi Optimization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FE5D9C3-CF80-4F6C-89F6-F440FDF8477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740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Gurobi Optimizer Training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0C19E48-32ED-46A3-95D2-D9E011E5320E}" type="datetime5">
              <a:rPr lang="en-US" smtClean="0"/>
              <a:pPr>
                <a:defRPr/>
              </a:pPr>
              <a:t>24-Feb-16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Gurobi Optimization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FE5D9C3-CF80-4F6C-89F6-F440FDF8477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808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Gurobi Optimizer Training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0C19E48-32ED-46A3-95D2-D9E011E5320E}" type="datetime5">
              <a:rPr lang="en-US" smtClean="0"/>
              <a:pPr>
                <a:defRPr/>
              </a:pPr>
              <a:t>24-Feb-16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Gurobi Optimization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FE5D9C3-CF80-4F6C-89F6-F440FDF8477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6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Gurobi Optimizer Training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0C19E48-32ED-46A3-95D2-D9E011E5320E}" type="datetime5">
              <a:rPr lang="en-US" smtClean="0"/>
              <a:pPr>
                <a:defRPr/>
              </a:pPr>
              <a:t>24-Feb-16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Gurobi Optimization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FE5D9C3-CF80-4F6C-89F6-F440FDF8477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69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Gurobi Optimizer Training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0C19E48-32ED-46A3-95D2-D9E011E5320E}" type="datetime5">
              <a:rPr lang="en-US" smtClean="0"/>
              <a:pPr>
                <a:defRPr/>
              </a:pPr>
              <a:t>24-Feb-16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Gurobi Optimization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FE5D9C3-CF80-4F6C-89F6-F440FDF8477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7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Gurobi Optimizer Training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0C19E48-32ED-46A3-95D2-D9E011E5320E}" type="datetime5">
              <a:rPr lang="en-US" smtClean="0"/>
              <a:pPr>
                <a:defRPr/>
              </a:pPr>
              <a:t>24-Feb-16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Gurobi Optimization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FE5D9C3-CF80-4F6C-89F6-F440FDF8477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26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Gurobi Optimizer Training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0C19E48-32ED-46A3-95D2-D9E011E5320E}" type="datetime5">
              <a:rPr lang="en-US" smtClean="0"/>
              <a:pPr>
                <a:defRPr/>
              </a:pPr>
              <a:t>24-Feb-16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Gurobi Optimization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FE5D9C3-CF80-4F6C-89F6-F440FDF8477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18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Gurobi Optimizer Training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0C19E48-32ED-46A3-95D2-D9E011E5320E}" type="datetime5">
              <a:rPr lang="en-US" smtClean="0"/>
              <a:pPr>
                <a:defRPr/>
              </a:pPr>
              <a:t>24-Feb-16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Gurobi Optimization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FE5D9C3-CF80-4F6C-89F6-F440FDF8477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86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Gurobi Optimizer Training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0C19E48-32ED-46A3-95D2-D9E011E5320E}" type="datetime5">
              <a:rPr lang="en-US" smtClean="0"/>
              <a:pPr>
                <a:defRPr/>
              </a:pPr>
              <a:t>24-Feb-16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Gurobi Optimization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FE5D9C3-CF80-4F6C-89F6-F440FDF8477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04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Gurobi Optimizer Training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0C19E48-32ED-46A3-95D2-D9E011E5320E}" type="datetime5">
              <a:rPr lang="en-US" smtClean="0"/>
              <a:pPr>
                <a:defRPr/>
              </a:pPr>
              <a:t>24-Feb-16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Gurobi Optimization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FE5D9C3-CF80-4F6C-89F6-F440FDF8477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88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2015 Gurobi Optimization</a:t>
            </a:r>
            <a:endParaRPr lang="en-US" dirty="0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>
                <a:solidFill>
                  <a:srgbClr val="2C4E8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76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492875"/>
            <a:ext cx="3835400" cy="365125"/>
          </a:xfrm>
        </p:spPr>
        <p:txBody>
          <a:bodyPr anchor="ctr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© 2016 Gurobi Optimization</a:t>
            </a:r>
            <a:endParaRPr 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2016 Gurobi Optimization</a:t>
            </a:r>
            <a:endParaRPr lang="en-US" dirty="0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1"/>
            <a:ext cx="4040188" cy="4191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041775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1"/>
            <a:ext cx="4041775" cy="4191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2016 Gurobi Optimization</a:t>
            </a:r>
            <a:endParaRPr lang="en-US" dirty="0"/>
          </a:p>
        </p:txBody>
      </p:sp>
    </p:spTree>
  </p:cSld>
  <p:clrMapOvr>
    <a:masterClrMapping/>
  </p:clrMapOvr>
  <p:transition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2016 Gurobi Optimization</a:t>
            </a:r>
            <a:endParaRPr lang="en-US" dirty="0"/>
          </a:p>
        </p:txBody>
      </p:sp>
    </p:spTree>
  </p:cSld>
  <p:clrMapOvr>
    <a:masterClrMapping/>
  </p:clrMapOvr>
  <p:transition advClick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2016 Gurobi Optimization</a:t>
            </a:r>
            <a:endParaRPr lang="en-US" dirty="0"/>
          </a:p>
        </p:txBody>
      </p:sp>
    </p:spTree>
  </p:cSld>
  <p:clrMapOvr>
    <a:masterClrMapping/>
  </p:clrMapOvr>
  <p:transition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641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90599"/>
            <a:ext cx="5111750" cy="50292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90600"/>
            <a:ext cx="3008313" cy="50292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2016 Gurobi Optimization</a:t>
            </a:r>
            <a:endParaRPr lang="en-US" dirty="0"/>
          </a:p>
        </p:txBody>
      </p:sp>
    </p:spTree>
  </p:cSld>
  <p:clrMapOvr>
    <a:masterClrMapping/>
  </p:clrMapOvr>
  <p:transition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88375" y="6492875"/>
            <a:ext cx="5556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50F39BA-6A8B-42EB-821F-6F8254762B5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2016 Gurobi Optimization</a:t>
            </a:r>
            <a:endParaRPr lang="en-US" dirty="0"/>
          </a:p>
        </p:txBody>
      </p:sp>
    </p:spTree>
  </p:cSld>
  <p:clrMapOvr>
    <a:masterClrMapping/>
  </p:clrMapOvr>
  <p:transition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jpeg"/><Relationship Id="rId12" Type="http://schemas.openxmlformats.org/officeDocument/2006/relationships/image" Target="../media/image3.jpeg"/><Relationship Id="rId13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urobi_Blue_slide bkgrd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914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Gurobi_Blue_slide bkgrd"/>
          <p:cNvPicPr>
            <a:picLocks noChangeAspect="1" noChangeArrowheads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flipV="1">
            <a:off x="0" y="914400"/>
            <a:ext cx="914400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Gurobi_Blue_slide bkgrd"/>
          <p:cNvPicPr>
            <a:picLocks noChangeAspect="1" noChangeArrowheads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575" y="6519121"/>
            <a:ext cx="1188720" cy="3126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492875"/>
            <a:ext cx="3835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Lucida Sans" pitchFamily="34" charset="0"/>
              </a:defRPr>
            </a:lvl1pPr>
          </a:lstStyle>
          <a:p>
            <a:r>
              <a:rPr lang="en-US" dirty="0" smtClean="0"/>
              <a:t>© 2015 Gurobi Optimization, Inc.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1" r:id="rId2"/>
    <p:sldLayoutId id="2147483689" r:id="rId3"/>
    <p:sldLayoutId id="2147483688" r:id="rId4"/>
    <p:sldLayoutId id="2147483687" r:id="rId5"/>
    <p:sldLayoutId id="2147483686" r:id="rId6"/>
    <p:sldLayoutId id="2147483685" r:id="rId7"/>
    <p:sldLayoutId id="2147483683" r:id="rId8"/>
  </p:sldLayoutIdLst>
  <p:transition advClick="0"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>
          <a:solidFill>
            <a:schemeClr val="tx1"/>
          </a:solidFill>
          <a:latin typeface="+mn-lt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>
          <a:solidFill>
            <a:schemeClr val="tx1"/>
          </a:solidFill>
          <a:latin typeface="+mn-lt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Gurobi_Blue_slide bkg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33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3760788"/>
            <a:ext cx="82296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960" y="5885970"/>
            <a:ext cx="2834640" cy="7455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ransition advClick="0"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rgbClr val="E605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rgbClr val="E60500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rgbClr val="E60500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rgbClr val="E60500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rgbClr val="E60500"/>
          </a:solidFill>
          <a:latin typeface="Lucida Sans Unicode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rgbClr val="E60500"/>
          </a:solidFill>
          <a:latin typeface="Lucida Sans Unicode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rgbClr val="E60500"/>
          </a:solidFill>
          <a:latin typeface="Lucida Sans Unicode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rgbClr val="E60500"/>
          </a:solidFill>
          <a:latin typeface="Lucida Sans Unicode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rgbClr val="E60500"/>
          </a:solidFill>
          <a:latin typeface="Lucida Sans Unicode" pitchFamily="34" charset="0"/>
        </a:defRPr>
      </a:lvl9pPr>
    </p:titleStyle>
    <p:bodyStyle>
      <a:lvl1pPr marL="365125" indent="-255588" algn="r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defRPr sz="2700" b="1">
          <a:solidFill>
            <a:schemeClr val="bg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>
          <a:solidFill>
            <a:schemeClr val="tx1"/>
          </a:solidFill>
          <a:latin typeface="+mn-lt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>
          <a:solidFill>
            <a:schemeClr val="tx1"/>
          </a:solidFill>
          <a:latin typeface="+mn-lt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gurobi.com/resources/switching-to-gurobi/exporting-mps-files-from-competing-solver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gurobi.com/resources/switching-to-gurobi/exporting-mps-files-from-competing-solver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obi.com/resources/switching-to-gurobi/switching-overview" TargetMode="External"/><Relationship Id="rId4" Type="http://schemas.openxmlformats.org/officeDocument/2006/relationships/hyperlink" Target="https://www.gurobi.com/documentation/" TargetMode="External"/><Relationship Id="rId5" Type="http://schemas.openxmlformats.org/officeDocument/2006/relationships/hyperlink" Target="https://www.gurobi.com/resources/seminars-and-videos/seminars-video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Migrating models from other solvers to use the </a:t>
            </a:r>
            <a:r>
              <a:rPr lang="en-US" dirty="0" err="1"/>
              <a:t>Gurobi</a:t>
            </a:r>
            <a:r>
              <a:rPr lang="en-US" dirty="0"/>
              <a:t> solver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7864" y="4318324"/>
            <a:ext cx="838453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E60500"/>
                </a:solidFill>
              </a:rPr>
              <a:t>Thank you for joining us.     </a:t>
            </a:r>
            <a:r>
              <a:rPr lang="en-US" sz="2800" dirty="0" smtClean="0">
                <a:solidFill>
                  <a:schemeClr val="bg1"/>
                </a:solidFill>
              </a:rPr>
              <a:t>We’ll be starting shortly.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25107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Gurobi Optimization</a:t>
            </a:r>
            <a:endParaRPr lang="en-US" dirty="0"/>
          </a:p>
        </p:txBody>
      </p:sp>
      <p:sp>
        <p:nvSpPr>
          <p:cNvPr id="3" name="Title 6"/>
          <p:cNvSpPr txBox="1">
            <a:spLocks/>
          </p:cNvSpPr>
          <p:nvPr/>
        </p:nvSpPr>
        <p:spPr>
          <a:xfrm>
            <a:off x="457200" y="2438400"/>
            <a:ext cx="7772400" cy="14700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4000" kern="0" dirty="0" smtClean="0">
                <a:solidFill>
                  <a:srgbClr val="2C4E8D"/>
                </a:solidFill>
              </a:rPr>
              <a:t>Common Migration Scenarios</a:t>
            </a:r>
            <a:endParaRPr lang="en-US" sz="4000" kern="0" dirty="0">
              <a:solidFill>
                <a:srgbClr val="2C4E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49858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1: </a:t>
            </a:r>
            <a:r>
              <a:rPr lang="en-US" dirty="0"/>
              <a:t>Migrating </a:t>
            </a:r>
            <a:r>
              <a:rPr lang="en-US" dirty="0" smtClean="0"/>
              <a:t>with Model </a:t>
            </a:r>
            <a:r>
              <a:rPr lang="en-US" dirty="0"/>
              <a:t>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performance testing</a:t>
            </a:r>
          </a:p>
          <a:p>
            <a:endParaRPr lang="en-US" dirty="0" smtClean="0"/>
          </a:p>
          <a:p>
            <a:pPr fontAlgn="ctr"/>
            <a:r>
              <a:rPr lang="en-US" dirty="0" smtClean="0"/>
              <a:t>Export model file with virtually no changes needed to existing code </a:t>
            </a:r>
          </a:p>
          <a:p>
            <a:pPr lvl="1"/>
            <a:r>
              <a:rPr lang="en-US" dirty="0" err="1" smtClean="0"/>
              <a:t>Gurobi</a:t>
            </a:r>
            <a:r>
              <a:rPr lang="en-US" dirty="0" smtClean="0"/>
              <a:t> supports several file formats (MPS, LP, </a:t>
            </a:r>
            <a:r>
              <a:rPr lang="is-IS" dirty="0" smtClean="0"/>
              <a:t>…</a:t>
            </a:r>
            <a:r>
              <a:rPr lang="en-US" dirty="0" smtClean="0"/>
              <a:t>)</a:t>
            </a:r>
            <a:endParaRPr lang="en-US" dirty="0"/>
          </a:p>
          <a:p>
            <a:pPr fontAlgn="ctr"/>
            <a:endParaRPr lang="en-US" dirty="0" smtClean="0"/>
          </a:p>
          <a:p>
            <a:pPr fontAlgn="ctr"/>
            <a:r>
              <a:rPr lang="en-US" dirty="0"/>
              <a:t>Export guidance: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www.gurobi.com/resources/switching-to-gurobi/exporting-mps-files-from-competing-solvers</a:t>
            </a:r>
            <a:endParaRPr lang="en-US" dirty="0"/>
          </a:p>
          <a:p>
            <a:pPr fontAlgn="ctr"/>
            <a:endParaRPr lang="en-US" dirty="0" smtClean="0"/>
          </a:p>
          <a:p>
            <a:pPr fontAlgn="ctr"/>
            <a:r>
              <a:rPr lang="en-US" dirty="0" smtClean="0"/>
              <a:t>Use </a:t>
            </a:r>
            <a:r>
              <a:rPr lang="en-US" dirty="0" err="1" smtClean="0"/>
              <a:t>Gurobi</a:t>
            </a:r>
            <a:r>
              <a:rPr lang="en-US" dirty="0" smtClean="0"/>
              <a:t> Command-Line Tool to solve the model </a:t>
            </a:r>
            <a:endParaRPr lang="en-US" dirty="0"/>
          </a:p>
          <a:p>
            <a:pPr lvl="1" fontAlgn="ctr"/>
            <a:r>
              <a:rPr lang="en-US" dirty="0"/>
              <a:t>Usage: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gurobi_cl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[parameters] filename</a:t>
            </a:r>
          </a:p>
          <a:p>
            <a:pPr lvl="1" fontAlgn="ctr"/>
            <a:r>
              <a:rPr lang="en-US" dirty="0" smtClean="0"/>
              <a:t>Ex: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gurobi_cl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TimeLimit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=3600 misc07.mps</a:t>
            </a:r>
          </a:p>
          <a:p>
            <a:pPr fontAlgn="ctr"/>
            <a:endParaRPr lang="en-US" dirty="0" smtClean="0"/>
          </a:p>
          <a:p>
            <a:pPr fontAlgn="ctr"/>
            <a:r>
              <a:rPr lang="en-US" dirty="0" smtClean="0"/>
              <a:t>"Quick-and-dirty" approach</a:t>
            </a:r>
          </a:p>
          <a:p>
            <a:pPr lvl="1" fontAlgn="ctr"/>
            <a:r>
              <a:rPr lang="en-US" dirty="0"/>
              <a:t>Limited ability to interact with </a:t>
            </a:r>
            <a:r>
              <a:rPr lang="en-US" dirty="0" smtClean="0"/>
              <a:t>solver (parameters only)</a:t>
            </a:r>
            <a:endParaRPr lang="en-US" dirty="0"/>
          </a:p>
          <a:p>
            <a:pPr lvl="1" fontAlgn="ctr"/>
            <a:r>
              <a:rPr lang="en-US" dirty="0" smtClean="0"/>
              <a:t>For more control, try </a:t>
            </a:r>
            <a:r>
              <a:rPr lang="en-US" dirty="0" err="1" smtClean="0"/>
              <a:t>Gurobi</a:t>
            </a:r>
            <a:r>
              <a:rPr lang="en-US" dirty="0" smtClean="0"/>
              <a:t> Interactive Shell</a:t>
            </a:r>
            <a:endParaRPr lang="en-US" dirty="0"/>
          </a:p>
          <a:p>
            <a:pPr fontAlgn="ctr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Gurobi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75693"/>
      </p:ext>
    </p:extLst>
  </p:cSld>
  <p:clrMapOvr>
    <a:masterClrMapping/>
  </p:clrMapOvr>
  <p:transition advClick="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2C4E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Gurobi</a:t>
            </a:r>
            <a:r>
              <a:rPr lang="en-US" dirty="0">
                <a:solidFill>
                  <a:srgbClr val="2C4E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Parameters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Control algorithmic behavior</a:t>
            </a:r>
          </a:p>
          <a:p>
            <a:pPr lvl="1"/>
            <a:r>
              <a:rPr lang="en-US" dirty="0"/>
              <a:t>Defaults validated against large internal test set of models</a:t>
            </a:r>
          </a:p>
          <a:p>
            <a:endParaRPr lang="en-US" dirty="0"/>
          </a:p>
          <a:p>
            <a:r>
              <a:rPr lang="en-US" dirty="0"/>
              <a:t>Termination criteria</a:t>
            </a:r>
          </a:p>
          <a:p>
            <a:pPr lvl="1"/>
            <a:r>
              <a:rPr lang="en-US" dirty="0"/>
              <a:t>Ex. </a:t>
            </a:r>
            <a:r>
              <a:rPr lang="en-US" dirty="0" err="1"/>
              <a:t>TimeLimit</a:t>
            </a:r>
            <a:r>
              <a:rPr lang="en-US" dirty="0"/>
              <a:t>, </a:t>
            </a:r>
            <a:r>
              <a:rPr lang="en-US" dirty="0" err="1"/>
              <a:t>SolutionLimit</a:t>
            </a:r>
            <a:endParaRPr lang="en-US" dirty="0"/>
          </a:p>
          <a:p>
            <a:endParaRPr lang="en-US" dirty="0"/>
          </a:p>
          <a:p>
            <a:r>
              <a:rPr lang="en-US" dirty="0"/>
              <a:t>Tolerances</a:t>
            </a:r>
          </a:p>
          <a:p>
            <a:pPr lvl="1"/>
            <a:r>
              <a:rPr lang="en-US" dirty="0"/>
              <a:t>Ex. </a:t>
            </a:r>
            <a:r>
              <a:rPr lang="en-US" dirty="0" err="1"/>
              <a:t>MIPGap</a:t>
            </a:r>
            <a:r>
              <a:rPr lang="en-US" dirty="0"/>
              <a:t>, </a:t>
            </a:r>
            <a:r>
              <a:rPr lang="en-US" dirty="0" err="1"/>
              <a:t>BarConvTol</a:t>
            </a:r>
            <a:endParaRPr lang="en-US" dirty="0"/>
          </a:p>
          <a:p>
            <a:endParaRPr lang="en-US" dirty="0"/>
          </a:p>
          <a:p>
            <a:r>
              <a:rPr lang="en-US" dirty="0"/>
              <a:t>Simplex and barrier</a:t>
            </a:r>
          </a:p>
          <a:p>
            <a:pPr lvl="1"/>
            <a:r>
              <a:rPr lang="en-US" dirty="0"/>
              <a:t>Ex. Method, Crossover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MIP and MIP cuts</a:t>
            </a:r>
          </a:p>
          <a:p>
            <a:pPr lvl="1"/>
            <a:r>
              <a:rPr lang="en-US" dirty="0"/>
              <a:t>Ex. </a:t>
            </a:r>
            <a:r>
              <a:rPr lang="en-US" dirty="0" err="1"/>
              <a:t>MIPFocus</a:t>
            </a:r>
            <a:r>
              <a:rPr lang="en-US" dirty="0"/>
              <a:t>, </a:t>
            </a:r>
            <a:r>
              <a:rPr lang="en-US" dirty="0" err="1"/>
              <a:t>ImproveStartTime</a:t>
            </a:r>
            <a:endParaRPr lang="en-US" dirty="0"/>
          </a:p>
          <a:p>
            <a:endParaRPr lang="en-US" dirty="0"/>
          </a:p>
          <a:p>
            <a:r>
              <a:rPr lang="en-US" dirty="0"/>
              <a:t>MIP cuts</a:t>
            </a:r>
          </a:p>
          <a:p>
            <a:pPr lvl="1"/>
            <a:r>
              <a:rPr lang="en-US" dirty="0"/>
              <a:t>Ex. Cuts, </a:t>
            </a:r>
            <a:r>
              <a:rPr lang="en-US" dirty="0" err="1"/>
              <a:t>GomoryPasses</a:t>
            </a:r>
            <a:endParaRPr lang="en-US" dirty="0"/>
          </a:p>
          <a:p>
            <a:endParaRPr lang="en-US" dirty="0"/>
          </a:p>
          <a:p>
            <a:r>
              <a:rPr lang="en-US" dirty="0"/>
              <a:t>Tuning and distributed algorithms</a:t>
            </a:r>
          </a:p>
          <a:p>
            <a:pPr lvl="1"/>
            <a:r>
              <a:rPr lang="en-US" dirty="0"/>
              <a:t>Ex. </a:t>
            </a:r>
            <a:r>
              <a:rPr lang="en-US" dirty="0" err="1"/>
              <a:t>TuneJobs</a:t>
            </a:r>
            <a:r>
              <a:rPr lang="en-US" dirty="0"/>
              <a:t>, </a:t>
            </a:r>
            <a:r>
              <a:rPr lang="en-US" dirty="0" err="1"/>
              <a:t>WorkerPool</a:t>
            </a:r>
            <a:endParaRPr lang="en-US" dirty="0"/>
          </a:p>
          <a:p>
            <a:endParaRPr lang="en-US" dirty="0"/>
          </a:p>
          <a:p>
            <a:r>
              <a:rPr lang="en-US" dirty="0"/>
              <a:t>General</a:t>
            </a:r>
          </a:p>
          <a:p>
            <a:pPr lvl="1"/>
            <a:r>
              <a:rPr lang="en-US" dirty="0"/>
              <a:t>Ex. </a:t>
            </a:r>
            <a:r>
              <a:rPr lang="en-US" dirty="0" err="1"/>
              <a:t>Presolve</a:t>
            </a:r>
            <a:r>
              <a:rPr lang="en-US" dirty="0"/>
              <a:t>, </a:t>
            </a:r>
            <a:r>
              <a:rPr lang="en-US" dirty="0" err="1"/>
              <a:t>OutputFlag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© 2016 Gurobi Optimization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992392"/>
      </p:ext>
    </p:extLst>
  </p:cSld>
  <p:clrMapOvr>
    <a:masterClrMapping/>
  </p:clrMapOvr>
  <p:transition advClick="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2: Using a Modeling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model </a:t>
            </a:r>
            <a:r>
              <a:rPr lang="en-US" dirty="0"/>
              <a:t>is written in </a:t>
            </a:r>
            <a:r>
              <a:rPr lang="en-US" dirty="0" smtClean="0"/>
              <a:t>AMPL</a:t>
            </a:r>
          </a:p>
          <a:p>
            <a:endParaRPr lang="en-US" dirty="0"/>
          </a:p>
          <a:p>
            <a:pPr fontAlgn="ctr"/>
            <a:r>
              <a:rPr lang="en-US" dirty="0"/>
              <a:t>With </a:t>
            </a:r>
            <a:r>
              <a:rPr lang="en-US" dirty="0" smtClean="0"/>
              <a:t>independent </a:t>
            </a:r>
            <a:r>
              <a:rPr lang="en-US" dirty="0"/>
              <a:t>modeling </a:t>
            </a:r>
            <a:r>
              <a:rPr lang="en-US" dirty="0" smtClean="0"/>
              <a:t>systems, migrating is </a:t>
            </a:r>
            <a:r>
              <a:rPr lang="en-US" dirty="0"/>
              <a:t>extremely easy</a:t>
            </a:r>
          </a:p>
          <a:p>
            <a:pPr lvl="1" fontAlgn="ctr"/>
            <a:r>
              <a:rPr lang="en-US" dirty="0"/>
              <a:t>Obtain </a:t>
            </a:r>
            <a:r>
              <a:rPr lang="en-US" dirty="0" smtClean="0"/>
              <a:t>license</a:t>
            </a:r>
            <a:endParaRPr lang="en-US" dirty="0"/>
          </a:p>
          <a:p>
            <a:pPr lvl="1" fontAlgn="ctr"/>
            <a:r>
              <a:rPr lang="en-US" dirty="0"/>
              <a:t>Set solver to </a:t>
            </a:r>
            <a:r>
              <a:rPr lang="en-US" dirty="0" err="1" smtClean="0"/>
              <a:t>Gurobi</a:t>
            </a:r>
            <a:endParaRPr lang="en-US" dirty="0" smtClean="0"/>
          </a:p>
          <a:p>
            <a:pPr lvl="2" fontAlgn="ctr"/>
            <a:r>
              <a:rPr lang="en-US" dirty="0" smtClean="0"/>
              <a:t>Ex: in AMPL model file, add</a:t>
            </a:r>
          </a:p>
          <a:p>
            <a:pPr marL="630238" lvl="2" indent="0" fontAlgn="ctr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option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solver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gurobi_ampl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dirty="0"/>
          </a:p>
          <a:p>
            <a:pPr lvl="1" fontAlgn="ctr"/>
            <a:r>
              <a:rPr lang="en-US" dirty="0" smtClean="0"/>
              <a:t>Convert parameter settings</a:t>
            </a:r>
          </a:p>
          <a:p>
            <a:pPr lvl="2" fontAlgn="ctr"/>
            <a:r>
              <a:rPr lang="en-US" dirty="0" smtClean="0"/>
              <a:t>Ex: </a:t>
            </a:r>
            <a:r>
              <a:rPr lang="en-US" dirty="0"/>
              <a:t>in AMPL model file, </a:t>
            </a:r>
            <a:r>
              <a:rPr lang="en-US" dirty="0" smtClean="0"/>
              <a:t>add</a:t>
            </a:r>
          </a:p>
          <a:p>
            <a:pPr marL="630238" lvl="2" indent="0" fontAlgn="ctr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option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gurobi_options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mipfocus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1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Gurobi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45081"/>
      </p:ext>
    </p:extLst>
  </p:cSld>
  <p:clrMapOvr>
    <a:masterClrMapping/>
  </p:clrMapOvr>
  <p:transition advClick="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Gurobi</a:t>
            </a:r>
            <a:r>
              <a:rPr lang="en-US" dirty="0" smtClean="0"/>
              <a:t> Python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High-level optimization modeling constructs embedded in Python programming language</a:t>
            </a:r>
          </a:p>
          <a:p>
            <a:pPr lvl="1"/>
            <a:r>
              <a:rPr lang="en-US" sz="1800" dirty="0" smtClean="0"/>
              <a:t>Combines expressiveness of a modeling language with the power and flexibility of a programming language</a:t>
            </a:r>
          </a:p>
          <a:p>
            <a:endParaRPr lang="en-US" sz="2000" dirty="0" smtClean="0"/>
          </a:p>
          <a:p>
            <a:r>
              <a:rPr lang="en-US" sz="2000" dirty="0" smtClean="0"/>
              <a:t>Design goals:</a:t>
            </a:r>
          </a:p>
          <a:p>
            <a:pPr lvl="1"/>
            <a:r>
              <a:rPr lang="en-US" sz="1800" dirty="0" smtClean="0"/>
              <a:t>Require minimal programming skills to get started</a:t>
            </a:r>
          </a:p>
          <a:p>
            <a:pPr lvl="1"/>
            <a:r>
              <a:rPr lang="en-US" sz="1800" dirty="0" smtClean="0"/>
              <a:t>Bring "feel" of a modeling language to the Python interface</a:t>
            </a:r>
          </a:p>
          <a:p>
            <a:pPr lvl="1"/>
            <a:r>
              <a:rPr lang="en-US" sz="1800" dirty="0" smtClean="0"/>
              <a:t>Allow </a:t>
            </a:r>
            <a:r>
              <a:rPr lang="en-US" sz="1800" dirty="0"/>
              <a:t>for code that is easy to write and maintain</a:t>
            </a:r>
          </a:p>
          <a:p>
            <a:pPr lvl="1"/>
            <a:r>
              <a:rPr lang="en-US" sz="1800" dirty="0"/>
              <a:t>Maintain unified design across all of our interfaces</a:t>
            </a:r>
          </a:p>
          <a:p>
            <a:pPr lvl="1"/>
            <a:r>
              <a:rPr lang="en-US" sz="1800" dirty="0"/>
              <a:t>Remain lightweight and efficient (memory &amp; CPU) when compared with solver alone</a:t>
            </a:r>
          </a:p>
          <a:p>
            <a:pPr lvl="1"/>
            <a:r>
              <a:rPr lang="en-US" sz="1800" dirty="0"/>
              <a:t>Support all solver and programming needs</a:t>
            </a:r>
          </a:p>
          <a:p>
            <a:endParaRPr lang="en-US" dirty="0" smtClean="0"/>
          </a:p>
          <a:p>
            <a:r>
              <a:rPr lang="en-US" dirty="0" smtClean="0"/>
              <a:t>Several videos on this topic at </a:t>
            </a:r>
            <a:r>
              <a:rPr lang="en-US" dirty="0">
                <a:hlinkClick r:id="rId3"/>
              </a:rPr>
              <a:t>https://www.gurobi.com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© 2016 Gurobi Optimization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70108"/>
      </p:ext>
    </p:extLst>
  </p:cSld>
  <p:clrMapOvr>
    <a:masterClrMapping/>
  </p:clrMapOvr>
  <p:transition advClick="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Examples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4" y="1143000"/>
            <a:ext cx="7073492" cy="4876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© 2016 Gurobi Optimization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87951"/>
      </p:ext>
    </p:extLst>
  </p:cSld>
  <p:clrMapOvr>
    <a:masterClrMapping/>
  </p:clrMapOvr>
  <p:transition advClick="0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3: Porting Matrix-Oriented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lnSpcReduction="10000"/>
          </a:bodyPr>
          <a:lstStyle/>
          <a:p>
            <a:pPr fontAlgn="ctr"/>
            <a:r>
              <a:rPr lang="en-US" dirty="0" smtClean="0"/>
              <a:t>Example: C program which uses CPLEX </a:t>
            </a:r>
            <a:r>
              <a:rPr lang="en-US" dirty="0"/>
              <a:t>Callable </a:t>
            </a:r>
            <a:r>
              <a:rPr lang="en-US" dirty="0" smtClean="0"/>
              <a:t>Library, XPRESS, </a:t>
            </a:r>
            <a:r>
              <a:rPr lang="is-IS" dirty="0" smtClean="0"/>
              <a:t>…</a:t>
            </a:r>
            <a:endParaRPr lang="en-US" dirty="0" smtClean="0"/>
          </a:p>
          <a:p>
            <a:pPr fontAlgn="ctr"/>
            <a:endParaRPr lang="en-US" dirty="0"/>
          </a:p>
          <a:p>
            <a:r>
              <a:rPr lang="en-US" dirty="0" err="1" smtClean="0"/>
              <a:t>Gurobi's</a:t>
            </a:r>
            <a:r>
              <a:rPr lang="en-US" dirty="0" smtClean="0"/>
              <a:t> C API supports sparse matrix format</a:t>
            </a:r>
          </a:p>
          <a:p>
            <a:pPr lvl="1" fontAlgn="ctr"/>
            <a:r>
              <a:rPr lang="en-US" dirty="0" smtClean="0"/>
              <a:t>Standard format used by many solvers </a:t>
            </a:r>
          </a:p>
          <a:p>
            <a:pPr lvl="2" fontAlgn="ctr"/>
            <a:r>
              <a:rPr lang="en-US" dirty="0" smtClean="0"/>
              <a:t>Simple arrays represent matrix coefficients and their index positions</a:t>
            </a:r>
          </a:p>
          <a:p>
            <a:pPr lvl="1" fontAlgn="ctr"/>
            <a:r>
              <a:rPr lang="en-US" dirty="0" smtClean="0"/>
              <a:t>Ex: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GRBaddconstrs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GRBaddvars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lvl="1" fontAlgn="ctr"/>
            <a:r>
              <a:rPr lang="en-US" dirty="0" smtClean="0"/>
              <a:t>Virtually no changes required to existing code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Gurobi</a:t>
            </a:r>
            <a:r>
              <a:rPr lang="en-US" dirty="0" smtClean="0"/>
              <a:t> also supports advanced features</a:t>
            </a:r>
          </a:p>
          <a:p>
            <a:pPr lvl="1"/>
            <a:r>
              <a:rPr lang="en-US" dirty="0" smtClean="0"/>
              <a:t>Callbacks</a:t>
            </a:r>
          </a:p>
          <a:p>
            <a:pPr lvl="1"/>
            <a:r>
              <a:rPr lang="en-US" dirty="0" smtClean="0"/>
              <a:t>Advanced simplex routines (querying tableau rows)</a:t>
            </a:r>
          </a:p>
          <a:p>
            <a:pPr lvl="1"/>
            <a:r>
              <a:rPr lang="is-IS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Must consider some </a:t>
            </a:r>
            <a:r>
              <a:rPr lang="en-US" dirty="0" err="1" smtClean="0"/>
              <a:t>Gurobi</a:t>
            </a:r>
            <a:r>
              <a:rPr lang="en-US" dirty="0" smtClean="0"/>
              <a:t>-specific </a:t>
            </a:r>
            <a:r>
              <a:rPr lang="en-US" dirty="0"/>
              <a:t>modeling features </a:t>
            </a:r>
            <a:r>
              <a:rPr lang="en-US" dirty="0" smtClean="0"/>
              <a:t>when porting existing code</a:t>
            </a:r>
            <a:endParaRPr lang="en-US" dirty="0"/>
          </a:p>
          <a:p>
            <a:pPr lvl="1" fontAlgn="ctr"/>
            <a:r>
              <a:rPr lang="en-US" dirty="0" err="1"/>
              <a:t>Gurobi</a:t>
            </a:r>
            <a:r>
              <a:rPr lang="en-US" dirty="0"/>
              <a:t> </a:t>
            </a:r>
            <a:r>
              <a:rPr lang="en-US" dirty="0" smtClean="0"/>
              <a:t>environments</a:t>
            </a:r>
            <a:endParaRPr lang="en-US" dirty="0"/>
          </a:p>
          <a:p>
            <a:pPr lvl="1" fontAlgn="ctr"/>
            <a:r>
              <a:rPr lang="en-US" dirty="0"/>
              <a:t>Lazy updates</a:t>
            </a:r>
          </a:p>
          <a:p>
            <a:pPr lvl="1" fontAlgn="ctr"/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Gurobi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99195"/>
      </p:ext>
    </p:extLst>
  </p:cSld>
  <p:clrMapOvr>
    <a:masterClrMapping/>
  </p:clrMapOvr>
  <p:transition advClick="0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Gurobi</a:t>
            </a:r>
            <a:r>
              <a:rPr lang="en-US" dirty="0"/>
              <a:t> </a:t>
            </a:r>
            <a:r>
              <a:rPr lang="en-US" dirty="0" smtClean="0"/>
              <a:t>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Models are built from an </a:t>
            </a:r>
            <a:r>
              <a:rPr lang="en-US" dirty="0" smtClean="0"/>
              <a:t>environment</a:t>
            </a:r>
          </a:p>
          <a:p>
            <a:pPr fontAlgn="ctr"/>
            <a:endParaRPr lang="en-US" dirty="0"/>
          </a:p>
          <a:p>
            <a:pPr fontAlgn="ctr"/>
            <a:r>
              <a:rPr lang="en-US" dirty="0"/>
              <a:t>Parameters are set on an </a:t>
            </a:r>
            <a:r>
              <a:rPr lang="en-US" dirty="0" smtClean="0"/>
              <a:t>environment</a:t>
            </a:r>
          </a:p>
          <a:p>
            <a:pPr fontAlgn="ctr"/>
            <a:endParaRPr lang="en-US" dirty="0"/>
          </a:p>
          <a:p>
            <a:pPr fontAlgn="ctr"/>
            <a:r>
              <a:rPr lang="en-US" dirty="0" smtClean="0"/>
              <a:t>Models get their </a:t>
            </a:r>
            <a:r>
              <a:rPr lang="en-US" dirty="0"/>
              <a:t>own copy of the environment </a:t>
            </a:r>
          </a:p>
          <a:p>
            <a:pPr lvl="1" fontAlgn="ctr"/>
            <a:r>
              <a:rPr lang="en-US" dirty="0"/>
              <a:t>Once a model is created, subsequent parameter changes in </a:t>
            </a:r>
            <a:r>
              <a:rPr lang="en-US" dirty="0" smtClean="0"/>
              <a:t>parent </a:t>
            </a:r>
            <a:r>
              <a:rPr lang="en-US" dirty="0"/>
              <a:t>environment are not reflected in </a:t>
            </a:r>
            <a:r>
              <a:rPr lang="en-US" dirty="0" smtClean="0"/>
              <a:t>model </a:t>
            </a:r>
            <a:r>
              <a:rPr lang="en-US" dirty="0"/>
              <a:t>environment </a:t>
            </a:r>
          </a:p>
          <a:p>
            <a:pPr lvl="1" fontAlgn="ctr"/>
            <a:r>
              <a:rPr lang="en-US" dirty="0"/>
              <a:t>Use </a:t>
            </a:r>
            <a:r>
              <a:rPr lang="en-US" dirty="0" err="1"/>
              <a:t>getEnv</a:t>
            </a:r>
            <a:r>
              <a:rPr lang="en-US" dirty="0"/>
              <a:t>() functions to get the environment from </a:t>
            </a:r>
            <a:r>
              <a:rPr lang="en-US" dirty="0" smtClean="0"/>
              <a:t>model </a:t>
            </a:r>
            <a:endParaRPr lang="en-US" dirty="0"/>
          </a:p>
          <a:p>
            <a:pPr fontAlgn="ctr"/>
            <a:endParaRPr lang="en-US" dirty="0" smtClean="0"/>
          </a:p>
          <a:p>
            <a:r>
              <a:rPr lang="en-US" dirty="0"/>
              <a:t>Setting parameters </a:t>
            </a:r>
            <a:r>
              <a:rPr lang="en-US" dirty="0" smtClean="0"/>
              <a:t>in C </a:t>
            </a:r>
            <a:endParaRPr lang="en-US" dirty="0"/>
          </a:p>
          <a:p>
            <a:pPr lvl="1" fontAlgn="ctr"/>
            <a:r>
              <a:rPr lang="en-US" dirty="0" smtClean="0"/>
              <a:t>Ex: set </a:t>
            </a:r>
            <a:r>
              <a:rPr lang="en-US" dirty="0"/>
              <a:t>time limit of 3600 seconds </a:t>
            </a:r>
            <a:r>
              <a:rPr lang="en-US" dirty="0" smtClean="0"/>
              <a:t>for parent environment </a:t>
            </a:r>
            <a:endParaRPr lang="en-US" dirty="0"/>
          </a:p>
          <a:p>
            <a:pPr marL="392113" lvl="1" indent="0" fontAlgn="ctr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status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GRBsetdblparam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env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TimeLimit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", 3600); </a:t>
            </a:r>
          </a:p>
          <a:p>
            <a:pPr lvl="1" fontAlgn="ctr"/>
            <a:r>
              <a:rPr lang="en-US" dirty="0" smtClean="0"/>
              <a:t>Ex: set </a:t>
            </a:r>
            <a:r>
              <a:rPr lang="en-US" dirty="0" err="1"/>
              <a:t>presolve</a:t>
            </a:r>
            <a:r>
              <a:rPr lang="en-US" dirty="0"/>
              <a:t> level to 2 </a:t>
            </a:r>
            <a:r>
              <a:rPr lang="en-US" dirty="0" smtClean="0"/>
              <a:t>for model's environment </a:t>
            </a:r>
            <a:endParaRPr lang="en-US" dirty="0"/>
          </a:p>
          <a:p>
            <a:pPr marL="392113" lvl="1" indent="0" fontAlgn="ctr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status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GRBsetintparam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GRBgetenv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(model), 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Presolve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", 2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dirty="0" smtClean="0"/>
          </a:p>
          <a:p>
            <a:pPr fontAlgn="ctr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Arial" panose="020B0604020202020204" pitchFamily="34" charset="0"/>
              </a:rPr>
              <a:t>© 2016 </a:t>
            </a:r>
            <a:r>
              <a:rPr lang="en-US" dirty="0" err="1" smtClean="0">
                <a:cs typeface="Arial" panose="020B0604020202020204" pitchFamily="34" charset="0"/>
              </a:rPr>
              <a:t>Gurobi</a:t>
            </a:r>
            <a:r>
              <a:rPr lang="en-US" dirty="0" smtClean="0">
                <a:cs typeface="Arial" panose="020B0604020202020204" pitchFamily="34" charset="0"/>
              </a:rPr>
              <a:t> Optimization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756774"/>
      </p:ext>
    </p:extLst>
  </p:cSld>
  <p:clrMapOvr>
    <a:masterClrMapping/>
  </p:clrMapOvr>
  <p:transition advClick="0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</a:t>
            </a:r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 err="1"/>
              <a:t>Gurobi</a:t>
            </a:r>
            <a:r>
              <a:rPr lang="en-US" dirty="0"/>
              <a:t> updates models in batch </a:t>
            </a:r>
            <a:r>
              <a:rPr lang="en-US" dirty="0" smtClean="0"/>
              <a:t>mode</a:t>
            </a:r>
          </a:p>
          <a:p>
            <a:pPr lvl="1" fontAlgn="ctr"/>
            <a:r>
              <a:rPr lang="en-US" dirty="0" smtClean="0"/>
              <a:t>Model creation and updates are efficient</a:t>
            </a:r>
          </a:p>
          <a:p>
            <a:pPr fontAlgn="ctr"/>
            <a:endParaRPr lang="en-US" dirty="0"/>
          </a:p>
          <a:p>
            <a:pPr fontAlgn="ctr"/>
            <a:r>
              <a:rPr lang="en-US" dirty="0" smtClean="0"/>
              <a:t>Must call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GRBmodelupdate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 </a:t>
            </a:r>
            <a:r>
              <a:rPr lang="en-US" dirty="0" smtClean="0"/>
              <a:t>function to use model elements </a:t>
            </a:r>
          </a:p>
          <a:p>
            <a:pPr lvl="1" fontAlgn="ctr"/>
            <a:r>
              <a:rPr lang="en-US" dirty="0" smtClean="0"/>
              <a:t>Ex: Call after creating a variable before using it in a constraint </a:t>
            </a:r>
          </a:p>
          <a:p>
            <a:pPr lvl="1" fontAlgn="ctr"/>
            <a:r>
              <a:rPr lang="en-US" dirty="0" smtClean="0"/>
              <a:t>May require changes to code for other solvers</a:t>
            </a:r>
          </a:p>
          <a:p>
            <a:endParaRPr lang="en-US" dirty="0" smtClean="0"/>
          </a:p>
          <a:p>
            <a:r>
              <a:rPr lang="en-US" dirty="0" err="1" smtClean="0"/>
              <a:t>UpdateMode</a:t>
            </a:r>
            <a:r>
              <a:rPr lang="en-US" dirty="0" smtClean="0"/>
              <a:t>=1 parameter setting allows you to use elements immediately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Gurobi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93676"/>
      </p:ext>
    </p:extLst>
  </p:cSld>
  <p:clrMapOvr>
    <a:masterClrMapping/>
  </p:clrMapOvr>
  <p:transition advClick="0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ctr"/>
            <a:r>
              <a:rPr lang="en-US" dirty="0"/>
              <a:t>Unified system to access model elements</a:t>
            </a:r>
          </a:p>
          <a:p>
            <a:pPr lvl="1" fontAlgn="ctr"/>
            <a:r>
              <a:rPr lang="en-US" dirty="0"/>
              <a:t>Attributes work the same across all </a:t>
            </a:r>
            <a:r>
              <a:rPr lang="en-US" dirty="0" err="1"/>
              <a:t>Gurobi</a:t>
            </a:r>
            <a:r>
              <a:rPr lang="en-US" dirty="0"/>
              <a:t> </a:t>
            </a:r>
            <a:r>
              <a:rPr lang="en-US" dirty="0" smtClean="0"/>
              <a:t>interfaces</a:t>
            </a:r>
          </a:p>
          <a:p>
            <a:pPr fontAlgn="ctr"/>
            <a:endParaRPr lang="en-US" dirty="0" smtClean="0"/>
          </a:p>
          <a:p>
            <a:pPr fontAlgn="ctr"/>
            <a:r>
              <a:rPr lang="en-US" dirty="0" smtClean="0"/>
              <a:t>Attributes </a:t>
            </a:r>
            <a:r>
              <a:rPr lang="en-US" dirty="0"/>
              <a:t>refer to model </a:t>
            </a:r>
            <a:r>
              <a:rPr lang="en-US" dirty="0" smtClean="0"/>
              <a:t>elements</a:t>
            </a:r>
          </a:p>
          <a:p>
            <a:pPr lvl="1" fontAlgn="ctr"/>
            <a:r>
              <a:rPr lang="en-US" dirty="0" smtClean="0"/>
              <a:t>Access via a basic set of get and set functions </a:t>
            </a:r>
          </a:p>
          <a:p>
            <a:pPr lvl="2" fontAlgn="ctr"/>
            <a:r>
              <a:rPr lang="en-US" dirty="0" smtClean="0"/>
              <a:t>Attribute </a:t>
            </a:r>
            <a:r>
              <a:rPr lang="en-US" dirty="0"/>
              <a:t>name is specified as a parameter</a:t>
            </a:r>
          </a:p>
          <a:p>
            <a:pPr lvl="1" fontAlgn="ctr"/>
            <a:r>
              <a:rPr lang="en-US" dirty="0"/>
              <a:t>Replaces many functions used by other solvers </a:t>
            </a:r>
          </a:p>
          <a:p>
            <a:pPr fontAlgn="ctr"/>
            <a:endParaRPr lang="en-US" dirty="0" smtClean="0"/>
          </a:p>
          <a:p>
            <a:r>
              <a:rPr lang="en-US" dirty="0" smtClean="0"/>
              <a:t>Getting/Setting attributes in </a:t>
            </a:r>
            <a:r>
              <a:rPr lang="en-US" dirty="0"/>
              <a:t>C </a:t>
            </a:r>
          </a:p>
          <a:p>
            <a:pPr lvl="1" fontAlgn="ctr"/>
            <a:r>
              <a:rPr lang="en-US" dirty="0" smtClean="0"/>
              <a:t>Use get/set functions by type (</a:t>
            </a:r>
            <a:r>
              <a:rPr lang="en-US" dirty="0" err="1" smtClean="0"/>
              <a:t>int</a:t>
            </a:r>
            <a:r>
              <a:rPr lang="en-US" dirty="0" smtClean="0"/>
              <a:t>, double, char, string) </a:t>
            </a:r>
          </a:p>
          <a:p>
            <a:pPr lvl="1" fontAlgn="ctr"/>
            <a:r>
              <a:rPr lang="en-US" dirty="0" smtClean="0"/>
              <a:t>Ex: query number of </a:t>
            </a:r>
            <a:r>
              <a:rPr lang="en-US" dirty="0" err="1" smtClean="0"/>
              <a:t>nonzeros</a:t>
            </a:r>
            <a:r>
              <a:rPr lang="en-US" dirty="0" smtClean="0"/>
              <a:t> in a model</a:t>
            </a:r>
            <a:endParaRPr lang="en-US" dirty="0"/>
          </a:p>
          <a:p>
            <a:pPr marL="392113" lvl="1" indent="0" fontAlgn="ctr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status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GRBgetintattr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(model, 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NumNZs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", &amp;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nzs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 fontAlgn="ctr"/>
            <a:r>
              <a:rPr lang="en-US" dirty="0" smtClean="0"/>
              <a:t>Ex: query solution vector</a:t>
            </a:r>
            <a:endParaRPr lang="en-US" dirty="0"/>
          </a:p>
          <a:p>
            <a:pPr marL="392113" lvl="1" indent="0" fontAlgn="ctr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double x[NUMVARS];</a:t>
            </a:r>
          </a:p>
          <a:p>
            <a:pPr marL="392113" lvl="1" indent="0" fontAlgn="ctr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status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GRBgetdblattrarray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(model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"X", 0, NUMVARS, x);</a:t>
            </a:r>
            <a:endParaRPr lang="en-US" dirty="0" smtClean="0"/>
          </a:p>
          <a:p>
            <a:pPr lvl="1" fontAlgn="ctr"/>
            <a:r>
              <a:rPr lang="en-US" dirty="0" smtClean="0"/>
              <a:t>Ex: modify constraint RHS to 1 </a:t>
            </a:r>
            <a:endParaRPr lang="en-US" dirty="0"/>
          </a:p>
          <a:p>
            <a:pPr marL="392113" lvl="1" indent="0" fontAlgn="ctr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status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GRBsetdblattrelement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(model, "UB",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cidx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 1.0);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© 2016 Gurobi Optimization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612251"/>
      </p:ext>
    </p:extLst>
  </p:cSld>
  <p:clrMapOvr>
    <a:masterClrMapping/>
  </p:clrMapOvr>
  <p:transition advClick="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Migrating models from other solvers to use the </a:t>
            </a:r>
            <a:r>
              <a:rPr lang="en-US" dirty="0" err="1"/>
              <a:t>Gurobi</a:t>
            </a:r>
            <a:r>
              <a:rPr lang="en-US" dirty="0"/>
              <a:t> solver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7162800" cy="1752600"/>
          </a:xfrm>
        </p:spPr>
        <p:txBody>
          <a:bodyPr/>
          <a:lstStyle/>
          <a:p>
            <a:r>
              <a:rPr lang="en-US" dirty="0" smtClean="0"/>
              <a:t>Renan Garcia, Ph.D., </a:t>
            </a:r>
            <a:r>
              <a:rPr lang="en-US" dirty="0" err="1" smtClean="0"/>
              <a:t>Gurobi</a:t>
            </a:r>
            <a:r>
              <a:rPr lang="en-US" dirty="0" smtClean="0"/>
              <a:t> Optimization</a:t>
            </a:r>
          </a:p>
          <a:p>
            <a:r>
              <a:rPr lang="en-US" dirty="0" smtClean="0"/>
              <a:t>David </a:t>
            </a:r>
            <a:r>
              <a:rPr lang="en-US" dirty="0" err="1" smtClean="0"/>
              <a:t>Nehme</a:t>
            </a:r>
            <a:r>
              <a:rPr lang="en-US" dirty="0" smtClean="0"/>
              <a:t>, Ph.D</a:t>
            </a:r>
            <a:r>
              <a:rPr lang="en-US" dirty="0"/>
              <a:t>.</a:t>
            </a:r>
            <a:r>
              <a:rPr lang="en-US" dirty="0" smtClean="0"/>
              <a:t>, </a:t>
            </a:r>
            <a:r>
              <a:rPr lang="en-US" dirty="0" err="1" smtClean="0"/>
              <a:t>Abremod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1643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4: Porting Object-Oriented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Example: Java </a:t>
            </a:r>
            <a:r>
              <a:rPr lang="en-US" dirty="0"/>
              <a:t>program </a:t>
            </a:r>
            <a:r>
              <a:rPr lang="en-US" dirty="0" smtClean="0"/>
              <a:t>which uses CPLEX </a:t>
            </a:r>
            <a:r>
              <a:rPr lang="en-US" dirty="0"/>
              <a:t>Concert </a:t>
            </a:r>
            <a:r>
              <a:rPr lang="en-US" dirty="0" smtClean="0"/>
              <a:t>Technology</a:t>
            </a:r>
          </a:p>
          <a:p>
            <a:endParaRPr lang="en-US" dirty="0" smtClean="0"/>
          </a:p>
          <a:p>
            <a:pPr fontAlgn="ctr"/>
            <a:r>
              <a:rPr lang="en-US" dirty="0" err="1" smtClean="0"/>
              <a:t>Gurobi's</a:t>
            </a:r>
            <a:r>
              <a:rPr lang="en-US" dirty="0" smtClean="0"/>
              <a:t> OO APIs represent </a:t>
            </a:r>
            <a:r>
              <a:rPr lang="en-US" dirty="0"/>
              <a:t>models using objects</a:t>
            </a:r>
          </a:p>
          <a:p>
            <a:pPr lvl="1" fontAlgn="ctr"/>
            <a:r>
              <a:rPr lang="en-US" dirty="0"/>
              <a:t>Objects for </a:t>
            </a:r>
            <a:r>
              <a:rPr lang="en-US" dirty="0" smtClean="0"/>
              <a:t>variables and constraints </a:t>
            </a:r>
            <a:endParaRPr lang="en-US" dirty="0"/>
          </a:p>
          <a:p>
            <a:pPr lvl="1" fontAlgn="ctr"/>
            <a:r>
              <a:rPr lang="en-US" dirty="0" smtClean="0"/>
              <a:t>Methods are used to </a:t>
            </a:r>
            <a:r>
              <a:rPr lang="en-US" dirty="0"/>
              <a:t>create </a:t>
            </a:r>
            <a:r>
              <a:rPr lang="en-US" dirty="0" smtClean="0"/>
              <a:t>model elements</a:t>
            </a:r>
          </a:p>
          <a:p>
            <a:pPr lvl="1" fontAlgn="ctr"/>
            <a:r>
              <a:rPr lang="en-US" dirty="0" smtClean="0"/>
              <a:t>Ex: add simple constraint </a:t>
            </a:r>
            <a:r>
              <a:rPr lang="en-US" dirty="0" err="1"/>
              <a:t>x+y</a:t>
            </a:r>
            <a:r>
              <a:rPr lang="x-none" dirty="0"/>
              <a:t>≥</a:t>
            </a:r>
            <a:r>
              <a:rPr lang="en-US" dirty="0" smtClean="0"/>
              <a:t>1 in C++</a:t>
            </a:r>
          </a:p>
          <a:p>
            <a:pPr marL="392113" lvl="1" indent="0" fontAlgn="ctr">
              <a:buNone/>
            </a:pPr>
            <a:r>
              <a:rPr lang="en-US" dirty="0"/>
              <a:t>	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c1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model.addConstr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(x + y &gt;= 1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"c1");</a:t>
            </a:r>
          </a:p>
          <a:p>
            <a:pPr fontAlgn="ctr"/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 err="1" smtClean="0"/>
              <a:t>Gurobi</a:t>
            </a:r>
            <a:r>
              <a:rPr lang="en-US" dirty="0" smtClean="0"/>
              <a:t> APIs are just thin layers on top of same native C code</a:t>
            </a:r>
          </a:p>
          <a:p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ust consider same </a:t>
            </a:r>
            <a:r>
              <a:rPr lang="en-US" dirty="0" err="1" smtClean="0"/>
              <a:t>Gurobi</a:t>
            </a:r>
            <a:r>
              <a:rPr lang="en-US" dirty="0" smtClean="0"/>
              <a:t>-specific </a:t>
            </a:r>
            <a:r>
              <a:rPr lang="en-US" dirty="0"/>
              <a:t>modeling features when </a:t>
            </a:r>
            <a:r>
              <a:rPr lang="en-US" dirty="0" smtClean="0"/>
              <a:t>porting</a:t>
            </a:r>
            <a:endParaRPr lang="en-US" dirty="0"/>
          </a:p>
          <a:p>
            <a:pPr lvl="1" fontAlgn="ctr"/>
            <a:r>
              <a:rPr lang="en-US" dirty="0" smtClean="0"/>
              <a:t>Subsequent </a:t>
            </a:r>
            <a:r>
              <a:rPr lang="en-US" dirty="0"/>
              <a:t>parameter changes in parent environment </a:t>
            </a:r>
            <a:r>
              <a:rPr lang="en-US" dirty="0" smtClean="0"/>
              <a:t>not </a:t>
            </a:r>
            <a:r>
              <a:rPr lang="en-US" dirty="0"/>
              <a:t>reflected in model environment </a:t>
            </a:r>
            <a:endParaRPr lang="en-US" dirty="0" smtClean="0"/>
          </a:p>
          <a:p>
            <a:pPr lvl="2" fontAlgn="ctr"/>
            <a:r>
              <a:rPr lang="en-US" dirty="0" smtClean="0"/>
              <a:t>Java Ex</a:t>
            </a:r>
            <a:r>
              <a:rPr lang="en-US" dirty="0"/>
              <a:t>: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model.getEnv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().set(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GRB.IntParam.Presolve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2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/>
              <a:t>M</a:t>
            </a:r>
            <a:r>
              <a:rPr lang="en-US" dirty="0" smtClean="0"/>
              <a:t>ust call model's update() method to use elements (unless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UpdateMode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=1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get/set methods on objects to access attributes</a:t>
            </a:r>
          </a:p>
          <a:p>
            <a:pPr lvl="2"/>
            <a:r>
              <a:rPr lang="en-US" dirty="0" smtClean="0"/>
              <a:t>Python Ex: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constr.setAttr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('RHS', 1.0)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Gurobi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58065"/>
      </p:ext>
    </p:extLst>
  </p:cSld>
  <p:clrMapOvr>
    <a:masterClrMapping/>
  </p:clrMapOvr>
  <p:transition advClick="0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Solver-specific Guidance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08" y="1143000"/>
            <a:ext cx="7066383" cy="4876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© 2016 Gurobi Optimization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100427"/>
      </p:ext>
    </p:extLst>
  </p:cSld>
  <p:clrMapOvr>
    <a:masterClrMapping/>
  </p:clrMapOvr>
  <p:transition advClick="0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Gurobi Optimization</a:t>
            </a:r>
            <a:endParaRPr lang="en-US" dirty="0"/>
          </a:p>
        </p:txBody>
      </p:sp>
      <p:sp>
        <p:nvSpPr>
          <p:cNvPr id="3" name="Title 6"/>
          <p:cNvSpPr txBox="1">
            <a:spLocks/>
          </p:cNvSpPr>
          <p:nvPr/>
        </p:nvSpPr>
        <p:spPr>
          <a:xfrm>
            <a:off x="457200" y="2438400"/>
            <a:ext cx="7772400" cy="14700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4000" kern="0" dirty="0" smtClean="0">
                <a:solidFill>
                  <a:srgbClr val="2C4E8D"/>
                </a:solidFill>
              </a:rPr>
              <a:t>Migrating from OPL</a:t>
            </a:r>
            <a:endParaRPr lang="en-US" sz="4000" kern="0" dirty="0">
              <a:solidFill>
                <a:srgbClr val="2C4E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003115"/>
      </p:ext>
    </p:extLst>
  </p:cSld>
  <p:clrMapOvr>
    <a:masterClrMapping/>
  </p:clrMapOvr>
  <p:transition advClick="0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Gurobi Optimization</a:t>
            </a:r>
            <a:endParaRPr lang="en-US" dirty="0"/>
          </a:p>
        </p:txBody>
      </p:sp>
      <p:sp>
        <p:nvSpPr>
          <p:cNvPr id="3" name="Title 6"/>
          <p:cNvSpPr txBox="1">
            <a:spLocks/>
          </p:cNvSpPr>
          <p:nvPr/>
        </p:nvSpPr>
        <p:spPr>
          <a:xfrm>
            <a:off x="457200" y="2438400"/>
            <a:ext cx="7772400" cy="14700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4000" kern="0" dirty="0" smtClean="0">
                <a:solidFill>
                  <a:srgbClr val="2C4E8D"/>
                </a:solidFill>
              </a:rPr>
              <a:t>Migration </a:t>
            </a:r>
            <a:r>
              <a:rPr lang="en-US" sz="4000" kern="0" dirty="0">
                <a:solidFill>
                  <a:srgbClr val="2C4E8D"/>
                </a:solidFill>
              </a:rPr>
              <a:t>Library </a:t>
            </a:r>
            <a:r>
              <a:rPr lang="en-US" altLang="en-US" sz="4000" kern="0" dirty="0">
                <a:solidFill>
                  <a:srgbClr val="2C4E8D"/>
                </a:solidFill>
              </a:rPr>
              <a:t>for CPLEX Concert API</a:t>
            </a:r>
          </a:p>
          <a:p>
            <a:pPr algn="ctr"/>
            <a:endParaRPr lang="en-US" sz="4000" kern="0" dirty="0">
              <a:solidFill>
                <a:srgbClr val="2C4E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95598"/>
      </p:ext>
    </p:extLst>
  </p:cSld>
  <p:clrMapOvr>
    <a:masterClrMapping/>
  </p:clrMapOvr>
  <p:transition advClick="0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Gurobi Optimization</a:t>
            </a:r>
            <a:endParaRPr lang="en-US" dirty="0"/>
          </a:p>
        </p:txBody>
      </p:sp>
      <p:sp>
        <p:nvSpPr>
          <p:cNvPr id="3" name="Title 6"/>
          <p:cNvSpPr txBox="1">
            <a:spLocks/>
          </p:cNvSpPr>
          <p:nvPr/>
        </p:nvSpPr>
        <p:spPr>
          <a:xfrm>
            <a:off x="457200" y="2438400"/>
            <a:ext cx="7772400" cy="14700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4000" kern="0" dirty="0" smtClean="0">
                <a:solidFill>
                  <a:srgbClr val="2C4E8D"/>
                </a:solidFill>
              </a:rPr>
              <a:t>Best Practices, Limitations and Considerations</a:t>
            </a:r>
            <a:endParaRPr lang="en-US" sz="4000" kern="0" dirty="0">
              <a:solidFill>
                <a:srgbClr val="2C4E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48986"/>
      </p:ext>
    </p:extLst>
  </p:cSld>
  <p:clrMapOvr>
    <a:masterClrMapping/>
  </p:clrMapOvr>
  <p:transition advClick="0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Please use the Question box to ask questions to the speaker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6556"/>
      </p:ext>
    </p:extLst>
  </p:cSld>
  <p:clrMapOvr>
    <a:masterClrMapping/>
  </p:clrMapOvr>
  <p:transition advClick="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Renan Garcia, Ph.D.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Arial" charset="0"/>
                <a:cs typeface="Arial" charset="0"/>
              </a:rPr>
              <a:t>Optimization Support Engineer at </a:t>
            </a:r>
            <a:r>
              <a:rPr lang="en-US" altLang="en-US" dirty="0" err="1">
                <a:ea typeface="Arial" charset="0"/>
                <a:cs typeface="Arial" charset="0"/>
              </a:rPr>
              <a:t>Gurobi</a:t>
            </a:r>
            <a:r>
              <a:rPr lang="en-US" altLang="en-US" dirty="0">
                <a:ea typeface="Arial" charset="0"/>
                <a:cs typeface="Arial" charset="0"/>
              </a:rPr>
              <a:t> </a:t>
            </a:r>
            <a:r>
              <a:rPr lang="en-US" altLang="en-US" dirty="0" smtClean="0">
                <a:ea typeface="Arial" charset="0"/>
                <a:cs typeface="Arial" charset="0"/>
              </a:rPr>
              <a:t>Optimization</a:t>
            </a:r>
          </a:p>
          <a:p>
            <a:pPr eaLnBrk="1" hangingPunct="1"/>
            <a:endParaRPr lang="en-US" altLang="en-US" dirty="0">
              <a:ea typeface="Arial" charset="0"/>
              <a:cs typeface="Arial" charset="0"/>
            </a:endParaRPr>
          </a:p>
          <a:p>
            <a:pPr eaLnBrk="1" hangingPunct="1"/>
            <a:r>
              <a:rPr lang="en-US" altLang="en-US" dirty="0">
                <a:ea typeface="Arial" charset="0"/>
                <a:cs typeface="Arial" charset="0"/>
              </a:rPr>
              <a:t>Ph.D. in Industrial and Systems Engineering, Georgia </a:t>
            </a:r>
            <a:r>
              <a:rPr lang="en-US" altLang="en-US" dirty="0" smtClean="0">
                <a:ea typeface="Arial" charset="0"/>
                <a:cs typeface="Arial" charset="0"/>
              </a:rPr>
              <a:t>Tech</a:t>
            </a:r>
          </a:p>
          <a:p>
            <a:pPr eaLnBrk="1" hangingPunct="1"/>
            <a:endParaRPr lang="en-US" altLang="en-US" dirty="0">
              <a:ea typeface="Arial" charset="0"/>
              <a:cs typeface="Arial" charset="0"/>
            </a:endParaRPr>
          </a:p>
          <a:p>
            <a:pPr eaLnBrk="1" hangingPunct="1"/>
            <a:r>
              <a:rPr lang="en-US" altLang="en-US" dirty="0">
                <a:ea typeface="Arial" charset="0"/>
                <a:cs typeface="Arial" charset="0"/>
              </a:rPr>
              <a:t>Expert in optimization modeling and software </a:t>
            </a:r>
            <a:r>
              <a:rPr lang="en-US" altLang="en-US" dirty="0" smtClean="0">
                <a:ea typeface="Arial" charset="0"/>
                <a:cs typeface="Arial" charset="0"/>
              </a:rPr>
              <a:t>development</a:t>
            </a:r>
          </a:p>
          <a:p>
            <a:pPr eaLnBrk="1" hangingPunct="1"/>
            <a:endParaRPr lang="en-US" altLang="en-US" dirty="0">
              <a:ea typeface="Arial" charset="0"/>
              <a:cs typeface="Arial" charset="0"/>
            </a:endParaRPr>
          </a:p>
          <a:p>
            <a:pPr eaLnBrk="1" hangingPunct="1"/>
            <a:r>
              <a:rPr lang="en-US" altLang="en-US" dirty="0">
                <a:ea typeface="Arial" charset="0"/>
                <a:cs typeface="Arial" charset="0"/>
              </a:rPr>
              <a:t>Over a decade of experience implementing </a:t>
            </a:r>
            <a:r>
              <a:rPr lang="en-US" altLang="en-US" dirty="0" smtClean="0">
                <a:ea typeface="Arial" charset="0"/>
                <a:cs typeface="Arial" charset="0"/>
              </a:rPr>
              <a:t>decision support systems</a:t>
            </a:r>
            <a:endParaRPr lang="en-US" altLang="en-US" dirty="0">
              <a:ea typeface="Arial" charset="0"/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© 2016 Gurobi Optimization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5" name="Picture 6" descr="renan-professiona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1" t="8595" r="28304" b="35155"/>
          <a:stretch>
            <a:fillRect/>
          </a:stretch>
        </p:blipFill>
        <p:spPr bwMode="auto">
          <a:xfrm>
            <a:off x="7143750" y="3962401"/>
            <a:ext cx="15430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927800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David </a:t>
            </a:r>
            <a:r>
              <a:rPr lang="en-US" dirty="0" err="1" smtClean="0"/>
              <a:t>Nehme</a:t>
            </a:r>
            <a:r>
              <a:rPr lang="en-US" dirty="0" smtClean="0"/>
              <a:t>, Ph.D.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 smtClean="0">
                <a:solidFill>
                  <a:srgbClr val="FF0000"/>
                </a:solidFill>
                <a:ea typeface="Arial" charset="0"/>
                <a:cs typeface="Arial" charset="0"/>
              </a:rPr>
              <a:t>Todo</a:t>
            </a:r>
            <a:r>
              <a:rPr lang="en-US" altLang="en-US" b="1" dirty="0" smtClean="0">
                <a:solidFill>
                  <a:srgbClr val="FF0000"/>
                </a:solidFill>
                <a:ea typeface="Arial" charset="0"/>
                <a:cs typeface="Arial" charset="0"/>
              </a:rPr>
              <a:t>: add David's bio, change pic?</a:t>
            </a:r>
            <a:endParaRPr lang="en-US" altLang="en-US" b="1" dirty="0">
              <a:solidFill>
                <a:srgbClr val="FF0000"/>
              </a:solidFill>
              <a:ea typeface="Arial" charset="0"/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© 2016 Gurobi Optimization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962401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250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Arial" charset="0"/>
                <a:cs typeface="Arial" charset="0"/>
              </a:rPr>
              <a:t>Switching is easier than you may think</a:t>
            </a:r>
            <a:endParaRPr lang="en-US" altLang="en-US" dirty="0">
              <a:ea typeface="Arial" charset="0"/>
              <a:cs typeface="Arial" charset="0"/>
            </a:endParaRPr>
          </a:p>
          <a:p>
            <a:endParaRPr lang="en-US" altLang="en-US" dirty="0" smtClean="0">
              <a:ea typeface="Arial" charset="0"/>
              <a:cs typeface="Arial" charset="0"/>
            </a:endParaRPr>
          </a:p>
          <a:p>
            <a:r>
              <a:rPr lang="en-US" altLang="en-US" dirty="0" smtClean="0">
                <a:ea typeface="Arial" charset="0"/>
                <a:cs typeface="Arial" charset="0"/>
              </a:rPr>
              <a:t>Common migration scenarios</a:t>
            </a:r>
          </a:p>
          <a:p>
            <a:endParaRPr lang="en-US" altLang="en-US" dirty="0" smtClean="0">
              <a:ea typeface="Arial" charset="0"/>
              <a:cs typeface="Arial" charset="0"/>
            </a:endParaRPr>
          </a:p>
          <a:p>
            <a:r>
              <a:rPr lang="en-US" altLang="en-US" dirty="0" smtClean="0">
                <a:ea typeface="Arial" charset="0"/>
                <a:cs typeface="Arial" charset="0"/>
              </a:rPr>
              <a:t>Migrating from OPL</a:t>
            </a:r>
          </a:p>
          <a:p>
            <a:endParaRPr lang="en-US" altLang="en-US" dirty="0" smtClean="0">
              <a:ea typeface="Arial" charset="0"/>
              <a:cs typeface="Arial" charset="0"/>
            </a:endParaRPr>
          </a:p>
          <a:p>
            <a:r>
              <a:rPr lang="en-US" altLang="en-US" dirty="0" smtClean="0">
                <a:ea typeface="Arial" charset="0"/>
                <a:cs typeface="Arial" charset="0"/>
              </a:rPr>
              <a:t>Migration library for CPLEX Concert API</a:t>
            </a:r>
          </a:p>
          <a:p>
            <a:endParaRPr lang="en-US" altLang="en-US" dirty="0" smtClean="0">
              <a:ea typeface="Arial" charset="0"/>
              <a:cs typeface="Arial" charset="0"/>
            </a:endParaRPr>
          </a:p>
          <a:p>
            <a:r>
              <a:rPr lang="en-US" altLang="en-US" dirty="0" smtClean="0">
                <a:ea typeface="Arial" charset="0"/>
                <a:cs typeface="Arial" charset="0"/>
              </a:rPr>
              <a:t>Best practices, limitations and considerations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Gurobi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907289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Gurobi Optimization</a:t>
            </a:r>
            <a:endParaRPr lang="en-US" dirty="0"/>
          </a:p>
        </p:txBody>
      </p:sp>
      <p:sp>
        <p:nvSpPr>
          <p:cNvPr id="3" name="Title 6"/>
          <p:cNvSpPr txBox="1">
            <a:spLocks/>
          </p:cNvSpPr>
          <p:nvPr/>
        </p:nvSpPr>
        <p:spPr>
          <a:xfrm>
            <a:off x="457200" y="2438400"/>
            <a:ext cx="7772400" cy="14700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4000" kern="0" dirty="0" smtClean="0">
                <a:solidFill>
                  <a:srgbClr val="2C4E8D"/>
                </a:solidFill>
              </a:rPr>
              <a:t>Switching is Easier Than You May Think</a:t>
            </a:r>
            <a:endParaRPr lang="en-US" sz="4000" kern="0" dirty="0">
              <a:solidFill>
                <a:srgbClr val="2C4E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876068"/>
      </p:ext>
    </p:extLst>
  </p:cSld>
  <p:clrMapOvr>
    <a:masterClrMapping/>
  </p:clrMapOvr>
  <p:transition advClick="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Migration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/>
              <a:t>the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do I build my optimization </a:t>
            </a:r>
            <a:r>
              <a:rPr lang="en-US" dirty="0" smtClean="0"/>
              <a:t>model?</a:t>
            </a:r>
          </a:p>
          <a:p>
            <a:pPr lvl="1"/>
            <a:r>
              <a:rPr lang="en-US" dirty="0" smtClean="0"/>
              <a:t>Do </a:t>
            </a:r>
            <a:r>
              <a:rPr lang="en-US" dirty="0"/>
              <a:t>I build it one constraint at a time, or do I build an entire constraint matrix?</a:t>
            </a:r>
          </a:p>
          <a:p>
            <a:endParaRPr lang="en-US" dirty="0" smtClean="0"/>
          </a:p>
          <a:p>
            <a:r>
              <a:rPr lang="en-US" dirty="0" smtClean="0"/>
              <a:t>Setting </a:t>
            </a:r>
            <a:r>
              <a:rPr lang="en-US" dirty="0"/>
              <a:t>solver </a:t>
            </a:r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solver parameters do I </a:t>
            </a:r>
            <a:r>
              <a:rPr lang="en-US" dirty="0" smtClean="0"/>
              <a:t>change?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effects are these changes intended to produce?</a:t>
            </a:r>
          </a:p>
          <a:p>
            <a:endParaRPr lang="en-US" dirty="0" smtClean="0"/>
          </a:p>
          <a:p>
            <a:r>
              <a:rPr lang="en-US" dirty="0" smtClean="0"/>
              <a:t>Computing </a:t>
            </a:r>
            <a:r>
              <a:rPr lang="en-US" dirty="0"/>
              <a:t>and extracting the </a:t>
            </a:r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do I extract the solution produced by the </a:t>
            </a:r>
            <a:r>
              <a:rPr lang="en-US" dirty="0" smtClean="0"/>
              <a:t>solver?</a:t>
            </a:r>
          </a:p>
          <a:p>
            <a:pPr lvl="1"/>
            <a:r>
              <a:rPr lang="en-US" dirty="0" smtClean="0"/>
              <a:t>Am I looking for an optimal solution, or just a good feasible solution?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© 2016 Gurobi Optimization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04791"/>
      </p:ext>
    </p:extLst>
  </p:cSld>
  <p:clrMapOvr>
    <a:masterClrMapping/>
  </p:clrMapOvr>
  <p:transition advClick="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with </a:t>
            </a:r>
            <a:r>
              <a:rPr lang="en-US" dirty="0" err="1" smtClean="0"/>
              <a:t>Gurobi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Command-Line Tool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Full-featured Interactive Shell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Matrix-oriented APIs</a:t>
            </a:r>
          </a:p>
          <a:p>
            <a:pPr lvl="1"/>
            <a:r>
              <a:rPr lang="en-US" dirty="0" smtClean="0"/>
              <a:t>C, MATLAB, R</a:t>
            </a:r>
          </a:p>
          <a:p>
            <a:endParaRPr lang="en-US" dirty="0" smtClean="0"/>
          </a:p>
          <a:p>
            <a:r>
              <a:rPr lang="en-US" dirty="0" smtClean="0"/>
              <a:t>Object-oriented APIs</a:t>
            </a:r>
          </a:p>
          <a:p>
            <a:pPr lvl="1"/>
            <a:r>
              <a:rPr lang="en-US" dirty="0" smtClean="0"/>
              <a:t>C++, Java, .NET, Python</a:t>
            </a:r>
          </a:p>
          <a:p>
            <a:endParaRPr lang="en-US" dirty="0"/>
          </a:p>
          <a:p>
            <a:r>
              <a:rPr lang="en-US" dirty="0"/>
              <a:t>Modeling systems</a:t>
            </a:r>
          </a:p>
          <a:p>
            <a:pPr lvl="1"/>
            <a:r>
              <a:rPr lang="en-US" dirty="0"/>
              <a:t>Commercial: AIMMS, AMPL, Frontline Solvers, GAMS, </a:t>
            </a:r>
            <a:r>
              <a:rPr lang="en-US" dirty="0" smtClean="0"/>
              <a:t>MPL, </a:t>
            </a:r>
            <a:r>
              <a:rPr lang="is-IS" dirty="0" smtClean="0"/>
              <a:t>…</a:t>
            </a:r>
            <a:endParaRPr lang="en-US" dirty="0"/>
          </a:p>
          <a:p>
            <a:pPr lvl="1"/>
            <a:r>
              <a:rPr lang="en-US" dirty="0"/>
              <a:t>Free: CMPL, </a:t>
            </a:r>
            <a:r>
              <a:rPr lang="en-US" dirty="0" err="1"/>
              <a:t>JuliaOpt</a:t>
            </a:r>
            <a:r>
              <a:rPr lang="en-US" dirty="0"/>
              <a:t>, OSI, </a:t>
            </a:r>
            <a:r>
              <a:rPr lang="en-US" dirty="0" err="1"/>
              <a:t>PuLP</a:t>
            </a:r>
            <a:r>
              <a:rPr lang="en-US" dirty="0"/>
              <a:t>, PYOMO, </a:t>
            </a:r>
            <a:r>
              <a:rPr lang="en-US" dirty="0" err="1"/>
              <a:t>SolverStudio</a:t>
            </a:r>
            <a:r>
              <a:rPr lang="en-US" dirty="0"/>
              <a:t>, </a:t>
            </a:r>
            <a:r>
              <a:rPr lang="en-US" dirty="0" smtClean="0"/>
              <a:t>YALMIP, </a:t>
            </a:r>
            <a:r>
              <a:rPr lang="is-IS" dirty="0" smtClean="0"/>
              <a:t>…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Other languages possible, but not officially </a:t>
            </a:r>
            <a:r>
              <a:rPr lang="en-US" dirty="0" smtClean="0"/>
              <a:t>supported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Gurobi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62856"/>
      </p:ext>
    </p:extLst>
  </p:cSld>
  <p:clrMapOvr>
    <a:masterClrMapping/>
  </p:clrMapOvr>
  <p:transition advClick="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Do-It-Yourself Resources on </a:t>
            </a:r>
            <a:r>
              <a:rPr lang="en-US" dirty="0" err="1" smtClean="0"/>
              <a:t>gurobi.com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Switching guidance: </a:t>
            </a:r>
            <a:r>
              <a:rPr lang="en-US" dirty="0" smtClean="0">
                <a:hlinkClick r:id="rId3"/>
              </a:rPr>
              <a:t>https://www.gurobi.com/resources/switching-to-gurobi/switching-overview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Documentation: </a:t>
            </a:r>
            <a:r>
              <a:rPr lang="en-US" dirty="0">
                <a:hlinkClick r:id="rId4"/>
              </a:rPr>
              <a:t>https://www.gurobi.com/documentation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Quick Start Guides</a:t>
            </a:r>
          </a:p>
          <a:p>
            <a:pPr lvl="1"/>
            <a:r>
              <a:rPr lang="en-US" dirty="0" smtClean="0"/>
              <a:t>Reference Manual</a:t>
            </a:r>
          </a:p>
          <a:p>
            <a:pPr lvl="2"/>
            <a:r>
              <a:rPr lang="en-US" dirty="0" smtClean="0"/>
              <a:t>APIs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Parameters</a:t>
            </a:r>
          </a:p>
          <a:p>
            <a:pPr lvl="2"/>
            <a:r>
              <a:rPr lang="en-US" dirty="0" smtClean="0"/>
              <a:t>Tuning</a:t>
            </a:r>
          </a:p>
          <a:p>
            <a:pPr lvl="2"/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Example Tour</a:t>
            </a:r>
          </a:p>
          <a:p>
            <a:pPr lvl="2"/>
            <a:r>
              <a:rPr lang="en-US" dirty="0" smtClean="0"/>
              <a:t>22 functional examples</a:t>
            </a:r>
          </a:p>
          <a:p>
            <a:endParaRPr lang="en-US" dirty="0" smtClean="0"/>
          </a:p>
          <a:p>
            <a:r>
              <a:rPr lang="en-US" dirty="0" smtClean="0"/>
              <a:t>Seminars and videos: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www.gurobi.com/resources/seminars-and-videos/seminars-videos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© 2016 Gurobi Optimization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679378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urob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urobi Blu_reg">
      <a:majorFont>
        <a:latin typeface="Lucida Sans Unicode"/>
        <a:ea typeface=""/>
        <a:cs typeface=""/>
      </a:majorFont>
      <a:minorFont>
        <a:latin typeface="Lucida Sans Uni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urobi Blu_reg 1">
        <a:dk1>
          <a:srgbClr val="000000"/>
        </a:dk1>
        <a:lt1>
          <a:srgbClr val="FFFFFF"/>
        </a:lt1>
        <a:dk2>
          <a:srgbClr val="646B86"/>
        </a:dk2>
        <a:lt2>
          <a:srgbClr val="C5D1D7"/>
        </a:lt2>
        <a:accent1>
          <a:srgbClr val="D16349"/>
        </a:accent1>
        <a:accent2>
          <a:srgbClr val="CCB400"/>
        </a:accent2>
        <a:accent3>
          <a:srgbClr val="FFFFFF"/>
        </a:accent3>
        <a:accent4>
          <a:srgbClr val="000000"/>
        </a:accent4>
        <a:accent5>
          <a:srgbClr val="E5B7B1"/>
        </a:accent5>
        <a:accent6>
          <a:srgbClr val="B9A300"/>
        </a:accent6>
        <a:hlink>
          <a:srgbClr val="00A3D6"/>
        </a:hlink>
        <a:folHlink>
          <a:srgbClr val="694F0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lides_Gurobi-Blue_Title">
  <a:themeElements>
    <a:clrScheme name="Slides_Gurobi-Blue_Title 1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FFFFFF"/>
      </a:accent3>
      <a:accent4>
        <a:srgbClr val="000000"/>
      </a:accent4>
      <a:accent5>
        <a:srgbClr val="E5B7B1"/>
      </a:accent5>
      <a:accent6>
        <a:srgbClr val="B9A300"/>
      </a:accent6>
      <a:hlink>
        <a:srgbClr val="00A3D6"/>
      </a:hlink>
      <a:folHlink>
        <a:srgbClr val="694F07"/>
      </a:folHlink>
    </a:clrScheme>
    <a:fontScheme name="Slides_Gurobi-Blue_Title">
      <a:majorFont>
        <a:latin typeface="Lucida Sans Unicode"/>
        <a:ea typeface=""/>
        <a:cs typeface=""/>
      </a:majorFont>
      <a:minorFont>
        <a:latin typeface="Lucida Sans Uni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_Gurobi-Blue_Title 1">
        <a:dk1>
          <a:srgbClr val="000000"/>
        </a:dk1>
        <a:lt1>
          <a:srgbClr val="FFFFFF"/>
        </a:lt1>
        <a:dk2>
          <a:srgbClr val="646B86"/>
        </a:dk2>
        <a:lt2>
          <a:srgbClr val="C5D1D7"/>
        </a:lt2>
        <a:accent1>
          <a:srgbClr val="D16349"/>
        </a:accent1>
        <a:accent2>
          <a:srgbClr val="CCB400"/>
        </a:accent2>
        <a:accent3>
          <a:srgbClr val="FFFFFF"/>
        </a:accent3>
        <a:accent4>
          <a:srgbClr val="000000"/>
        </a:accent4>
        <a:accent5>
          <a:srgbClr val="E5B7B1"/>
        </a:accent5>
        <a:accent6>
          <a:srgbClr val="B9A300"/>
        </a:accent6>
        <a:hlink>
          <a:srgbClr val="00A3D6"/>
        </a:hlink>
        <a:folHlink>
          <a:srgbClr val="694F0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A0DD88764B0E4AB76D59F1D439E1DB" ma:contentTypeVersion="2" ma:contentTypeDescription="Create a new document." ma:contentTypeScope="" ma:versionID="6e821e8c0f1cb3654dc506b4a5ab5808">
  <xsd:schema xmlns:xsd="http://www.w3.org/2001/XMLSchema" xmlns:xs="http://www.w3.org/2001/XMLSchema" xmlns:p="http://schemas.microsoft.com/office/2006/metadata/properties" xmlns:ns2="e2f95240-395c-4f0a-9e99-c1656c83a67d" targetNamespace="http://schemas.microsoft.com/office/2006/metadata/properties" ma:root="true" ma:fieldsID="f218867d1e8d3179be54aef7c180aa27" ns2:_="">
    <xsd:import namespace="e2f95240-395c-4f0a-9e99-c1656c83a67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f95240-395c-4f0a-9e99-c1656c83a67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99D0B-C6D8-4DB0-A868-4489227C49D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DFB7AC3-D16F-4BAD-9D9C-BB84A66F58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A2FC9-709B-4FE9-AA84-CFD02A6277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f95240-395c-4f0a-9e99-c1656c83a6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Gurobi.potx</Template>
  <TotalTime>30460</TotalTime>
  <Words>1225</Words>
  <Application>Microsoft Macintosh PowerPoint</Application>
  <PresentationFormat>On-screen Show (4:3)</PresentationFormat>
  <Paragraphs>321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Courier</vt:lpstr>
      <vt:lpstr>Lucida Sans</vt:lpstr>
      <vt:lpstr>Lucida Sans Unicode</vt:lpstr>
      <vt:lpstr>Verdana</vt:lpstr>
      <vt:lpstr>Wingdings 2</vt:lpstr>
      <vt:lpstr>Wingdings 3</vt:lpstr>
      <vt:lpstr>Gurobi</vt:lpstr>
      <vt:lpstr>Slides_Gurobi-Blue_Title</vt:lpstr>
      <vt:lpstr>Migrating models from other solvers to use the Gurobi solver</vt:lpstr>
      <vt:lpstr>Migrating models from other solvers to use the Gurobi solver</vt:lpstr>
      <vt:lpstr>Renan Garcia, Ph.D.</vt:lpstr>
      <vt:lpstr>David Nehme, Ph.D.</vt:lpstr>
      <vt:lpstr>Agenda</vt:lpstr>
      <vt:lpstr>PowerPoint Presentation</vt:lpstr>
      <vt:lpstr>Key Migration Issues</vt:lpstr>
      <vt:lpstr>Interfacing with Gurobi</vt:lpstr>
      <vt:lpstr>Do-It-Yourself Resources on gurobi.com</vt:lpstr>
      <vt:lpstr>PowerPoint Presentation</vt:lpstr>
      <vt:lpstr>Scenario 1: Migrating with Model Files</vt:lpstr>
      <vt:lpstr>Gurobi Parameters</vt:lpstr>
      <vt:lpstr>Scenario 2: Using a Modeling System</vt:lpstr>
      <vt:lpstr>Gurobi Python Environment</vt:lpstr>
      <vt:lpstr>Interactive Examples</vt:lpstr>
      <vt:lpstr>Scenario 3: Porting Matrix-Oriented Code</vt:lpstr>
      <vt:lpstr>Gurobi Environments</vt:lpstr>
      <vt:lpstr>Lazy Updates</vt:lpstr>
      <vt:lpstr>Attributes</vt:lpstr>
      <vt:lpstr>Scenario 4: Porting Object-Oriented Code</vt:lpstr>
      <vt:lpstr>Solver-specific Guidance</vt:lpstr>
      <vt:lpstr>PowerPoint Presentation</vt:lpstr>
      <vt:lpstr>PowerPoint Presentation</vt:lpstr>
      <vt:lpstr>PowerPoint Presentation</vt:lpstr>
      <vt:lpstr>Questions</vt:lpstr>
    </vt:vector>
  </TitlesOfParts>
  <Manager/>
  <Company>Gurobi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Gurobi Template</dc:title>
  <dc:subject/>
  <dc:creator>Chris Riche</dc:creator>
  <cp:keywords/>
  <dc:description/>
  <cp:lastModifiedBy>Renan Garcia</cp:lastModifiedBy>
  <cp:revision>818</cp:revision>
  <cp:lastPrinted>2009-11-12T02:36:00Z</cp:lastPrinted>
  <dcterms:created xsi:type="dcterms:W3CDTF">2010-04-18T03:36:16Z</dcterms:created>
  <dcterms:modified xsi:type="dcterms:W3CDTF">2016-02-24T14:18:23Z</dcterms:modified>
  <cp:category>Presentation resource</cp:category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0x0101008EA0DD88764B0E4AB76D59F1D439E1DB</vt:lpwstr>
  </property>
</Properties>
</file>