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4"/>
    <p:sldMasterId id="2147483681" r:id="rId5"/>
    <p:sldMasterId id="2147483694" r:id="rId6"/>
  </p:sldMasterIdLst>
  <p:notesMasterIdLst>
    <p:notesMasterId r:id="rId38"/>
  </p:notesMasterIdLst>
  <p:handoutMasterIdLst>
    <p:handoutMasterId r:id="rId39"/>
  </p:handoutMasterIdLst>
  <p:sldIdLst>
    <p:sldId id="489" r:id="rId7"/>
    <p:sldId id="507" r:id="rId8"/>
    <p:sldId id="506" r:id="rId9"/>
    <p:sldId id="510" r:id="rId10"/>
    <p:sldId id="490" r:id="rId11"/>
    <p:sldId id="491" r:id="rId12"/>
    <p:sldId id="492" r:id="rId13"/>
    <p:sldId id="493" r:id="rId14"/>
    <p:sldId id="494" r:id="rId15"/>
    <p:sldId id="495" r:id="rId16"/>
    <p:sldId id="519" r:id="rId17"/>
    <p:sldId id="515" r:id="rId18"/>
    <p:sldId id="516" r:id="rId19"/>
    <p:sldId id="520" r:id="rId20"/>
    <p:sldId id="521" r:id="rId21"/>
    <p:sldId id="522" r:id="rId22"/>
    <p:sldId id="523" r:id="rId23"/>
    <p:sldId id="501" r:id="rId24"/>
    <p:sldId id="476" r:id="rId25"/>
    <p:sldId id="502" r:id="rId26"/>
    <p:sldId id="503" r:id="rId27"/>
    <p:sldId id="504" r:id="rId28"/>
    <p:sldId id="505" r:id="rId29"/>
    <p:sldId id="508" r:id="rId30"/>
    <p:sldId id="511" r:id="rId31"/>
    <p:sldId id="509" r:id="rId32"/>
    <p:sldId id="512" r:id="rId33"/>
    <p:sldId id="518" r:id="rId34"/>
    <p:sldId id="513" r:id="rId35"/>
    <p:sldId id="457" r:id="rId36"/>
    <p:sldId id="514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 Glockner" initials="G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E8D"/>
    <a:srgbClr val="D5291F"/>
    <a:srgbClr val="6DA6D9"/>
    <a:srgbClr val="8BB8E1"/>
    <a:srgbClr val="E60500"/>
    <a:srgbClr val="EE3124"/>
    <a:srgbClr val="2890FF"/>
    <a:srgbClr val="5BA9FF"/>
    <a:srgbClr val="FAFAFA"/>
    <a:srgbClr val="BFF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1" autoAdjust="0"/>
    <p:restoredTop sz="86346" autoAdjust="0"/>
  </p:normalViewPr>
  <p:slideViewPr>
    <p:cSldViewPr>
      <p:cViewPr varScale="1">
        <p:scale>
          <a:sx n="65" d="100"/>
          <a:sy n="65" d="100"/>
        </p:scale>
        <p:origin x="46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-284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solidFill>
                  <a:srgbClr val="3865A9"/>
                </a:solidFill>
                <a:latin typeface="Lucida Sans" pitchFamily="34" charset="0"/>
              </a:defRPr>
            </a:lvl1pPr>
          </a:lstStyle>
          <a:p>
            <a:r>
              <a:rPr lang="en-US" dirty="0" err="1"/>
              <a:t>Gurobi</a:t>
            </a:r>
            <a:r>
              <a:rPr lang="en-US" dirty="0"/>
              <a:t> Optimizer Training</a:t>
            </a:r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3865A9"/>
                </a:solidFill>
                <a:latin typeface="Lucida Sans" pitchFamily="34" charset="0"/>
              </a:defRPr>
            </a:lvl1pPr>
          </a:lstStyle>
          <a:p>
            <a:r>
              <a:rPr lang="en-US" dirty="0"/>
              <a:t>© 2010 </a:t>
            </a:r>
            <a:r>
              <a:rPr lang="en-US" dirty="0" err="1"/>
              <a:t>Gurobi</a:t>
            </a:r>
            <a:r>
              <a:rPr lang="en-US" dirty="0"/>
              <a:t> Optimization</a:t>
            </a:r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3865A9"/>
                </a:solidFill>
                <a:latin typeface="Lucida Sans" pitchFamily="34" charset="0"/>
              </a:defRPr>
            </a:lvl1pPr>
          </a:lstStyle>
          <a:p>
            <a:fld id="{6CCAC948-FAC0-4731-A51F-EC959E350E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53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 err="1"/>
              <a:t>Gurobi</a:t>
            </a:r>
            <a:r>
              <a:rPr lang="en-US" dirty="0"/>
              <a:t> Optimizer Training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0C19E48-32ED-46A3-95D2-D9E011E5320E}" type="datetime5">
              <a:rPr lang="en-US"/>
              <a:pPr>
                <a:defRPr/>
              </a:pPr>
              <a:t>26-Feb-16</a:t>
            </a:fld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/>
              <a:t>© 2010 </a:t>
            </a:r>
            <a:r>
              <a:rPr lang="en-US" dirty="0" err="1"/>
              <a:t>Gurobi</a:t>
            </a:r>
            <a:r>
              <a:rPr lang="en-US" dirty="0"/>
              <a:t> Optimization</a:t>
            </a:r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FE5D9C3-CF80-4F6C-89F6-F440FDF84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29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</a:t>
            </a:r>
            <a:r>
              <a:rPr lang="en-US" baseline="0" dirty="0"/>
              <a:t> showing two approaches, so even if you are only using Concert, you might get something from the OPL example.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0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those</a:t>
            </a:r>
          </a:p>
          <a:p>
            <a:r>
              <a:rPr lang="en-US" dirty="0"/>
              <a:t>comfortable with the features of OPL, you will actually find Python</a:t>
            </a:r>
          </a:p>
          <a:p>
            <a:r>
              <a:rPr lang="en-US" dirty="0"/>
              <a:t>has most of them covered with things that are either standards</a:t>
            </a:r>
          </a:p>
          <a:p>
            <a:r>
              <a:rPr lang="en-US" dirty="0"/>
              <a:t>compliant, or have a much larger user base.  Some examples, pulling</a:t>
            </a:r>
          </a:p>
          <a:p>
            <a:r>
              <a:rPr lang="en-US" dirty="0"/>
              <a:t>from a spreadsheet, Python has </a:t>
            </a:r>
            <a:r>
              <a:rPr lang="en-US" dirty="0" err="1"/>
              <a:t>openpyxl</a:t>
            </a:r>
            <a:r>
              <a:rPr lang="en-US" dirty="0"/>
              <a:t>, pulling from a database,</a:t>
            </a:r>
          </a:p>
          <a:p>
            <a:r>
              <a:rPr lang="en-US" dirty="0" err="1"/>
              <a:t>sqlalchemy</a:t>
            </a:r>
            <a:r>
              <a:rPr lang="en-US" dirty="0"/>
              <a:t> is our preferred tool.  It's a great Object Relational</a:t>
            </a:r>
          </a:p>
          <a:p>
            <a:r>
              <a:rPr lang="en-US" dirty="0"/>
              <a:t>mapper that eliminates boilerplate code for connected to a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database, probably eliminates most of the need to write routine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statements, but still allows you do drop down and write </a:t>
            </a:r>
            <a:r>
              <a:rPr lang="en-US" dirty="0" err="1"/>
              <a:t>sql</a:t>
            </a:r>
            <a:r>
              <a:rPr lang="en-US" dirty="0"/>
              <a:t> if that's</a:t>
            </a:r>
          </a:p>
          <a:p>
            <a:r>
              <a:rPr lang="en-US" dirty="0"/>
              <a:t>what you really need.  There's an O'Reilly book on it, there's</a:t>
            </a:r>
          </a:p>
          <a:p>
            <a:r>
              <a:rPr lang="en-US" dirty="0"/>
              <a:t>numerous tutorials.  There are more than 7000 questions tagged</a:t>
            </a:r>
          </a:p>
          <a:p>
            <a:r>
              <a:rPr lang="en-US" dirty="0" err="1"/>
              <a:t>sqlalchemy</a:t>
            </a:r>
            <a:r>
              <a:rPr lang="en-US" dirty="0"/>
              <a:t> on </a:t>
            </a:r>
            <a:r>
              <a:rPr lang="en-US" dirty="0" err="1"/>
              <a:t>stackoverflow</a:t>
            </a:r>
            <a:r>
              <a:rPr lang="en-US" dirty="0"/>
              <a:t> compared to 140 total for AMPL.  The data</a:t>
            </a:r>
          </a:p>
          <a:p>
            <a:r>
              <a:rPr lang="en-US" dirty="0"/>
              <a:t>structures like arrays, and sets of strings and numbers, tuples, are</a:t>
            </a:r>
          </a:p>
          <a:p>
            <a:r>
              <a:rPr lang="en-US" dirty="0"/>
              <a:t>all part of the base Python, and </a:t>
            </a:r>
            <a:r>
              <a:rPr lang="en-US" dirty="0" err="1"/>
              <a:t>Gurobi</a:t>
            </a:r>
            <a:r>
              <a:rPr lang="en-US" dirty="0"/>
              <a:t> has an implementation of</a:t>
            </a:r>
          </a:p>
          <a:p>
            <a:r>
              <a:rPr lang="en-US" dirty="0"/>
              <a:t>slicing.  We also really like the Pandas library for slicing, grouping</a:t>
            </a:r>
          </a:p>
          <a:p>
            <a:r>
              <a:rPr lang="en-US" dirty="0"/>
              <a:t>and doing joins.  Again, this library has its own O'Reilly book and a</a:t>
            </a:r>
          </a:p>
          <a:p>
            <a:r>
              <a:rPr lang="en-US" dirty="0"/>
              <a:t>question count in the 5 digits.  Pandas also has a tools for pulling</a:t>
            </a:r>
          </a:p>
          <a:p>
            <a:r>
              <a:rPr lang="en-US" dirty="0"/>
              <a:t>data from a lot of standard </a:t>
            </a:r>
            <a:r>
              <a:rPr lang="en-US" dirty="0" err="1"/>
              <a:t>datatypes</a:t>
            </a:r>
            <a:r>
              <a:rPr lang="en-US" dirty="0"/>
              <a:t>, including excel and </a:t>
            </a:r>
            <a:r>
              <a:rPr lang="en-US" dirty="0" err="1"/>
              <a:t>csv</a:t>
            </a:r>
            <a:r>
              <a:rPr lang="en-US" dirty="0"/>
              <a:t> files,</a:t>
            </a:r>
          </a:p>
          <a:p>
            <a:r>
              <a:rPr lang="en-US" dirty="0" err="1"/>
              <a:t>json</a:t>
            </a:r>
            <a:r>
              <a:rPr lang="en-US" dirty="0"/>
              <a:t> formats.  If you are using the OPL .</a:t>
            </a:r>
            <a:r>
              <a:rPr lang="en-US" dirty="0" err="1"/>
              <a:t>dat</a:t>
            </a:r>
            <a:r>
              <a:rPr lang="en-US" dirty="0"/>
              <a:t> format, we find the</a:t>
            </a:r>
          </a:p>
          <a:p>
            <a:r>
              <a:rPr lang="en-US" dirty="0"/>
              <a:t>standard JSON to be the best equivalent to the .</a:t>
            </a:r>
            <a:r>
              <a:rPr lang="en-US" dirty="0" err="1"/>
              <a:t>dat</a:t>
            </a:r>
            <a:r>
              <a:rPr lang="en-US" dirty="0"/>
              <a:t> file.  We actually</a:t>
            </a:r>
          </a:p>
          <a:p>
            <a:r>
              <a:rPr lang="en-US" dirty="0"/>
              <a:t>have a short python script that can convert most .</a:t>
            </a:r>
            <a:r>
              <a:rPr lang="en-US" dirty="0" err="1"/>
              <a:t>dat</a:t>
            </a:r>
            <a:r>
              <a:rPr lang="en-US" dirty="0"/>
              <a:t> files into a</a:t>
            </a:r>
          </a:p>
          <a:p>
            <a:r>
              <a:rPr lang="en-US" dirty="0"/>
              <a:t>JSON format.  And we'll show you how to use it here.  The final line</a:t>
            </a:r>
          </a:p>
          <a:p>
            <a:r>
              <a:rPr lang="en-US" dirty="0"/>
              <a:t>in this chart, What's the equivalent of </a:t>
            </a:r>
            <a:r>
              <a:rPr lang="en-US" dirty="0" err="1"/>
              <a:t>OPLScript</a:t>
            </a:r>
            <a:r>
              <a:rPr lang="en-US" dirty="0"/>
              <a:t> in Python is Python.</a:t>
            </a:r>
          </a:p>
          <a:p>
            <a:r>
              <a:rPr lang="en-US" dirty="0"/>
              <a:t>And that's the key advantage of using Python.  You don't need two</a:t>
            </a:r>
          </a:p>
          <a:p>
            <a:r>
              <a:rPr lang="en-US" dirty="0"/>
              <a:t>languages to accomplish a task.  And for most production applications,</a:t>
            </a:r>
          </a:p>
          <a:p>
            <a:r>
              <a:rPr lang="en-US" dirty="0"/>
              <a:t>you do need the functionality of a general programming language.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5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Gurobi Optimizer Training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0C19E48-32ED-46A3-95D2-D9E011E5320E}" type="datetime5">
              <a:rPr lang="en-US" smtClean="0"/>
              <a:pPr>
                <a:defRPr/>
              </a:pPr>
              <a:t>26-Feb-16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2010 Gurobi Optimization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FE5D9C3-CF80-4F6C-89F6-F440FDF8477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2015 Gurobi Optimization</a:t>
            </a:r>
          </a:p>
        </p:txBody>
      </p:sp>
    </p:spTree>
  </p:cSld>
  <p:clrMapOvr>
    <a:masterClrMapping/>
  </p:clrMapOvr>
  <p:transition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white"/>
                </a:solidFill>
              </a:rPr>
              <a:t>© 2015 Gurobi Optimization</a:t>
            </a:r>
          </a:p>
        </p:txBody>
      </p:sp>
    </p:spTree>
    <p:extLst>
      <p:ext uri="{BB962C8B-B14F-4D97-AF65-F5344CB8AC3E}">
        <p14:creationId xmlns:p14="http://schemas.microsoft.com/office/powerpoint/2010/main" val="3570908750"/>
      </p:ext>
    </p:extLst>
  </p:cSld>
  <p:clrMapOvr>
    <a:masterClrMapping/>
  </p:clrMapOvr>
  <p:transition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>
                <a:solidFill>
                  <a:srgbClr val="2C4E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492875"/>
            <a:ext cx="3835400" cy="365125"/>
          </a:xfrm>
        </p:spPr>
        <p:txBody>
          <a:bodyPr anchor="ctr"/>
          <a:lstStyle>
            <a:lvl1pPr>
              <a:defRPr>
                <a:latin typeface="+mn-lt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Lucida Sans Unicode"/>
                <a:cs typeface="Arial" panose="020B0604020202020204" pitchFamily="34" charset="0"/>
              </a:rPr>
              <a:t>© 2016 Gurobi Optimization</a:t>
            </a:r>
          </a:p>
        </p:txBody>
      </p:sp>
    </p:spTree>
    <p:extLst>
      <p:ext uri="{BB962C8B-B14F-4D97-AF65-F5344CB8AC3E}">
        <p14:creationId xmlns:p14="http://schemas.microsoft.com/office/powerpoint/2010/main" val="401701767"/>
      </p:ext>
    </p:extLst>
  </p:cSld>
  <p:clrMapOvr>
    <a:masterClrMapping/>
  </p:clrMapOvr>
  <p:transition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white"/>
                </a:solidFill>
              </a:rPr>
              <a:t>© 2016 Gurobi Optimization</a:t>
            </a:r>
          </a:p>
        </p:txBody>
      </p:sp>
    </p:spTree>
    <p:extLst>
      <p:ext uri="{BB962C8B-B14F-4D97-AF65-F5344CB8AC3E}">
        <p14:creationId xmlns:p14="http://schemas.microsoft.com/office/powerpoint/2010/main" val="48046753"/>
      </p:ext>
    </p:extLst>
  </p:cSld>
  <p:clrMapOvr>
    <a:masterClrMapping/>
  </p:clrMapOvr>
  <p:transition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1"/>
            <a:ext cx="4040188" cy="4191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1"/>
            <a:ext cx="4041775" cy="4191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white"/>
                </a:solidFill>
              </a:rPr>
              <a:t>© 2016 Gurobi Optimization</a:t>
            </a:r>
          </a:p>
        </p:txBody>
      </p:sp>
    </p:spTree>
    <p:extLst>
      <p:ext uri="{BB962C8B-B14F-4D97-AF65-F5344CB8AC3E}">
        <p14:creationId xmlns:p14="http://schemas.microsoft.com/office/powerpoint/2010/main" val="2055054253"/>
      </p:ext>
    </p:extLst>
  </p:cSld>
  <p:clrMapOvr>
    <a:masterClrMapping/>
  </p:clrMapOvr>
  <p:transition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white"/>
                </a:solidFill>
              </a:rPr>
              <a:t>© 2016 Gurobi Optimization</a:t>
            </a:r>
          </a:p>
        </p:txBody>
      </p:sp>
    </p:spTree>
    <p:extLst>
      <p:ext uri="{BB962C8B-B14F-4D97-AF65-F5344CB8AC3E}">
        <p14:creationId xmlns:p14="http://schemas.microsoft.com/office/powerpoint/2010/main" val="744132907"/>
      </p:ext>
    </p:extLst>
  </p:cSld>
  <p:clrMapOvr>
    <a:masterClrMapping/>
  </p:clrMapOvr>
  <p:transition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white"/>
                </a:solidFill>
              </a:rPr>
              <a:t>© 2016 Gurobi Optimization</a:t>
            </a:r>
          </a:p>
        </p:txBody>
      </p:sp>
    </p:spTree>
    <p:extLst>
      <p:ext uri="{BB962C8B-B14F-4D97-AF65-F5344CB8AC3E}">
        <p14:creationId xmlns:p14="http://schemas.microsoft.com/office/powerpoint/2010/main" val="1657135337"/>
      </p:ext>
    </p:extLst>
  </p:cSld>
  <p:clrMapOvr>
    <a:masterClrMapping/>
  </p:clrMapOvr>
  <p:transition advClick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641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599"/>
            <a:ext cx="5111750" cy="5029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90600"/>
            <a:ext cx="3008313" cy="50292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white"/>
                </a:solidFill>
              </a:rPr>
              <a:t>© 2016 Gurobi Optimization</a:t>
            </a:r>
          </a:p>
        </p:txBody>
      </p:sp>
    </p:spTree>
    <p:extLst>
      <p:ext uri="{BB962C8B-B14F-4D97-AF65-F5344CB8AC3E}">
        <p14:creationId xmlns:p14="http://schemas.microsoft.com/office/powerpoint/2010/main" val="984149438"/>
      </p:ext>
    </p:extLst>
  </p:cSld>
  <p:clrMapOvr>
    <a:masterClrMapping/>
  </p:clrMapOvr>
  <p:transition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88375" y="6492875"/>
            <a:ext cx="5556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0F39BA-6A8B-42EB-821F-6F8254762B5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white"/>
                </a:solidFill>
              </a:rPr>
              <a:t>© 2016 Gurobi Optimization</a:t>
            </a:r>
          </a:p>
        </p:txBody>
      </p:sp>
    </p:spTree>
    <p:extLst>
      <p:ext uri="{BB962C8B-B14F-4D97-AF65-F5344CB8AC3E}">
        <p14:creationId xmlns:p14="http://schemas.microsoft.com/office/powerpoint/2010/main" val="2842139364"/>
      </p:ext>
    </p:extLst>
  </p:cSld>
  <p:clrMapOvr>
    <a:masterClrMapping/>
  </p:clrMapOvr>
  <p:transition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>
                <a:solidFill>
                  <a:srgbClr val="2C4E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492875"/>
            <a:ext cx="3835400" cy="365125"/>
          </a:xfrm>
        </p:spPr>
        <p:txBody>
          <a:bodyPr anchor="ctr"/>
          <a:lstStyle>
            <a:lvl1pPr>
              <a:defRPr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© 2016 Gurobi Optimization</a:t>
            </a:r>
          </a:p>
        </p:txBody>
      </p:sp>
    </p:spTree>
  </p:cSld>
  <p:clrMapOvr>
    <a:masterClrMapping/>
  </p:clrMapOvr>
  <p:transition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2016 Gurobi Optimization</a:t>
            </a:r>
          </a:p>
        </p:txBody>
      </p:sp>
    </p:spTree>
  </p:cSld>
  <p:clrMapOvr>
    <a:masterClrMapping/>
  </p:clrMapOvr>
  <p:transition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1"/>
            <a:ext cx="4040188" cy="4191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1"/>
            <a:ext cx="4041775" cy="4191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2016 Gurobi Optimization</a:t>
            </a:r>
          </a:p>
        </p:txBody>
      </p:sp>
    </p:spTree>
  </p:cSld>
  <p:clrMapOvr>
    <a:masterClrMapping/>
  </p:clrMapOvr>
  <p:transition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2016 Gurobi Optimization</a:t>
            </a:r>
          </a:p>
        </p:txBody>
      </p:sp>
    </p:spTree>
  </p:cSld>
  <p:clrMapOvr>
    <a:masterClrMapping/>
  </p:clrMapOvr>
  <p:transition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2016 Gurobi Optimization</a:t>
            </a:r>
          </a:p>
        </p:txBody>
      </p:sp>
    </p:spTree>
  </p:cSld>
  <p:clrMapOvr>
    <a:masterClrMapping/>
  </p:clrMapOvr>
  <p:transition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641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599"/>
            <a:ext cx="5111750" cy="5029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90600"/>
            <a:ext cx="3008313" cy="50292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2016 Gurobi Optimization</a:t>
            </a:r>
          </a:p>
        </p:txBody>
      </p:sp>
    </p:spTree>
  </p:cSld>
  <p:clrMapOvr>
    <a:masterClrMapping/>
  </p:clrMapOvr>
  <p:transition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88375" y="6492875"/>
            <a:ext cx="5556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0F39BA-6A8B-42EB-821F-6F8254762B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2016 Gurobi Optimization</a:t>
            </a:r>
          </a:p>
        </p:txBody>
      </p:sp>
    </p:spTree>
  </p:cSld>
  <p:clrMapOvr>
    <a:masterClrMapping/>
  </p:clrMapOvr>
  <p:transition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urobi_Blue_slide bkgrd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Gurobi_Blue_slide bkgrd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V="1">
            <a:off x="0" y="914400"/>
            <a:ext cx="91440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Gurobi_Blue_slide bkgrd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75" y="6519121"/>
            <a:ext cx="1188720" cy="3126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492875"/>
            <a:ext cx="3835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Lucida Sans" pitchFamily="34" charset="0"/>
              </a:defRPr>
            </a:lvl1pPr>
          </a:lstStyle>
          <a:p>
            <a:r>
              <a:rPr lang="en-US" dirty="0"/>
              <a:t>© 2015 Gurobi Optimization,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9" r:id="rId3"/>
    <p:sldLayoutId id="2147483688" r:id="rId4"/>
    <p:sldLayoutId id="2147483687" r:id="rId5"/>
    <p:sldLayoutId id="2147483686" r:id="rId6"/>
    <p:sldLayoutId id="2147483685" r:id="rId7"/>
    <p:sldLayoutId id="2147483683" r:id="rId8"/>
  </p:sldLayoutIdLst>
  <p:transition advClick="0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>
          <a:solidFill>
            <a:schemeClr val="tx1"/>
          </a:solidFill>
          <a:latin typeface="+mn-lt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Gurobi_Blue_slide bkg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33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3760788"/>
            <a:ext cx="8229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60" y="5885970"/>
            <a:ext cx="2834640" cy="7455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ransition advClick="0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Lucida Sans Unicod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Lucida Sans Unicod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Lucida Sans Unicod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Lucida Sans Unicod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rgbClr val="E60500"/>
          </a:solidFill>
          <a:latin typeface="Lucida Sans Unicode" pitchFamily="34" charset="0"/>
        </a:defRPr>
      </a:lvl9pPr>
    </p:titleStyle>
    <p:bodyStyle>
      <a:lvl1pPr marL="365125" indent="-255588" algn="r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defRPr sz="2700" b="1">
          <a:solidFill>
            <a:schemeClr val="bg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>
          <a:solidFill>
            <a:schemeClr val="tx1"/>
          </a:solidFill>
          <a:latin typeface="+mn-lt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urobi_Blue_slide bkgrd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Gurobi_Blue_slide bkgrd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V="1">
            <a:off x="0" y="914400"/>
            <a:ext cx="91440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Gurobi_Blue_slide bkgrd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75" y="6519121"/>
            <a:ext cx="1188720" cy="3126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492875"/>
            <a:ext cx="3835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Lucida Sans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© 2015 Gurobi Optimization, Inc.</a:t>
            </a:r>
          </a:p>
        </p:txBody>
      </p:sp>
    </p:spTree>
    <p:extLst>
      <p:ext uri="{BB962C8B-B14F-4D97-AF65-F5344CB8AC3E}">
        <p14:creationId xmlns:p14="http://schemas.microsoft.com/office/powerpoint/2010/main" val="279561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</p:sldLayoutIdLst>
  <p:transition advClick="0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>
          <a:solidFill>
            <a:schemeClr val="tx1"/>
          </a:solidFill>
          <a:latin typeface="+mn-lt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remod/concert2gurobi4cs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gurobi.de" TargetMode="External"/><Relationship Id="rId2" Type="http://schemas.openxmlformats.org/officeDocument/2006/relationships/hyperlink" Target="mailto:sales@gurobi.com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abremod/ilogrb" TargetMode="External"/><Relationship Id="rId4" Type="http://schemas.openxmlformats.org/officeDocument/2006/relationships/hyperlink" Target="mailto:nehme@abremod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QEF0fq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it.ly/20VpATz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Abremod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00960"/>
      </p:ext>
    </p:extLst>
  </p:cSld>
  <p:clrMapOvr>
    <a:masterClrMapping/>
  </p:clrMapOvr>
  <p:transition advClick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Translate the “.</a:t>
            </a:r>
            <a:r>
              <a:rPr lang="en-US" dirty="0" err="1"/>
              <a:t>dat</a:t>
            </a:r>
            <a:r>
              <a:rPr lang="en-US" dirty="0"/>
              <a:t>” file to JSON</a:t>
            </a:r>
          </a:p>
          <a:p>
            <a:pPr lvl="1"/>
            <a:r>
              <a:rPr lang="en-US" dirty="0"/>
              <a:t>JSON is a standard</a:t>
            </a:r>
          </a:p>
          <a:p>
            <a:pPr lvl="2"/>
            <a:r>
              <a:rPr lang="en-US" dirty="0"/>
              <a:t>Almost all programming languages have readers</a:t>
            </a:r>
          </a:p>
          <a:p>
            <a:pPr lvl="2"/>
            <a:r>
              <a:rPr lang="en-US" dirty="0"/>
              <a:t>OPL reads it</a:t>
            </a:r>
          </a:p>
          <a:p>
            <a:pPr lvl="2"/>
            <a:r>
              <a:rPr lang="en-US" dirty="0"/>
              <a:t>Native format for </a:t>
            </a:r>
            <a:r>
              <a:rPr lang="en-US" dirty="0" err="1"/>
              <a:t>MongoDB</a:t>
            </a:r>
            <a:endParaRPr lang="en-US" dirty="0"/>
          </a:p>
          <a:p>
            <a:pPr lvl="2"/>
            <a:r>
              <a:rPr lang="en-US" dirty="0"/>
              <a:t>Many application have JSON exporters</a:t>
            </a:r>
          </a:p>
          <a:p>
            <a:pPr lvl="1"/>
            <a:r>
              <a:rPr lang="en-US" dirty="0"/>
              <a:t>Simple Python script to translate</a:t>
            </a:r>
          </a:p>
          <a:p>
            <a:pPr lvl="2"/>
            <a:r>
              <a:rPr lang="en-US" dirty="0"/>
              <a:t>Most </a:t>
            </a:r>
            <a:r>
              <a:rPr lang="en-US" dirty="0" err="1"/>
              <a:t>dat</a:t>
            </a:r>
            <a:r>
              <a:rPr lang="en-US" dirty="0"/>
              <a:t> files </a:t>
            </a:r>
          </a:p>
          <a:p>
            <a:pPr lvl="3"/>
            <a:r>
              <a:rPr lang="en-US" dirty="0"/>
              <a:t>without embedded logic</a:t>
            </a:r>
          </a:p>
          <a:p>
            <a:pPr lvl="2"/>
            <a:r>
              <a:rPr lang="en-US" dirty="0"/>
              <a:t>Using </a:t>
            </a:r>
            <a:r>
              <a:rPr lang="en-US" dirty="0" err="1"/>
              <a:t>PyParsing</a:t>
            </a:r>
            <a:endParaRPr lang="en-US" dirty="0"/>
          </a:p>
          <a:p>
            <a:pPr lvl="3"/>
            <a:r>
              <a:rPr lang="en-US" dirty="0"/>
              <a:t>Another library included with Anaconda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318137651"/>
      </p:ext>
    </p:extLst>
  </p:cSld>
  <p:clrMapOvr>
    <a:masterClrMapping/>
  </p:clrMapOvr>
  <p:transition advClick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OPL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286000"/>
            <a:ext cx="3810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Demand = #[ </a:t>
            </a:r>
          </a:p>
          <a:p>
            <a:r>
              <a:rPr lang="de-DE" sz="1600" dirty="0"/>
              <a:t>          2: #[ </a:t>
            </a:r>
          </a:p>
          <a:p>
            <a:r>
              <a:rPr lang="de-DE" sz="1600" dirty="0"/>
              <a:t>             1: [ 20000 30000 15000 40000 ]  </a:t>
            </a:r>
          </a:p>
          <a:p>
            <a:r>
              <a:rPr lang="de-DE" sz="1600" dirty="0"/>
              <a:t>             2: [ 0     50000 30000 50000 ]  </a:t>
            </a:r>
          </a:p>
          <a:p>
            <a:r>
              <a:rPr lang="de-DE" sz="1600" dirty="0"/>
              <a:t>          ]#</a:t>
            </a:r>
          </a:p>
          <a:p>
            <a:r>
              <a:rPr lang="de-DE" sz="1600" dirty="0"/>
              <a:t>          3: #[ </a:t>
            </a:r>
          </a:p>
          <a:p>
            <a:r>
              <a:rPr lang="de-DE" sz="1600" dirty="0"/>
              <a:t>             1: [ 10000 5000  15000 40000 ]  </a:t>
            </a:r>
          </a:p>
          <a:p>
            <a:r>
              <a:rPr lang="de-DE" sz="1600" dirty="0"/>
              <a:t>             2: [ 0     10000     0  5000 ]  </a:t>
            </a:r>
          </a:p>
          <a:p>
            <a:r>
              <a:rPr lang="de-DE" sz="1600" dirty="0"/>
              <a:t>              ]#</a:t>
            </a:r>
          </a:p>
          <a:p>
            <a:r>
              <a:rPr lang="de-DE" sz="1600" dirty="0"/>
              <a:t>          ]#;    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2286000"/>
            <a:ext cx="4343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"Demand": {</a:t>
            </a:r>
          </a:p>
          <a:p>
            <a:r>
              <a:rPr lang="en-US" sz="1600" dirty="0"/>
              <a:t>    "2": {</a:t>
            </a:r>
          </a:p>
          <a:p>
            <a:r>
              <a:rPr lang="en-US" sz="1600" dirty="0"/>
              <a:t>       "Product 1": [ </a:t>
            </a:r>
            <a:r>
              <a:rPr lang="en-US" sz="1400" dirty="0"/>
              <a:t>20000, 30000, 15000, 40000</a:t>
            </a:r>
            <a:r>
              <a:rPr lang="en-US" sz="1600" dirty="0"/>
              <a:t> ],</a:t>
            </a:r>
          </a:p>
          <a:p>
            <a:r>
              <a:rPr lang="en-US" sz="1600" dirty="0"/>
              <a:t>       "Product 2": [ 0, 50000, 30000, 50000 ]</a:t>
            </a:r>
          </a:p>
          <a:p>
            <a:r>
              <a:rPr lang="en-US" sz="1600" dirty="0"/>
              <a:t>     },</a:t>
            </a:r>
          </a:p>
          <a:p>
            <a:r>
              <a:rPr lang="en-US" sz="1600" dirty="0"/>
              <a:t>     "3": {</a:t>
            </a:r>
          </a:p>
          <a:p>
            <a:r>
              <a:rPr lang="en-US" sz="1600" dirty="0"/>
              <a:t>         "Product 1": [ </a:t>
            </a:r>
            <a:r>
              <a:rPr lang="en-US" sz="1400" dirty="0"/>
              <a:t>10000, 5000, 15000, 40000</a:t>
            </a:r>
            <a:r>
              <a:rPr lang="en-US" sz="1600" dirty="0"/>
              <a:t> ],</a:t>
            </a:r>
          </a:p>
          <a:p>
            <a:r>
              <a:rPr lang="en-US" sz="1600" dirty="0"/>
              <a:t>	 "Product 2": [ 0, 10000, 0,  5000 ]</a:t>
            </a:r>
          </a:p>
          <a:p>
            <a:r>
              <a:rPr lang="en-US" sz="1600" dirty="0"/>
              <a:t>    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Can Translate with Python Script</a:t>
            </a:r>
          </a:p>
        </p:txBody>
      </p:sp>
    </p:spTree>
    <p:extLst>
      <p:ext uri="{BB962C8B-B14F-4D97-AF65-F5344CB8AC3E}">
        <p14:creationId xmlns:p14="http://schemas.microsoft.com/office/powerpoint/2010/main" val="2360398264"/>
      </p:ext>
    </p:extLst>
  </p:cSld>
  <p:clrMapOvr>
    <a:masterClrMapping/>
  </p:clrMapOvr>
  <p:transition advClick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OPL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14478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 </a:t>
            </a:r>
            <a:r>
              <a:rPr lang="en-US" baseline="0" dirty="0"/>
              <a:t>Declarations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2133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18665"/>
              </p:ext>
            </p:extLst>
          </p:nvPr>
        </p:nvGraphicFramePr>
        <p:xfrm>
          <a:off x="609600" y="2057400"/>
          <a:ext cx="81534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r>
                        <a:rPr lang="en-US" dirty="0"/>
                        <a:t>OPL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RequiredLotSize</a:t>
                      </a:r>
                      <a:r>
                        <a:rPr lang="en-US" dirty="0"/>
                        <a:t> = ...;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RequiredLotSize</a:t>
                      </a:r>
                      <a:r>
                        <a:rPr lang="en-US" dirty="0"/>
                        <a:t> = d['</a:t>
                      </a:r>
                      <a:r>
                        <a:rPr lang="en-US" dirty="0" err="1"/>
                        <a:t>RequiredLotSize</a:t>
                      </a:r>
                      <a:r>
                        <a:rPr lang="en-US" dirty="0"/>
                        <a:t>']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Demand[Stages, Products, Periods] = ...;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Demand = </a:t>
                      </a:r>
                      <a:r>
                        <a:rPr lang="en-US" dirty="0" err="1"/>
                        <a:t>series_from_json</a:t>
                      </a:r>
                      <a:r>
                        <a:rPr lang="en-US" dirty="0"/>
                        <a:t>(d['Demand'], </a:t>
                      </a:r>
                    </a:p>
                    <a:p>
                      <a:r>
                        <a:rPr lang="en-US" baseline="0" dirty="0"/>
                        <a:t>                                            </a:t>
                      </a:r>
                      <a:r>
                        <a:rPr lang="en-US" dirty="0"/>
                        <a:t>[Stages, Products, Periods])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Products  = 1..2;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Products = ['Product 1', 'Product 2']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438009"/>
      </p:ext>
    </p:extLst>
  </p:cSld>
  <p:clrMapOvr>
    <a:masterClrMapping/>
  </p:clrMapOvr>
  <p:transition advClick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OPL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Variable</a:t>
            </a:r>
            <a:r>
              <a:rPr lang="en-US" baseline="0" dirty="0"/>
              <a:t> Declarations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667000"/>
            <a:ext cx="67597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dvar</a:t>
            </a:r>
            <a:r>
              <a:rPr lang="en-US" dirty="0"/>
              <a:t> float+    x[Factories, Products, Periods];</a:t>
            </a:r>
          </a:p>
          <a:p>
            <a:r>
              <a:rPr lang="en-US" dirty="0" err="1"/>
              <a:t>dvar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+      y[Factories, Stages, Products, Periods] in 0..maxint;</a:t>
            </a:r>
          </a:p>
          <a:p>
            <a:r>
              <a:rPr lang="en-US" dirty="0" err="1"/>
              <a:t>dvar</a:t>
            </a:r>
            <a:r>
              <a:rPr lang="en-US" dirty="0"/>
              <a:t> float+    z[Products, Periods];</a:t>
            </a:r>
          </a:p>
          <a:p>
            <a:r>
              <a:rPr lang="en-US" dirty="0" err="1"/>
              <a:t>dvar</a:t>
            </a:r>
            <a:r>
              <a:rPr lang="en-US" dirty="0"/>
              <a:t> float+    q2[Products, </a:t>
            </a:r>
            <a:r>
              <a:rPr lang="en-US" dirty="0" err="1"/>
              <a:t>ZPeriods</a:t>
            </a:r>
            <a:r>
              <a:rPr lang="en-US" dirty="0"/>
              <a:t>];</a:t>
            </a:r>
          </a:p>
          <a:p>
            <a:r>
              <a:rPr lang="en-US" dirty="0" err="1"/>
              <a:t>dvar</a:t>
            </a:r>
            <a:r>
              <a:rPr lang="en-US" dirty="0"/>
              <a:t> float+    v2[Products, Periods];</a:t>
            </a:r>
          </a:p>
          <a:p>
            <a:r>
              <a:rPr lang="en-US" dirty="0" err="1"/>
              <a:t>dvar</a:t>
            </a:r>
            <a:r>
              <a:rPr lang="en-US" dirty="0"/>
              <a:t> float+    v3[Products, </a:t>
            </a:r>
            <a:r>
              <a:rPr lang="en-US" dirty="0" err="1"/>
              <a:t>ZPeriods</a:t>
            </a:r>
            <a:r>
              <a:rPr lang="en-US" dirty="0"/>
              <a:t>];</a:t>
            </a:r>
          </a:p>
          <a:p>
            <a:r>
              <a:rPr lang="en-US" dirty="0" err="1"/>
              <a:t>dvar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  </a:t>
            </a:r>
            <a:r>
              <a:rPr lang="en-US" dirty="0" err="1"/>
              <a:t>yb</a:t>
            </a:r>
            <a:r>
              <a:rPr lang="en-US" dirty="0"/>
              <a:t>[</a:t>
            </a:r>
            <a:r>
              <a:rPr lang="en-US" dirty="0" err="1"/>
              <a:t>bnds</a:t>
            </a:r>
            <a:r>
              <a:rPr lang="en-US" dirty="0"/>
              <a:t>, Periods];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53166"/>
      </p:ext>
    </p:extLst>
  </p:cSld>
  <p:clrMapOvr>
    <a:masterClrMapping/>
  </p:clrMapOvr>
  <p:transition advClick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34518"/>
              </p:ext>
            </p:extLst>
          </p:nvPr>
        </p:nvGraphicFramePr>
        <p:xfrm>
          <a:off x="533400" y="1371600"/>
          <a:ext cx="8077200" cy="1752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7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dvar</a:t>
                      </a:r>
                      <a:r>
                        <a:rPr lang="en-US" dirty="0"/>
                        <a:t> float+ x[Factories, Products, Periods];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</a:t>
                      </a:r>
                      <a:r>
                        <a:rPr lang="en-US" dirty="0" err="1"/>
                        <a:t>get_vars</a:t>
                      </a:r>
                      <a:r>
                        <a:rPr lang="en-US" dirty="0"/>
                        <a:t>('x', Factories, Products, Periods)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dvar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  </a:t>
                      </a:r>
                      <a:r>
                        <a:rPr lang="en-US" dirty="0" err="1"/>
                        <a:t>yb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bnds</a:t>
                      </a:r>
                      <a:r>
                        <a:rPr lang="en-US" dirty="0"/>
                        <a:t>, Periods];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yb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get_vars</a:t>
                      </a:r>
                      <a:r>
                        <a:rPr lang="en-US" dirty="0"/>
                        <a:t>('</a:t>
                      </a:r>
                      <a:r>
                        <a:rPr lang="en-US" dirty="0" err="1"/>
                        <a:t>yb</a:t>
                      </a:r>
                      <a:r>
                        <a:rPr lang="en-US" dirty="0"/>
                        <a:t>', </a:t>
                      </a:r>
                      <a:r>
                        <a:rPr lang="en-US" dirty="0" err="1"/>
                        <a:t>bnds.index</a:t>
                      </a:r>
                      <a:r>
                        <a:rPr lang="en-US" dirty="0"/>
                        <a:t>, Periods, </a:t>
                      </a:r>
                    </a:p>
                    <a:p>
                      <a:r>
                        <a:rPr lang="en-US" dirty="0"/>
                        <a:t>                      </a:t>
                      </a:r>
                      <a:r>
                        <a:rPr lang="en-US" dirty="0" err="1"/>
                        <a:t>vtype</a:t>
                      </a:r>
                      <a:r>
                        <a:rPr lang="en-US" dirty="0"/>
                        <a:t>=GRB.BINARY)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850941"/>
      </p:ext>
    </p:extLst>
  </p:cSld>
  <p:clrMapOvr>
    <a:masterClrMapping/>
  </p:clrMapOvr>
  <p:transition advClick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Objective</a:t>
            </a:r>
            <a:r>
              <a:rPr lang="en-US" baseline="0" dirty="0"/>
              <a:t> function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OPL</a:t>
            </a:r>
          </a:p>
          <a:p>
            <a:r>
              <a:rPr lang="en-US" sz="2000" dirty="0">
                <a:latin typeface="Courier New"/>
              </a:rPr>
              <a:t>minimize</a:t>
            </a:r>
          </a:p>
          <a:p>
            <a:r>
              <a:rPr lang="en-US" sz="2000" dirty="0">
                <a:latin typeface="Courier New"/>
              </a:rPr>
              <a:t>   sum (t in Periods, j in Products, </a:t>
            </a:r>
          </a:p>
          <a:p>
            <a:r>
              <a:rPr lang="en-US" sz="2000" dirty="0">
                <a:latin typeface="Courier New"/>
              </a:rPr>
              <a:t>      </a:t>
            </a:r>
            <a:r>
              <a:rPr lang="en-US" sz="2000" dirty="0" err="1">
                <a:latin typeface="Courier New"/>
              </a:rPr>
              <a:t>i</a:t>
            </a:r>
            <a:r>
              <a:rPr lang="en-US" sz="2000" dirty="0">
                <a:latin typeface="Courier New"/>
              </a:rPr>
              <a:t> in Factories) </a:t>
            </a:r>
          </a:p>
          <a:p>
            <a:r>
              <a:rPr lang="en-US" sz="2000" dirty="0">
                <a:latin typeface="Courier New"/>
              </a:rPr>
              <a:t>          </a:t>
            </a:r>
            <a:r>
              <a:rPr lang="en-US" sz="2000" dirty="0" err="1">
                <a:latin typeface="Courier New"/>
              </a:rPr>
              <a:t>ProdCost</a:t>
            </a:r>
            <a:r>
              <a:rPr lang="en-US" sz="2000" dirty="0">
                <a:latin typeface="Courier New"/>
              </a:rPr>
              <a:t>[</a:t>
            </a:r>
            <a:r>
              <a:rPr lang="en-US" sz="2000" dirty="0" err="1">
                <a:latin typeface="Courier New"/>
              </a:rPr>
              <a:t>i,j</a:t>
            </a:r>
            <a:r>
              <a:rPr lang="en-US" sz="2000" dirty="0">
                <a:latin typeface="Courier New"/>
              </a:rPr>
              <a:t>]*x[</a:t>
            </a:r>
            <a:r>
              <a:rPr lang="en-US" sz="2000" dirty="0" err="1">
                <a:latin typeface="Courier New"/>
              </a:rPr>
              <a:t>i,j,t</a:t>
            </a:r>
            <a:r>
              <a:rPr lang="en-US" sz="2000" dirty="0">
                <a:latin typeface="Courier New"/>
              </a:rPr>
              <a:t>]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sz="2000" dirty="0" err="1">
                <a:latin typeface="Courier New"/>
              </a:rPr>
              <a:t>model.setObjective</a:t>
            </a:r>
            <a:r>
              <a:rPr lang="en-US" sz="2000" dirty="0">
                <a:latin typeface="Courier New"/>
              </a:rPr>
              <a:t>(</a:t>
            </a:r>
          </a:p>
          <a:p>
            <a:r>
              <a:rPr lang="en-US" sz="2000" dirty="0">
                <a:latin typeface="Courier New"/>
              </a:rPr>
              <a:t>    </a:t>
            </a:r>
            <a:r>
              <a:rPr lang="en-US" sz="2000" dirty="0" err="1">
                <a:latin typeface="Courier New"/>
              </a:rPr>
              <a:t>grb.quicksum</a:t>
            </a:r>
            <a:r>
              <a:rPr lang="en-US" sz="2000" dirty="0">
                <a:latin typeface="Courier New"/>
              </a:rPr>
              <a:t>([</a:t>
            </a:r>
            <a:r>
              <a:rPr lang="en-US" sz="2000" dirty="0" err="1">
                <a:latin typeface="Courier New"/>
              </a:rPr>
              <a:t>ProdCost</a:t>
            </a:r>
            <a:r>
              <a:rPr lang="en-US" sz="2000" dirty="0">
                <a:latin typeface="Courier New"/>
              </a:rPr>
              <a:t>[</a:t>
            </a:r>
            <a:r>
              <a:rPr lang="en-US" sz="2000" dirty="0" err="1">
                <a:latin typeface="Courier New"/>
              </a:rPr>
              <a:t>i</a:t>
            </a:r>
            <a:r>
              <a:rPr lang="en-US" sz="2000" dirty="0">
                <a:latin typeface="Courier New"/>
              </a:rPr>
              <a:t>, j] * x[</a:t>
            </a:r>
            <a:r>
              <a:rPr lang="en-US" sz="2000" dirty="0" err="1">
                <a:latin typeface="Courier New"/>
              </a:rPr>
              <a:t>i</a:t>
            </a:r>
            <a:r>
              <a:rPr lang="en-US" sz="2000" dirty="0">
                <a:latin typeface="Courier New"/>
              </a:rPr>
              <a:t>, j, t]</a:t>
            </a:r>
          </a:p>
          <a:p>
            <a:r>
              <a:rPr lang="en-US" sz="2000" dirty="0">
                <a:latin typeface="Courier New"/>
              </a:rPr>
              <a:t>                  for </a:t>
            </a:r>
            <a:r>
              <a:rPr lang="en-US" sz="2000" dirty="0" err="1">
                <a:latin typeface="Courier New"/>
              </a:rPr>
              <a:t>i</a:t>
            </a:r>
            <a:r>
              <a:rPr lang="en-US" sz="2000" dirty="0">
                <a:latin typeface="Courier New"/>
              </a:rPr>
              <a:t> in Factories</a:t>
            </a:r>
          </a:p>
          <a:p>
            <a:r>
              <a:rPr lang="en-US" sz="2000" dirty="0">
                <a:latin typeface="Courier New"/>
              </a:rPr>
              <a:t>                  for j in Products</a:t>
            </a:r>
          </a:p>
          <a:p>
            <a:r>
              <a:rPr lang="en-US" sz="2000" dirty="0">
                <a:latin typeface="Courier New"/>
              </a:rPr>
              <a:t>                  for t in Periods])</a:t>
            </a:r>
          </a:p>
        </p:txBody>
      </p:sp>
    </p:spTree>
    <p:extLst>
      <p:ext uri="{BB962C8B-B14F-4D97-AF65-F5344CB8AC3E}">
        <p14:creationId xmlns:p14="http://schemas.microsoft.com/office/powerpoint/2010/main" val="918989589"/>
      </p:ext>
    </p:extLst>
  </p:cSld>
  <p:clrMapOvr>
    <a:masterClrMapping/>
  </p:clrMapOvr>
  <p:transition advClick="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5808"/>
              </p:ext>
            </p:extLst>
          </p:nvPr>
        </p:nvGraphicFramePr>
        <p:xfrm>
          <a:off x="914400" y="1905000"/>
          <a:ext cx="7620000" cy="37490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if (</a:t>
                      </a:r>
                      <a:r>
                        <a:rPr lang="en-US" dirty="0" err="1"/>
                        <a:t>RequiredLotSize</a:t>
                      </a:r>
                      <a:r>
                        <a:rPr lang="en-US" dirty="0"/>
                        <a:t> &gt; 0)</a:t>
                      </a:r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dirty="0" err="1"/>
                        <a:t>forall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in Factories, j in Products, t in Periods)</a:t>
                      </a:r>
                    </a:p>
                    <a:p>
                      <a:r>
                        <a:rPr lang="en-US" dirty="0"/>
                        <a:t>         x[</a:t>
                      </a:r>
                      <a:r>
                        <a:rPr lang="en-US" dirty="0" err="1"/>
                        <a:t>i,j,t</a:t>
                      </a:r>
                      <a:r>
                        <a:rPr lang="en-US" dirty="0"/>
                        <a:t>] == </a:t>
                      </a:r>
                      <a:r>
                        <a:rPr lang="en-US" dirty="0" err="1"/>
                        <a:t>RequiredLotSize</a:t>
                      </a:r>
                      <a:r>
                        <a:rPr lang="en-US" dirty="0"/>
                        <a:t>*</a:t>
                      </a:r>
                      <a:r>
                        <a:rPr lang="en-US" dirty="0" err="1"/>
                        <a:t>xlots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i,j,t</a:t>
                      </a:r>
                      <a:r>
                        <a:rPr lang="en-US" dirty="0"/>
                        <a:t>];</a:t>
                      </a:r>
                    </a:p>
                    <a:p>
                      <a:r>
                        <a:rPr lang="en-US" dirty="0"/>
                        <a:t>   else</a:t>
                      </a:r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dirty="0" err="1"/>
                        <a:t>forall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in Factories, j in Products, t in Periods)</a:t>
                      </a:r>
                    </a:p>
                    <a:p>
                      <a:r>
                        <a:rPr lang="en-US" dirty="0"/>
                        <a:t>         </a:t>
                      </a:r>
                      <a:r>
                        <a:rPr lang="en-US" dirty="0" err="1"/>
                        <a:t>xlots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i,j,t</a:t>
                      </a:r>
                      <a:r>
                        <a:rPr lang="en-US" dirty="0"/>
                        <a:t>] == 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</a:t>
                      </a:r>
                      <a:r>
                        <a:rPr lang="en-US" dirty="0" err="1"/>
                        <a:t>RequiredLotSize</a:t>
                      </a:r>
                      <a:r>
                        <a:rPr lang="en-US" dirty="0"/>
                        <a:t> &gt; 0:</a:t>
                      </a:r>
                    </a:p>
                    <a:p>
                      <a:r>
                        <a:rPr lang="en-US" dirty="0"/>
                        <a:t>    [</a:t>
                      </a:r>
                      <a:r>
                        <a:rPr lang="en-US" dirty="0" err="1"/>
                        <a:t>addConstr</a:t>
                      </a:r>
                      <a:r>
                        <a:rPr lang="en-US" dirty="0"/>
                        <a:t>(x[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 j, t] == </a:t>
                      </a:r>
                      <a:r>
                        <a:rPr lang="en-US" dirty="0" err="1"/>
                        <a:t>RequiredLotSize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xlots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 j, t])</a:t>
                      </a:r>
                    </a:p>
                    <a:p>
                      <a:r>
                        <a:rPr lang="en-US" dirty="0"/>
                        <a:t>     for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in Factories for j in Products for t in Periods]</a:t>
                      </a:r>
                    </a:p>
                    <a:p>
                      <a:r>
                        <a:rPr lang="en-US" dirty="0"/>
                        <a:t>else:</a:t>
                      </a:r>
                    </a:p>
                    <a:p>
                      <a:r>
                        <a:rPr lang="en-US" dirty="0"/>
                        <a:t>    [</a:t>
                      </a:r>
                      <a:r>
                        <a:rPr lang="en-US" dirty="0" err="1"/>
                        <a:t>addConstr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xlots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 j, t] == 0)</a:t>
                      </a:r>
                    </a:p>
                    <a:p>
                      <a:r>
                        <a:rPr lang="en-US" dirty="0"/>
                        <a:t>     for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in Factories for j in Products for t in Periods]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985035"/>
      </p:ext>
    </p:extLst>
  </p:cSld>
  <p:clrMapOvr>
    <a:masterClrMapping/>
  </p:clrMapOvr>
  <p:transition advClick="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baseline="0"/>
              <a:t>Results </a:t>
            </a:r>
            <a:r>
              <a:rPr lang="en-US" baseline="0" dirty="0"/>
              <a:t>From Solver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55225"/>
              </p:ext>
            </p:extLst>
          </p:nvPr>
        </p:nvGraphicFramePr>
        <p:xfrm>
          <a:off x="762000" y="1447800"/>
          <a:ext cx="7467600" cy="237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6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</a:t>
                      </a:r>
                      <a:r>
                        <a:rPr lang="en-US" dirty="0" err="1"/>
                        <a:t>TotProdCost</a:t>
                      </a:r>
                      <a:r>
                        <a:rPr lang="en-US" dirty="0"/>
                        <a:t>    = sum (t in Periods,</a:t>
                      </a:r>
                    </a:p>
                    <a:p>
                      <a:r>
                        <a:rPr lang="en-US" dirty="0"/>
                        <a:t>                                           j in Products, </a:t>
                      </a:r>
                    </a:p>
                    <a:p>
                      <a:r>
                        <a:rPr lang="en-US" dirty="0"/>
                        <a:t>                                          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in Factories) </a:t>
                      </a:r>
                    </a:p>
                    <a:p>
                      <a:r>
                        <a:rPr lang="en-US" dirty="0"/>
                        <a:t>                                              </a:t>
                      </a:r>
                      <a:r>
                        <a:rPr lang="en-US" dirty="0" err="1"/>
                        <a:t>ProdCost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i,j</a:t>
                      </a:r>
                      <a:r>
                        <a:rPr lang="en-US" dirty="0"/>
                        <a:t>]*x[</a:t>
                      </a:r>
                      <a:r>
                        <a:rPr lang="en-US" dirty="0" err="1"/>
                        <a:t>i,j,t</a:t>
                      </a:r>
                      <a:r>
                        <a:rPr lang="en-US" dirty="0"/>
                        <a:t>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TotProdCost</a:t>
                      </a:r>
                      <a:r>
                        <a:rPr lang="en-US" dirty="0"/>
                        <a:t> = sum([</a:t>
                      </a:r>
                      <a:r>
                        <a:rPr lang="en-US" dirty="0" err="1"/>
                        <a:t>ProdCost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 j] * x[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 j, t].x</a:t>
                      </a:r>
                    </a:p>
                    <a:p>
                      <a:r>
                        <a:rPr lang="en-US" dirty="0"/>
                        <a:t>                   for t in Periods</a:t>
                      </a:r>
                    </a:p>
                    <a:p>
                      <a:r>
                        <a:rPr lang="en-US" dirty="0"/>
                        <a:t>                   for j in Products</a:t>
                      </a:r>
                    </a:p>
                    <a:p>
                      <a:r>
                        <a:rPr lang="en-US" dirty="0"/>
                        <a:t>                   for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in Factories])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375746"/>
      </p:ext>
    </p:extLst>
  </p:cSld>
  <p:clrMapOvr>
    <a:masterClrMapping/>
  </p:clrMapOvr>
  <p:transition advClick="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OPL to 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Consider moving to Python</a:t>
            </a:r>
            <a:endParaRPr lang="en-US" baseline="0" dirty="0"/>
          </a:p>
          <a:p>
            <a:r>
              <a:rPr lang="en-US" baseline="0" dirty="0"/>
              <a:t>If you still like modeling languages, try AMPL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06994"/>
      </p:ext>
    </p:extLst>
  </p:cSld>
  <p:clrMapOvr>
    <a:masterClrMapping/>
  </p:clrMapOvr>
  <p:transition advClick="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457200" y="2438400"/>
            <a:ext cx="7772400" cy="14700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4000" kern="0" dirty="0">
                <a:solidFill>
                  <a:srgbClr val="2C4E8D"/>
                </a:solidFill>
              </a:rPr>
              <a:t>Migration Library </a:t>
            </a:r>
            <a:r>
              <a:rPr lang="en-US" altLang="en-US" sz="4000" kern="0" dirty="0">
                <a:solidFill>
                  <a:srgbClr val="2C4E8D"/>
                </a:solidFill>
              </a:rPr>
              <a:t>for CPLEX Concert API</a:t>
            </a:r>
          </a:p>
          <a:p>
            <a:pPr algn="ctr"/>
            <a:endParaRPr lang="en-US" sz="4000" kern="0" dirty="0">
              <a:solidFill>
                <a:srgbClr val="2C4E8D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5598"/>
      </p:ext>
    </p:extLst>
  </p:cSld>
  <p:clrMapOvr>
    <a:masterClrMapping/>
  </p:clrMapOvr>
  <p:transition advClick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Cover</a:t>
            </a:r>
            <a:r>
              <a:rPr lang="en-US" baseline="0" dirty="0"/>
              <a:t> two disparate </a:t>
            </a:r>
            <a:r>
              <a:rPr lang="en-US" dirty="0"/>
              <a:t>examples</a:t>
            </a:r>
            <a:endParaRPr lang="en-US" baseline="0" dirty="0"/>
          </a:p>
          <a:p>
            <a:pPr lvl="1"/>
            <a:r>
              <a:rPr lang="en-US" baseline="0" dirty="0"/>
              <a:t>OPL </a:t>
            </a:r>
          </a:p>
          <a:p>
            <a:pPr lvl="1"/>
            <a:r>
              <a:rPr lang="en-US" baseline="0" dirty="0"/>
              <a:t>ILOG Concert</a:t>
            </a:r>
          </a:p>
          <a:p>
            <a:pPr lvl="2"/>
            <a:r>
              <a:rPr lang="en-US" dirty="0"/>
              <a:t>Have a C#, and Java Adapters</a:t>
            </a:r>
          </a:p>
          <a:p>
            <a:pPr lvl="2"/>
            <a:r>
              <a:rPr lang="en-US" dirty="0"/>
              <a:t>Working on C++</a:t>
            </a:r>
          </a:p>
          <a:p>
            <a:pPr lvl="1"/>
            <a:r>
              <a:rPr lang="en-US" dirty="0"/>
              <a:t>Showing</a:t>
            </a:r>
            <a:r>
              <a:rPr lang="en-US" baseline="0" dirty="0"/>
              <a:t> Two approaches</a:t>
            </a:r>
          </a:p>
          <a:p>
            <a:pPr lvl="2"/>
            <a:r>
              <a:rPr lang="en-US" dirty="0"/>
              <a:t>Translating OPL</a:t>
            </a:r>
          </a:p>
          <a:p>
            <a:pPr lvl="2"/>
            <a:r>
              <a:rPr lang="en-US" dirty="0"/>
              <a:t>Using an Adapter for Concert</a:t>
            </a:r>
          </a:p>
          <a:p>
            <a:r>
              <a:rPr lang="en-US" dirty="0"/>
              <a:t>General advice on the migrating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88058123"/>
      </p:ext>
    </p:extLst>
  </p:cSld>
  <p:clrMapOvr>
    <a:masterClrMapping/>
  </p:clrMapOvr>
  <p:transition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Migrating</a:t>
            </a:r>
            <a:r>
              <a:rPr lang="en-US" baseline="0" dirty="0"/>
              <a:t> From Concert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Concert</a:t>
            </a:r>
          </a:p>
          <a:p>
            <a:pPr lvl="1"/>
            <a:r>
              <a:rPr lang="en-US" dirty="0"/>
              <a:t>C++ API developed</a:t>
            </a:r>
            <a:r>
              <a:rPr lang="en-US" baseline="0" dirty="0"/>
              <a:t> in late 90s</a:t>
            </a:r>
          </a:p>
          <a:p>
            <a:pPr lvl="1"/>
            <a:r>
              <a:rPr lang="en-US" baseline="0" dirty="0"/>
              <a:t>Java and C# versions followed</a:t>
            </a:r>
          </a:p>
          <a:p>
            <a:pPr lvl="1"/>
            <a:r>
              <a:rPr lang="en-US" baseline="0" dirty="0"/>
              <a:t>Good option for using mainstream languages</a:t>
            </a:r>
          </a:p>
        </p:txBody>
      </p:sp>
    </p:spTree>
    <p:extLst>
      <p:ext uri="{BB962C8B-B14F-4D97-AF65-F5344CB8AC3E}">
        <p14:creationId xmlns:p14="http://schemas.microsoft.com/office/powerpoint/2010/main" val="1158619098"/>
      </p:ext>
    </p:extLst>
  </p:cSld>
  <p:clrMapOvr>
    <a:masterClrMapping/>
  </p:clrMapOvr>
  <p:transition advClick="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Migrating from Concert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Two Strategies</a:t>
            </a:r>
          </a:p>
          <a:p>
            <a:pPr lvl="1"/>
            <a:r>
              <a:rPr lang="en-US" dirty="0"/>
              <a:t>Translate</a:t>
            </a:r>
            <a:r>
              <a:rPr lang="en-US" baseline="0" dirty="0"/>
              <a:t> code</a:t>
            </a:r>
          </a:p>
          <a:p>
            <a:pPr lvl="1"/>
            <a:r>
              <a:rPr lang="en-US" baseline="0" dirty="0"/>
              <a:t>Use an Adapter</a:t>
            </a:r>
          </a:p>
        </p:txBody>
      </p:sp>
    </p:spTree>
    <p:extLst>
      <p:ext uri="{BB962C8B-B14F-4D97-AF65-F5344CB8AC3E}">
        <p14:creationId xmlns:p14="http://schemas.microsoft.com/office/powerpoint/2010/main" val="688200917"/>
      </p:ext>
    </p:extLst>
  </p:cSld>
  <p:clrMapOvr>
    <a:masterClrMapping/>
  </p:clrMapOvr>
  <p:transition advClick="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Pattern</a:t>
            </a:r>
          </a:p>
          <a:p>
            <a:pPr lvl="1"/>
            <a:r>
              <a:rPr lang="en-US" dirty="0"/>
              <a:t>Object Adapter Pattern</a:t>
            </a:r>
          </a:p>
          <a:p>
            <a:r>
              <a:rPr lang="en-US" dirty="0"/>
              <a:t>Physical</a:t>
            </a:r>
            <a:r>
              <a:rPr lang="en-US" baseline="0" dirty="0"/>
              <a:t> </a:t>
            </a:r>
            <a:r>
              <a:rPr lang="en-US" dirty="0"/>
              <a:t>Examples</a:t>
            </a:r>
          </a:p>
          <a:p>
            <a:pPr lvl="1"/>
            <a:r>
              <a:rPr lang="en-US" dirty="0"/>
              <a:t>Electric plugs</a:t>
            </a:r>
          </a:p>
          <a:p>
            <a:pPr lvl="1"/>
            <a:r>
              <a:rPr lang="en-US" dirty="0"/>
              <a:t>CO2 Filter on Apollo</a:t>
            </a:r>
            <a:r>
              <a:rPr lang="en-US" baseline="0" dirty="0"/>
              <a:t> 13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Adapter</a:t>
            </a:r>
          </a:p>
        </p:txBody>
      </p:sp>
      <p:pic>
        <p:nvPicPr>
          <p:cNvPr id="5" name="Picture 4" descr="apollo_13_adapat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743200"/>
            <a:ext cx="2924013" cy="2904744"/>
          </a:xfrm>
          <a:prstGeom prst="rect">
            <a:avLst/>
          </a:prstGeom>
        </p:spPr>
      </p:pic>
      <p:pic>
        <p:nvPicPr>
          <p:cNvPr id="6" name="Picture 5" descr="electric_adap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962400"/>
            <a:ext cx="2743200" cy="13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32551"/>
      </p:ext>
    </p:extLst>
  </p:cSld>
  <p:clrMapOvr>
    <a:masterClrMapping/>
  </p:clrMapOvr>
  <p:transition advClick="0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Adapter</a:t>
            </a:r>
            <a:r>
              <a:rPr lang="en-US" baseline="0" dirty="0"/>
              <a:t>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Give</a:t>
            </a:r>
            <a:r>
              <a:rPr lang="en-US" baseline="0" dirty="0"/>
              <a:t> applications written against</a:t>
            </a:r>
            <a:r>
              <a:rPr lang="en-US" dirty="0"/>
              <a:t> the Concert API, </a:t>
            </a:r>
            <a:r>
              <a:rPr lang="en-US" baseline="0" dirty="0"/>
              <a:t>access to the </a:t>
            </a:r>
            <a:r>
              <a:rPr lang="en-US" baseline="0" dirty="0" err="1"/>
              <a:t>Gurobi</a:t>
            </a:r>
            <a:r>
              <a:rPr lang="en-US" baseline="0" dirty="0"/>
              <a:t> solver</a:t>
            </a:r>
          </a:p>
          <a:p>
            <a:r>
              <a:rPr lang="en-US" dirty="0"/>
              <a:t>Our Adapter</a:t>
            </a:r>
          </a:p>
          <a:p>
            <a:pPr lvl="1"/>
            <a:r>
              <a:rPr lang="en-US" dirty="0"/>
              <a:t>Not a complete implementation of Concert</a:t>
            </a:r>
          </a:p>
          <a:p>
            <a:pPr lvl="2"/>
            <a:r>
              <a:rPr lang="en-US" dirty="0"/>
              <a:t>Most applications use a small subset</a:t>
            </a:r>
          </a:p>
          <a:p>
            <a:pPr lvl="1"/>
            <a:r>
              <a:rPr lang="en-US" dirty="0"/>
              <a:t>Enough to make a model run</a:t>
            </a:r>
          </a:p>
          <a:p>
            <a:pPr lvl="1"/>
            <a:r>
              <a:rPr lang="en-US" dirty="0"/>
              <a:t>Free to use</a:t>
            </a:r>
          </a:p>
          <a:p>
            <a:pPr lvl="2"/>
            <a:r>
              <a:rPr lang="en-US" dirty="0"/>
              <a:t>Starting point for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980187463"/>
      </p:ext>
    </p:extLst>
  </p:cSld>
  <p:clrMapOvr>
    <a:masterClrMapping/>
  </p:clrMapOvr>
  <p:transition advClick="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Adapter Approach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Working</a:t>
            </a:r>
            <a:r>
              <a:rPr lang="en-US" baseline="0" dirty="0"/>
              <a:t> Concert Application</a:t>
            </a:r>
          </a:p>
          <a:p>
            <a:r>
              <a:rPr lang="en-US" baseline="0" dirty="0"/>
              <a:t>Unlink CPLEX / Concert libraries</a:t>
            </a:r>
          </a:p>
          <a:p>
            <a:r>
              <a:rPr lang="en-US" baseline="0" dirty="0"/>
              <a:t>Add </a:t>
            </a:r>
            <a:r>
              <a:rPr lang="en-US" baseline="0" dirty="0" err="1"/>
              <a:t>Gurobi</a:t>
            </a:r>
            <a:r>
              <a:rPr lang="en-US" baseline="0" dirty="0"/>
              <a:t> Library</a:t>
            </a:r>
          </a:p>
          <a:p>
            <a:r>
              <a:rPr lang="en-US" baseline="0" dirty="0"/>
              <a:t>Add adapter library</a:t>
            </a:r>
          </a:p>
          <a:p>
            <a:pPr lvl="1"/>
            <a:r>
              <a:rPr lang="en-US" dirty="0"/>
              <a:t>Modify adapter for your code</a:t>
            </a:r>
          </a:p>
        </p:txBody>
      </p:sp>
    </p:spTree>
    <p:extLst>
      <p:ext uri="{BB962C8B-B14F-4D97-AF65-F5344CB8AC3E}">
        <p14:creationId xmlns:p14="http://schemas.microsoft.com/office/powerpoint/2010/main" val="922656433"/>
      </p:ext>
    </p:extLst>
  </p:cSld>
  <p:clrMapOvr>
    <a:masterClrMapping/>
  </p:clrMapOvr>
  <p:transition advClick="0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  <a:p>
            <a:pPr lvl="1"/>
            <a:r>
              <a:rPr lang="en-US" sz="1800" dirty="0">
                <a:latin typeface="Courier New"/>
              </a:rPr>
              <a:t>CPPLIB   = </a:t>
            </a:r>
            <a:r>
              <a:rPr lang="is-IS" sz="1800" dirty="0">
                <a:latin typeface="Courier New"/>
              </a:rPr>
              <a:t>… </a:t>
            </a:r>
            <a:r>
              <a:rPr lang="en-US" sz="1800" dirty="0">
                <a:latin typeface="Courier New"/>
              </a:rPr>
              <a:t>-</a:t>
            </a:r>
            <a:r>
              <a:rPr lang="en-US" sz="1800" dirty="0" err="1">
                <a:latin typeface="Courier New"/>
              </a:rPr>
              <a:t>lilo_grb</a:t>
            </a:r>
            <a:r>
              <a:rPr lang="en-US" sz="1800" dirty="0">
                <a:latin typeface="Courier New"/>
              </a:rPr>
              <a:t> </a:t>
            </a:r>
            <a:r>
              <a:rPr lang="is-IS" sz="1800" dirty="0">
                <a:latin typeface="Courier New"/>
              </a:rPr>
              <a:t>…</a:t>
            </a:r>
            <a:r>
              <a:rPr lang="en-US" sz="1800" dirty="0">
                <a:latin typeface="Courier New"/>
              </a:rPr>
              <a:t> -</a:t>
            </a:r>
            <a:r>
              <a:rPr lang="en-US" sz="1800" dirty="0" err="1">
                <a:latin typeface="Courier New"/>
              </a:rPr>
              <a:t>lgurobi_c</a:t>
            </a:r>
            <a:r>
              <a:rPr lang="en-US" sz="1800" dirty="0">
                <a:latin typeface="Courier New"/>
              </a:rPr>
              <a:t>++ -lgurobi65</a:t>
            </a:r>
          </a:p>
          <a:p>
            <a:r>
              <a:rPr lang="en-US" sz="2400" dirty="0"/>
              <a:t>Eclipse</a:t>
            </a:r>
          </a:p>
          <a:p>
            <a:pPr marL="392113" lvl="1" indent="0">
              <a:buNone/>
            </a:pPr>
            <a:endParaRPr lang="en-US" sz="2000" dirty="0"/>
          </a:p>
          <a:p>
            <a:endParaRPr lang="en-US" sz="2200" dirty="0">
              <a:latin typeface="Courier New"/>
            </a:endParaRPr>
          </a:p>
        </p:txBody>
      </p:sp>
      <p:pic>
        <p:nvPicPr>
          <p:cNvPr id="7" name="Picture 6" descr="Screen Shot 2016-02-25 at 8.33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67000"/>
            <a:ext cx="6337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31695"/>
      </p:ext>
    </p:extLst>
  </p:cSld>
  <p:clrMapOvr>
    <a:masterClrMapping/>
  </p:clrMapOvr>
  <p:transition advClick="0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Adapter Library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baseline="0" dirty="0"/>
              <a:t> Available for Java and  C#</a:t>
            </a:r>
          </a:p>
          <a:p>
            <a:r>
              <a:rPr lang="en-US" baseline="0" dirty="0"/>
              <a:t>Working on C++</a:t>
            </a:r>
          </a:p>
          <a:p>
            <a:r>
              <a:rPr lang="en-US" baseline="0" dirty="0"/>
              <a:t>Available on </a:t>
            </a:r>
            <a:r>
              <a:rPr lang="en-US" baseline="0" dirty="0" err="1"/>
              <a:t>Github</a:t>
            </a:r>
            <a:endParaRPr lang="en-US" baseline="0" dirty="0"/>
          </a:p>
          <a:p>
            <a:pPr lvl="1"/>
            <a:r>
              <a:rPr lang="en-US" baseline="0" dirty="0">
                <a:hlinkClick r:id="rId2"/>
              </a:rPr>
              <a:t>https://github.com/abremod/concert2gurobi4cs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444143836"/>
      </p:ext>
    </p:extLst>
  </p:cSld>
  <p:clrMapOvr>
    <a:masterClrMapping/>
  </p:clrMapOvr>
  <p:transition advClick="0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Adapter Library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“Object Adapter”, not</a:t>
            </a:r>
            <a:r>
              <a:rPr lang="en-US" baseline="0" dirty="0"/>
              <a:t> a “Class Adapter”</a:t>
            </a:r>
          </a:p>
          <a:p>
            <a:r>
              <a:rPr lang="en-US" dirty="0"/>
              <a:t>Favor Composition over Inheritance</a:t>
            </a:r>
          </a:p>
          <a:p>
            <a:pPr lvl="1"/>
            <a:r>
              <a:rPr lang="en-US" sz="1600" dirty="0">
                <a:latin typeface="Courier New"/>
              </a:rPr>
              <a:t>public class </a:t>
            </a:r>
            <a:r>
              <a:rPr lang="en-US" sz="1600" dirty="0" err="1">
                <a:latin typeface="Courier New"/>
              </a:rPr>
              <a:t>IloCplex</a:t>
            </a:r>
            <a:r>
              <a:rPr lang="en-US" sz="1600" dirty="0">
                <a:latin typeface="Courier New"/>
              </a:rPr>
              <a:t> extends </a:t>
            </a:r>
            <a:r>
              <a:rPr lang="en-US" sz="1600" dirty="0" err="1">
                <a:latin typeface="Courier New"/>
              </a:rPr>
              <a:t>ilog.concert.Algorithm</a:t>
            </a:r>
            <a:r>
              <a:rPr lang="en-US" sz="1600" dirty="0">
                <a:latin typeface="Courier New"/>
              </a:rPr>
              <a:t> implements </a:t>
            </a:r>
            <a:r>
              <a:rPr lang="en-US" sz="1600" dirty="0" err="1">
                <a:latin typeface="Courier New"/>
              </a:rPr>
              <a:t>IloMPModeler</a:t>
            </a:r>
            <a:r>
              <a:rPr lang="en-US" sz="1600" dirty="0">
                <a:latin typeface="Courier New"/>
              </a:rPr>
              <a:t> {</a:t>
            </a:r>
          </a:p>
          <a:p>
            <a:pPr lvl="1"/>
            <a:r>
              <a:rPr lang="en-US" sz="1600" dirty="0">
                <a:latin typeface="Courier New"/>
              </a:rPr>
              <a:t>	</a:t>
            </a:r>
            <a:r>
              <a:rPr lang="en-US" sz="1600" dirty="0" err="1">
                <a:latin typeface="Courier New"/>
              </a:rPr>
              <a:t>GRBEnv</a:t>
            </a:r>
            <a:r>
              <a:rPr lang="en-US" sz="1600" dirty="0">
                <a:latin typeface="Courier New"/>
              </a:rPr>
              <a:t> </a:t>
            </a:r>
            <a:r>
              <a:rPr lang="en-US" sz="1600" dirty="0" err="1">
                <a:latin typeface="Courier New"/>
              </a:rPr>
              <a:t>env</a:t>
            </a:r>
            <a:r>
              <a:rPr lang="en-US" sz="1600" dirty="0">
                <a:latin typeface="Courier New"/>
              </a:rPr>
              <a:t>;</a:t>
            </a:r>
          </a:p>
          <a:p>
            <a:pPr lvl="1"/>
            <a:r>
              <a:rPr lang="en-US" sz="1600" dirty="0">
                <a:latin typeface="Courier New"/>
              </a:rPr>
              <a:t>	</a:t>
            </a:r>
            <a:r>
              <a:rPr lang="en-US" sz="1600" dirty="0" err="1">
                <a:latin typeface="Courier New"/>
              </a:rPr>
              <a:t>GRBModel</a:t>
            </a:r>
            <a:r>
              <a:rPr lang="en-US" sz="1600" dirty="0">
                <a:latin typeface="Courier New"/>
              </a:rPr>
              <a:t> model;</a:t>
            </a:r>
          </a:p>
          <a:p>
            <a:pPr lvl="1"/>
            <a:r>
              <a:rPr lang="en-US" sz="1600" dirty="0">
                <a:latin typeface="Courier New"/>
              </a:rPr>
              <a:t>	private </a:t>
            </a:r>
            <a:r>
              <a:rPr lang="en-US" sz="1600" dirty="0" err="1">
                <a:latin typeface="Courier New"/>
              </a:rPr>
              <a:t>boolean</a:t>
            </a:r>
            <a:r>
              <a:rPr lang="en-US" sz="1600" dirty="0">
                <a:latin typeface="Courier New"/>
              </a:rPr>
              <a:t> </a:t>
            </a:r>
            <a:r>
              <a:rPr lang="en-US" sz="1600" dirty="0" err="1">
                <a:latin typeface="Courier New"/>
              </a:rPr>
              <a:t>vars_synced</a:t>
            </a:r>
            <a:r>
              <a:rPr lang="en-US" sz="1600" dirty="0">
                <a:latin typeface="Courier New"/>
              </a:rPr>
              <a:t> = true;</a:t>
            </a:r>
          </a:p>
          <a:p>
            <a:pPr lvl="1"/>
            <a:r>
              <a:rPr lang="en-US" sz="1600" dirty="0">
                <a:latin typeface="Courier New"/>
              </a:rPr>
              <a:t>	private </a:t>
            </a:r>
            <a:r>
              <a:rPr lang="en-US" sz="1600" dirty="0" err="1">
                <a:latin typeface="Courier New"/>
              </a:rPr>
              <a:t>boolean</a:t>
            </a:r>
            <a:r>
              <a:rPr lang="en-US" sz="1600" dirty="0">
                <a:latin typeface="Courier New"/>
              </a:rPr>
              <a:t> </a:t>
            </a:r>
            <a:r>
              <a:rPr lang="en-US" sz="1600" dirty="0" err="1">
                <a:latin typeface="Courier New"/>
              </a:rPr>
              <a:t>constrs_synced</a:t>
            </a:r>
            <a:r>
              <a:rPr lang="en-US" sz="1600" dirty="0">
                <a:latin typeface="Courier New"/>
              </a:rPr>
              <a:t> = true;</a:t>
            </a:r>
          </a:p>
        </p:txBody>
      </p:sp>
    </p:spTree>
    <p:extLst>
      <p:ext uri="{BB962C8B-B14F-4D97-AF65-F5344CB8AC3E}">
        <p14:creationId xmlns:p14="http://schemas.microsoft.com/office/powerpoint/2010/main" val="3699987926"/>
      </p:ext>
    </p:extLst>
  </p:cSld>
  <p:clrMapOvr>
    <a:masterClrMapping/>
  </p:clrMapOvr>
  <p:transition advClick="0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Adapter Library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C++ specific</a:t>
            </a:r>
          </a:p>
          <a:p>
            <a:pPr lvl="1"/>
            <a:r>
              <a:rPr lang="en-US" dirty="0" err="1"/>
              <a:t>IloXXXX</a:t>
            </a:r>
            <a:r>
              <a:rPr lang="en-US" dirty="0"/>
              <a:t> objects are handles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Pimpl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Boost </a:t>
            </a:r>
            <a:r>
              <a:rPr lang="en-US" dirty="0" err="1"/>
              <a:t>shared_ptr</a:t>
            </a:r>
            <a:r>
              <a:rPr lang="en-US" dirty="0"/>
              <a:t>&lt;&gt; covers handle functionality</a:t>
            </a:r>
          </a:p>
          <a:p>
            <a:pPr lvl="1"/>
            <a:r>
              <a:rPr lang="en-US" sz="1800" dirty="0">
                <a:latin typeface="Courier New"/>
              </a:rPr>
              <a:t>class </a:t>
            </a:r>
            <a:r>
              <a:rPr lang="en-US" sz="1800" dirty="0" err="1">
                <a:latin typeface="Courier New"/>
              </a:rPr>
              <a:t>IloRange</a:t>
            </a:r>
            <a:r>
              <a:rPr lang="en-US" sz="1800" dirty="0">
                <a:latin typeface="Courier New"/>
              </a:rPr>
              <a:t> : public </a:t>
            </a:r>
            <a:r>
              <a:rPr lang="en-US" sz="1800" dirty="0" err="1">
                <a:latin typeface="Courier New"/>
              </a:rPr>
              <a:t>IloExtractable</a:t>
            </a:r>
            <a:r>
              <a:rPr lang="en-US" sz="1800" dirty="0">
                <a:latin typeface="Courier New"/>
              </a:rPr>
              <a:t> {</a:t>
            </a:r>
          </a:p>
          <a:p>
            <a:pPr lvl="1"/>
            <a:r>
              <a:rPr lang="en-US" sz="1800" dirty="0">
                <a:latin typeface="Courier New"/>
              </a:rPr>
              <a:t>private:</a:t>
            </a:r>
          </a:p>
          <a:p>
            <a:pPr lvl="1"/>
            <a:r>
              <a:rPr lang="en-US" sz="1800" dirty="0">
                <a:latin typeface="Courier New"/>
              </a:rPr>
              <a:t>  class </a:t>
            </a:r>
            <a:r>
              <a:rPr lang="en-US" sz="1800" dirty="0" err="1">
                <a:latin typeface="Courier New"/>
              </a:rPr>
              <a:t>Impl</a:t>
            </a:r>
            <a:r>
              <a:rPr lang="en-US" sz="1800" dirty="0">
                <a:latin typeface="Courier New"/>
              </a:rPr>
              <a:t>;</a:t>
            </a:r>
          </a:p>
          <a:p>
            <a:pPr lvl="1"/>
            <a:r>
              <a:rPr lang="en-US" sz="1800" dirty="0">
                <a:latin typeface="Courier New"/>
              </a:rPr>
              <a:t>  boost::</a:t>
            </a:r>
            <a:r>
              <a:rPr lang="en-US" sz="1800" dirty="0" err="1">
                <a:latin typeface="Courier New"/>
              </a:rPr>
              <a:t>shared_ptr</a:t>
            </a:r>
            <a:r>
              <a:rPr lang="en-US" sz="1800" dirty="0">
                <a:latin typeface="Courier New"/>
              </a:rPr>
              <a:t>&lt;</a:t>
            </a:r>
            <a:r>
              <a:rPr lang="en-US" sz="1800" dirty="0" err="1">
                <a:latin typeface="Courier New"/>
              </a:rPr>
              <a:t>Impl</a:t>
            </a:r>
            <a:r>
              <a:rPr lang="en-US" sz="1800" dirty="0">
                <a:latin typeface="Courier New"/>
              </a:rPr>
              <a:t>&gt; _</a:t>
            </a:r>
            <a:r>
              <a:rPr lang="en-US" sz="1800" dirty="0" err="1">
                <a:latin typeface="Courier New"/>
              </a:rPr>
              <a:t>impl</a:t>
            </a:r>
            <a:r>
              <a:rPr lang="en-US" sz="1800" dirty="0">
                <a:latin typeface="Courier New"/>
              </a:rPr>
              <a:t>;</a:t>
            </a:r>
          </a:p>
          <a:p>
            <a:pPr lvl="1"/>
            <a:r>
              <a:rPr lang="en-US" sz="1800" dirty="0">
                <a:latin typeface="Courier New"/>
              </a:rPr>
              <a:t>public:</a:t>
            </a:r>
          </a:p>
          <a:p>
            <a:pPr lvl="1"/>
            <a:r>
              <a:rPr lang="en-US" sz="1800" dirty="0">
                <a:latin typeface="Courier New"/>
              </a:rPr>
              <a:t>  </a:t>
            </a:r>
            <a:r>
              <a:rPr lang="en-US" sz="1800" dirty="0" err="1">
                <a:latin typeface="Courier New"/>
              </a:rPr>
              <a:t>IloRange</a:t>
            </a:r>
            <a:r>
              <a:rPr lang="en-US" sz="1800" dirty="0">
                <a:latin typeface="Courier New"/>
              </a:rPr>
              <a:t>(</a:t>
            </a:r>
            <a:r>
              <a:rPr lang="en-US" sz="1800" dirty="0" err="1">
                <a:latin typeface="Courier New"/>
              </a:rPr>
              <a:t>IloEnv</a:t>
            </a:r>
            <a:r>
              <a:rPr lang="en-US" sz="1800" dirty="0">
                <a:latin typeface="Courier New"/>
              </a:rPr>
              <a:t> </a:t>
            </a:r>
            <a:r>
              <a:rPr lang="en-US" sz="1800" dirty="0" err="1">
                <a:latin typeface="Courier New"/>
              </a:rPr>
              <a:t>env</a:t>
            </a:r>
            <a:r>
              <a:rPr lang="en-US" sz="1800" dirty="0">
                <a:latin typeface="Courier New"/>
              </a:rPr>
              <a:t>, double </a:t>
            </a:r>
            <a:r>
              <a:rPr lang="en-US" sz="1800" dirty="0" err="1">
                <a:latin typeface="Courier New"/>
              </a:rPr>
              <a:t>lb</a:t>
            </a:r>
            <a:r>
              <a:rPr lang="en-US" sz="1800" dirty="0">
                <a:latin typeface="Courier New"/>
              </a:rPr>
              <a:t>, double </a:t>
            </a:r>
            <a:r>
              <a:rPr lang="en-US" sz="1800" dirty="0" err="1">
                <a:latin typeface="Courier New"/>
              </a:rPr>
              <a:t>ub</a:t>
            </a:r>
            <a:r>
              <a:rPr lang="en-US" sz="1800" dirty="0">
                <a:latin typeface="Courier New"/>
              </a:rPr>
              <a:t>, </a:t>
            </a:r>
            <a:r>
              <a:rPr lang="en-US" sz="1800" dirty="0" err="1">
                <a:latin typeface="Courier New"/>
              </a:rPr>
              <a:t>const</a:t>
            </a:r>
            <a:r>
              <a:rPr lang="en-US" sz="1800" dirty="0">
                <a:latin typeface="Courier New"/>
              </a:rPr>
              <a:t> char *name=0);</a:t>
            </a:r>
          </a:p>
          <a:p>
            <a:pPr lvl="1"/>
            <a:r>
              <a:rPr lang="en-US" sz="1800" dirty="0">
                <a:latin typeface="Courier New"/>
              </a:rPr>
              <a:t>  </a:t>
            </a:r>
            <a:r>
              <a:rPr lang="en-US" sz="1800" dirty="0" err="1">
                <a:latin typeface="Courier New"/>
              </a:rPr>
              <a:t>IloColumn</a:t>
            </a:r>
            <a:r>
              <a:rPr lang="en-US" sz="1800" dirty="0">
                <a:latin typeface="Courier New"/>
              </a:rPr>
              <a:t> operator()(</a:t>
            </a:r>
            <a:r>
              <a:rPr lang="en-US" sz="1800" dirty="0" err="1">
                <a:latin typeface="Courier New"/>
              </a:rPr>
              <a:t>IloNum</a:t>
            </a:r>
            <a:r>
              <a:rPr lang="en-US" sz="1800" dirty="0">
                <a:latin typeface="Courier New"/>
              </a:rPr>
              <a:t>);</a:t>
            </a:r>
          </a:p>
          <a:p>
            <a:pPr lvl="1"/>
            <a:r>
              <a:rPr lang="en-US" sz="1800" dirty="0">
                <a:latin typeface="Courier New"/>
              </a:rPr>
              <a:t>};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29363"/>
      </p:ext>
    </p:extLst>
  </p:cSld>
  <p:clrMapOvr>
    <a:masterClrMapping/>
  </p:clrMapOvr>
  <p:transition advClick="0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Adapter probably won’t work out of the box</a:t>
            </a:r>
          </a:p>
          <a:p>
            <a:r>
              <a:rPr lang="en-US" dirty="0"/>
              <a:t>Variables</a:t>
            </a:r>
            <a:r>
              <a:rPr lang="en-US" baseline="0" dirty="0"/>
              <a:t> tied to models, not environments</a:t>
            </a:r>
          </a:p>
          <a:p>
            <a:pPr lvl="1"/>
            <a:r>
              <a:rPr lang="en-US" dirty="0"/>
              <a:t>No “not extracted exceptions”</a:t>
            </a:r>
          </a:p>
          <a:p>
            <a:r>
              <a:rPr lang="en-US" dirty="0"/>
              <a:t>Limited </a:t>
            </a:r>
            <a:r>
              <a:rPr lang="en-US" baseline="0" dirty="0"/>
              <a:t>Support for Callbacks</a:t>
            </a:r>
          </a:p>
          <a:p>
            <a:r>
              <a:rPr lang="en-US" baseline="0" dirty="0"/>
              <a:t>No support for Goals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1905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55979"/>
      </p:ext>
    </p:extLst>
  </p:cSld>
  <p:clrMapOvr>
    <a:masterClrMapping/>
  </p:clrMapOvr>
  <p:transition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Switching To </a:t>
            </a:r>
            <a:r>
              <a:rPr lang="en-US" dirty="0" err="1"/>
              <a:t>Gurobi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Hurdles</a:t>
            </a:r>
          </a:p>
          <a:p>
            <a:pPr lvl="1"/>
            <a:r>
              <a:rPr lang="en-US" dirty="0"/>
              <a:t>Large code base</a:t>
            </a:r>
          </a:p>
          <a:p>
            <a:pPr lvl="1"/>
            <a:r>
              <a:rPr lang="en-US" dirty="0"/>
              <a:t>Business Logic embedded in API calls</a:t>
            </a:r>
          </a:p>
          <a:p>
            <a:r>
              <a:rPr lang="en-US" dirty="0"/>
              <a:t>Mitigating Factors</a:t>
            </a:r>
          </a:p>
          <a:p>
            <a:pPr lvl="1"/>
            <a:r>
              <a:rPr lang="en-US" dirty="0"/>
              <a:t>The time to migrate is not proportional to the size of the codebase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mps</a:t>
            </a:r>
            <a:r>
              <a:rPr lang="en-US" dirty="0"/>
              <a:t> files, you can see how the </a:t>
            </a:r>
            <a:r>
              <a:rPr lang="en-US" dirty="0" err="1"/>
              <a:t>Gurobi</a:t>
            </a:r>
            <a:r>
              <a:rPr lang="en-US" dirty="0"/>
              <a:t> will perform on your specific models.</a:t>
            </a:r>
          </a:p>
        </p:txBody>
      </p:sp>
    </p:spTree>
    <p:extLst>
      <p:ext uri="{BB962C8B-B14F-4D97-AF65-F5344CB8AC3E}">
        <p14:creationId xmlns:p14="http://schemas.microsoft.com/office/powerpoint/2010/main" val="628964689"/>
      </p:ext>
    </p:extLst>
  </p:cSld>
  <p:clrMapOvr>
    <a:masterClrMapping/>
  </p:clrMapOvr>
  <p:transition advClick="0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use the Question box to ask questions to the speaker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6556"/>
      </p:ext>
    </p:extLst>
  </p:cSld>
  <p:clrMapOvr>
    <a:masterClrMapping/>
  </p:clrMapOvr>
  <p:transition advClick="0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happens next?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a free evaluation license, if you have not already done so</a:t>
            </a:r>
          </a:p>
          <a:p>
            <a:pPr lvl="1"/>
            <a:r>
              <a:rPr lang="en-US" dirty="0">
                <a:hlinkClick r:id="rId2"/>
              </a:rPr>
              <a:t>sales@gurobi.com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sales@gurobi.de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 up a free consultation with a consultant from </a:t>
            </a:r>
            <a:r>
              <a:rPr lang="en-US" dirty="0" err="1"/>
              <a:t>Abremod</a:t>
            </a:r>
            <a:endParaRPr lang="en-US" dirty="0"/>
          </a:p>
          <a:p>
            <a:pPr marL="392113" lvl="1" indent="0">
              <a:buNone/>
            </a:pPr>
            <a:r>
              <a:rPr lang="en-US" dirty="0">
                <a:hlinkClick r:id="rId4"/>
              </a:rPr>
              <a:t>nehme@abremod.com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Webinar slides: Will be available in the next day or two</a:t>
            </a:r>
          </a:p>
          <a:p>
            <a:endParaRPr lang="en-US" dirty="0"/>
          </a:p>
          <a:p>
            <a:r>
              <a:rPr lang="en-US" dirty="0" err="1"/>
              <a:t>Abremod</a:t>
            </a:r>
            <a:r>
              <a:rPr lang="en-US" dirty="0"/>
              <a:t> tools available from: </a:t>
            </a:r>
            <a:r>
              <a:rPr lang="en-US" sz="1600" dirty="0">
                <a:hlinkClick r:id="rId5"/>
              </a:rPr>
              <a:t>https://github.com/abremod/ilogrb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Webinar recording: Will be available next week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03490"/>
      </p:ext>
    </p:extLst>
  </p:cSld>
  <p:clrMapOvr>
    <a:masterClrMapping/>
  </p:clrMapOvr>
  <p:transition advClick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Before you Migrate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Current</a:t>
            </a:r>
            <a:r>
              <a:rPr lang="en-US" baseline="0" dirty="0"/>
              <a:t> State</a:t>
            </a:r>
          </a:p>
          <a:p>
            <a:pPr lvl="1"/>
            <a:r>
              <a:rPr lang="en-US" dirty="0"/>
              <a:t>Actively adding features?</a:t>
            </a:r>
          </a:p>
          <a:p>
            <a:pPr lvl="1"/>
            <a:r>
              <a:rPr lang="en-US" dirty="0"/>
              <a:t>Maintenance only?</a:t>
            </a:r>
          </a:p>
          <a:p>
            <a:pPr lvl="1"/>
            <a:r>
              <a:rPr lang="en-US" dirty="0"/>
              <a:t>Do you have regression tests?</a:t>
            </a:r>
          </a:p>
          <a:p>
            <a:r>
              <a:rPr lang="en-US" dirty="0"/>
              <a:t>MPS is your friend</a:t>
            </a:r>
          </a:p>
          <a:p>
            <a:pPr lvl="1"/>
            <a:r>
              <a:rPr lang="en-US" dirty="0"/>
              <a:t>Evaluate relative performance</a:t>
            </a:r>
          </a:p>
          <a:p>
            <a:r>
              <a:rPr lang="en-US" dirty="0"/>
              <a:t>LP is also your friend</a:t>
            </a:r>
          </a:p>
          <a:p>
            <a:pPr lvl="1"/>
            <a:r>
              <a:rPr lang="en-US" dirty="0"/>
              <a:t>Name your variables and constraints</a:t>
            </a:r>
          </a:p>
          <a:p>
            <a:pPr lvl="1"/>
            <a:r>
              <a:rPr lang="en-US" dirty="0"/>
              <a:t>Testing your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63079"/>
      </p:ext>
    </p:extLst>
  </p:cSld>
  <p:clrMapOvr>
    <a:masterClrMapping/>
  </p:clrMapOvr>
  <p:transition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Migrating</a:t>
            </a:r>
            <a:r>
              <a:rPr lang="en-US" baseline="0" dirty="0"/>
              <a:t> From OPL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OPL</a:t>
            </a:r>
            <a:r>
              <a:rPr lang="en-US" baseline="0" dirty="0"/>
              <a:t> includes a domain specific language</a:t>
            </a:r>
          </a:p>
          <a:p>
            <a:r>
              <a:rPr lang="en-US" baseline="0" dirty="0"/>
              <a:t>Locked to a Solver (CPLEX)</a:t>
            </a:r>
          </a:p>
          <a:p>
            <a:r>
              <a:rPr lang="en-US" baseline="0" dirty="0"/>
              <a:t>Two most likely strategies</a:t>
            </a:r>
          </a:p>
          <a:p>
            <a:pPr lvl="1"/>
            <a:r>
              <a:rPr lang="en-US" dirty="0"/>
              <a:t>Move to a solver-agnostic Language</a:t>
            </a:r>
          </a:p>
          <a:p>
            <a:pPr lvl="2"/>
            <a:r>
              <a:rPr lang="en-US" dirty="0"/>
              <a:t>AMPL</a:t>
            </a:r>
          </a:p>
          <a:p>
            <a:pPr lvl="2"/>
            <a:r>
              <a:rPr lang="en-US" dirty="0"/>
              <a:t>AIMMS,</a:t>
            </a:r>
            <a:r>
              <a:rPr lang="en-US" baseline="0" dirty="0"/>
              <a:t> GAMS, MPL</a:t>
            </a:r>
          </a:p>
          <a:p>
            <a:pPr lvl="1"/>
            <a:r>
              <a:rPr lang="en-US" dirty="0"/>
              <a:t>Migrate to Python</a:t>
            </a:r>
          </a:p>
        </p:txBody>
      </p:sp>
    </p:spTree>
    <p:extLst>
      <p:ext uri="{BB962C8B-B14F-4D97-AF65-F5344CB8AC3E}">
        <p14:creationId xmlns:p14="http://schemas.microsoft.com/office/powerpoint/2010/main" val="1628374252"/>
      </p:ext>
    </p:extLst>
  </p:cSld>
  <p:clrMapOvr>
    <a:masterClrMapping/>
  </p:clrMapOvr>
  <p:transition advClick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Migrating from OPL to 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Why Python</a:t>
            </a:r>
          </a:p>
          <a:p>
            <a:pPr lvl="1"/>
            <a:r>
              <a:rPr lang="en-US" dirty="0"/>
              <a:t>Best</a:t>
            </a:r>
            <a:r>
              <a:rPr lang="en-US" baseline="0" dirty="0"/>
              <a:t> of Both worlds</a:t>
            </a:r>
          </a:p>
          <a:p>
            <a:pPr lvl="2"/>
            <a:r>
              <a:rPr lang="en-US" baseline="0" dirty="0"/>
              <a:t>Powerful as a General Purpose Language</a:t>
            </a:r>
          </a:p>
          <a:p>
            <a:pPr lvl="2"/>
            <a:r>
              <a:rPr lang="en-US" baseline="0" dirty="0"/>
              <a:t>As effective</a:t>
            </a:r>
            <a:r>
              <a:rPr lang="en-US" dirty="0"/>
              <a:t> as a </a:t>
            </a:r>
            <a:r>
              <a:rPr lang="en-US" baseline="0" dirty="0"/>
              <a:t>Domain Specific Language</a:t>
            </a:r>
          </a:p>
          <a:p>
            <a:pPr lvl="3"/>
            <a:r>
              <a:rPr lang="en-US" dirty="0"/>
              <a:t>Concise</a:t>
            </a:r>
          </a:p>
          <a:p>
            <a:pPr lvl="3"/>
            <a:r>
              <a:rPr lang="en-US" dirty="0"/>
              <a:t>Readable</a:t>
            </a:r>
          </a:p>
          <a:p>
            <a:pPr lvl="3"/>
            <a:r>
              <a:rPr lang="en-US" dirty="0"/>
              <a:t>Learnable</a:t>
            </a:r>
          </a:p>
          <a:p>
            <a:pPr lvl="2"/>
            <a:r>
              <a:rPr lang="en-US" dirty="0"/>
              <a:t>See </a:t>
            </a:r>
            <a:r>
              <a:rPr lang="en-US" dirty="0" err="1"/>
              <a:t>Stackoverflow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(</a:t>
            </a:r>
            <a:r>
              <a:rPr lang="en-US" dirty="0">
                <a:hlinkClick r:id="rId2"/>
              </a:rPr>
              <a:t>http://bit.ly/1QEF0fq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Huge user base</a:t>
            </a:r>
          </a:p>
        </p:txBody>
      </p:sp>
    </p:spTree>
    <p:extLst>
      <p:ext uri="{BB962C8B-B14F-4D97-AF65-F5344CB8AC3E}">
        <p14:creationId xmlns:p14="http://schemas.microsoft.com/office/powerpoint/2010/main" val="3916400194"/>
      </p:ext>
    </p:extLst>
  </p:cSld>
  <p:clrMapOvr>
    <a:masterClrMapping/>
  </p:clrMapOvr>
  <p:transition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OPL</a:t>
            </a:r>
            <a:r>
              <a:rPr lang="en-US" baseline="0" dirty="0"/>
              <a:t> to Python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Feature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33794"/>
              </p:ext>
            </p:extLst>
          </p:nvPr>
        </p:nvGraphicFramePr>
        <p:xfrm>
          <a:off x="1371600" y="2438400"/>
          <a:ext cx="6096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73">
                <a:tc>
                  <a:txBody>
                    <a:bodyPr/>
                    <a:lstStyle/>
                    <a:p>
                      <a:r>
                        <a:rPr lang="en-US" dirty="0"/>
                        <a:t>OPL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r>
                        <a:rPr lang="en-US" dirty="0"/>
                        <a:t>Tuples</a:t>
                      </a:r>
                      <a:r>
                        <a:rPr lang="en-US" baseline="0" dirty="0"/>
                        <a:t>, 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Tuples,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r>
                        <a:rPr lang="en-US" dirty="0"/>
                        <a:t>Read from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openpyxl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xlrd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r>
                        <a:rPr lang="en-US" dirty="0"/>
                        <a:t>Read from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Sqlalchemy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r>
                        <a:rPr lang="en-US" dirty="0"/>
                        <a:t>Slicing, 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r>
                        <a:rPr lang="en-US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dat</a:t>
                      </a:r>
                      <a:r>
                        <a:rPr lang="en-US" baseline="0" dirty="0"/>
                        <a:t>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r>
                        <a:rPr lang="en-US" dirty="0" err="1"/>
                        <a:t>OPLScript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387871"/>
      </p:ext>
    </p:extLst>
  </p:cSld>
  <p:clrMapOvr>
    <a:masterClrMapping/>
  </p:clrMapOvr>
  <p:transition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Installing Python</a:t>
            </a:r>
          </a:p>
          <a:p>
            <a:pPr lvl="1"/>
            <a:r>
              <a:rPr lang="en-US" dirty="0"/>
              <a:t>Use the Anaconda Distribution</a:t>
            </a:r>
            <a:endParaRPr lang="en-US" baseline="0" dirty="0"/>
          </a:p>
          <a:p>
            <a:pPr lvl="2"/>
            <a:r>
              <a:rPr lang="en-US" dirty="0"/>
              <a:t>Especially</a:t>
            </a:r>
            <a:r>
              <a:rPr lang="en-US" baseline="0" dirty="0"/>
              <a:t> great on Windows</a:t>
            </a:r>
          </a:p>
          <a:p>
            <a:pPr lvl="2"/>
            <a:r>
              <a:rPr lang="en-US" baseline="0" dirty="0"/>
              <a:t>Easy installation for </a:t>
            </a:r>
            <a:r>
              <a:rPr lang="en-US" baseline="0" dirty="0" err="1"/>
              <a:t>Gurobi</a:t>
            </a:r>
            <a:r>
              <a:rPr lang="en-US" baseline="0" dirty="0"/>
              <a:t> Libraries</a:t>
            </a:r>
          </a:p>
          <a:p>
            <a:pPr lvl="3"/>
            <a:r>
              <a:rPr lang="en-US" dirty="0"/>
              <a:t>http://</a:t>
            </a:r>
            <a:r>
              <a:rPr lang="en-US" dirty="0" err="1"/>
              <a:t>www.gurobi.com</a:t>
            </a:r>
            <a:r>
              <a:rPr lang="en-US" dirty="0"/>
              <a:t>/downloads/get-anaconda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OPL To</a:t>
            </a:r>
            <a:r>
              <a:rPr lang="en-US" baseline="0" dirty="0"/>
              <a:t>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45150"/>
      </p:ext>
    </p:extLst>
  </p:cSld>
  <p:clrMapOvr>
    <a:masterClrMapping/>
  </p:clrMapOvr>
  <p:transition advClick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Gurobi 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OPL To 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Migrate a complete example</a:t>
            </a:r>
          </a:p>
          <a:p>
            <a:r>
              <a:rPr lang="en-US" dirty="0"/>
              <a:t>From a book </a:t>
            </a:r>
          </a:p>
          <a:p>
            <a:pPr lvl="1"/>
            <a:r>
              <a:rPr lang="en-US" dirty="0"/>
              <a:t>Planning and Scheduling in</a:t>
            </a:r>
            <a:r>
              <a:rPr lang="en-US" baseline="0" dirty="0"/>
              <a:t> Manufacturing and </a:t>
            </a:r>
            <a:r>
              <a:rPr lang="en-US" baseline="0" dirty="0" err="1"/>
              <a:t>Sevices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OPL Code is freely available</a:t>
            </a:r>
          </a:p>
          <a:p>
            <a:pPr lvl="2"/>
            <a:r>
              <a:rPr lang="en-US" dirty="0">
                <a:hlinkClick r:id="rId2"/>
              </a:rPr>
              <a:t>http://bit.ly/20VpATz</a:t>
            </a:r>
            <a:endParaRPr lang="en-US" dirty="0"/>
          </a:p>
          <a:p>
            <a:pPr lvl="1"/>
            <a:r>
              <a:rPr lang="en-US" dirty="0"/>
              <a:t>Reads from OPL </a:t>
            </a:r>
            <a:r>
              <a:rPr lang="en-US" dirty="0" err="1"/>
              <a:t>dat</a:t>
            </a:r>
            <a:r>
              <a:rPr lang="en-US" dirty="0"/>
              <a:t> file</a:t>
            </a:r>
          </a:p>
          <a:p>
            <a:r>
              <a:rPr lang="en-US" dirty="0"/>
              <a:t>Python Code Available on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524000"/>
            <a:ext cx="1019175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13260"/>
      </p:ext>
    </p:extLst>
  </p:cSld>
  <p:clrMapOvr>
    <a:masterClrMapping/>
  </p:clrMapOvr>
  <p:transition advClick="0">
    <p:fade/>
  </p:transition>
</p:sld>
</file>

<file path=ppt/theme/theme1.xml><?xml version="1.0" encoding="utf-8"?>
<a:theme xmlns:a="http://schemas.openxmlformats.org/drawingml/2006/main" name="Gurob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urobi Blu_reg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urobi Blu_reg 1">
        <a:dk1>
          <a:srgbClr val="000000"/>
        </a:dk1>
        <a:lt1>
          <a:srgbClr val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FFFFFF"/>
        </a:accent3>
        <a:accent4>
          <a:srgbClr val="000000"/>
        </a:accent4>
        <a:accent5>
          <a:srgbClr val="E5B7B1"/>
        </a:accent5>
        <a:accent6>
          <a:srgbClr val="B9A300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lides_Gurobi-Blue_Title">
  <a:themeElements>
    <a:clrScheme name="Slides_Gurobi-Blue_Title 1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FFFFFF"/>
      </a:accent3>
      <a:accent4>
        <a:srgbClr val="000000"/>
      </a:accent4>
      <a:accent5>
        <a:srgbClr val="E5B7B1"/>
      </a:accent5>
      <a:accent6>
        <a:srgbClr val="B9A300"/>
      </a:accent6>
      <a:hlink>
        <a:srgbClr val="00A3D6"/>
      </a:hlink>
      <a:folHlink>
        <a:srgbClr val="694F07"/>
      </a:folHlink>
    </a:clrScheme>
    <a:fontScheme name="Slides_Gurobi-Blue_Title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_Gurobi-Blue_Title 1">
        <a:dk1>
          <a:srgbClr val="000000"/>
        </a:dk1>
        <a:lt1>
          <a:srgbClr val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FFFFFF"/>
        </a:accent3>
        <a:accent4>
          <a:srgbClr val="000000"/>
        </a:accent4>
        <a:accent5>
          <a:srgbClr val="E5B7B1"/>
        </a:accent5>
        <a:accent6>
          <a:srgbClr val="B9A300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urob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urobi Blu_reg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urobi Blu_reg 1">
        <a:dk1>
          <a:srgbClr val="000000"/>
        </a:dk1>
        <a:lt1>
          <a:srgbClr val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FFFFFF"/>
        </a:accent3>
        <a:accent4>
          <a:srgbClr val="000000"/>
        </a:accent4>
        <a:accent5>
          <a:srgbClr val="E5B7B1"/>
        </a:accent5>
        <a:accent6>
          <a:srgbClr val="B9A300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A0DD88764B0E4AB76D59F1D439E1DB" ma:contentTypeVersion="2" ma:contentTypeDescription="Create a new document." ma:contentTypeScope="" ma:versionID="6e821e8c0f1cb3654dc506b4a5ab5808">
  <xsd:schema xmlns:xsd="http://www.w3.org/2001/XMLSchema" xmlns:xs="http://www.w3.org/2001/XMLSchema" xmlns:p="http://schemas.microsoft.com/office/2006/metadata/properties" xmlns:ns2="e2f95240-395c-4f0a-9e99-c1656c83a67d" targetNamespace="http://schemas.microsoft.com/office/2006/metadata/properties" ma:root="true" ma:fieldsID="f218867d1e8d3179be54aef7c180aa27" ns2:_="">
    <xsd:import namespace="e2f95240-395c-4f0a-9e99-c1656c83a67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95240-395c-4f0a-9e99-c1656c83a67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FB7AC3-D16F-4BAD-9D9C-BB84A66F58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F99D0B-C6D8-4DB0-A868-4489227C49DE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e2f95240-395c-4f0a-9e99-c1656c83a67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DDA2FC9-709B-4FE9-AA84-CFD02A6277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f95240-395c-4f0a-9e99-c1656c83a6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Gurobi.potx</Template>
  <TotalTime>32152</TotalTime>
  <Words>1712</Words>
  <Application>Microsoft Office PowerPoint</Application>
  <PresentationFormat>On-screen Show (4:3)</PresentationFormat>
  <Paragraphs>342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Courier New</vt:lpstr>
      <vt:lpstr>Lucida Sans</vt:lpstr>
      <vt:lpstr>Lucida Sans Unicode</vt:lpstr>
      <vt:lpstr>Verdana</vt:lpstr>
      <vt:lpstr>Wingdings 2</vt:lpstr>
      <vt:lpstr>Wingdings 3</vt:lpstr>
      <vt:lpstr>Gurobi</vt:lpstr>
      <vt:lpstr>Slides_Gurobi-Blue_Title</vt:lpstr>
      <vt:lpstr>1_Gurobi</vt:lpstr>
      <vt:lpstr>Abremod</vt:lpstr>
      <vt:lpstr>Agenda</vt:lpstr>
      <vt:lpstr>Switching To Gurobi</vt:lpstr>
      <vt:lpstr>Before you Migrate</vt:lpstr>
      <vt:lpstr>Migrating From OPL</vt:lpstr>
      <vt:lpstr>Migrating from OPL to Python</vt:lpstr>
      <vt:lpstr>OPL to Python</vt:lpstr>
      <vt:lpstr>OPL To Python</vt:lpstr>
      <vt:lpstr>OPL To Python</vt:lpstr>
      <vt:lpstr>Approach</vt:lpstr>
      <vt:lpstr>OPL Data</vt:lpstr>
      <vt:lpstr>OPL Model</vt:lpstr>
      <vt:lpstr>OPL Model</vt:lpstr>
      <vt:lpstr>Variables</vt:lpstr>
      <vt:lpstr>Objective function</vt:lpstr>
      <vt:lpstr>Constraints</vt:lpstr>
      <vt:lpstr>Results From Solver</vt:lpstr>
      <vt:lpstr>OPL to Python</vt:lpstr>
      <vt:lpstr>PowerPoint Presentation</vt:lpstr>
      <vt:lpstr>Migrating From Concert</vt:lpstr>
      <vt:lpstr>Migrating from Concert</vt:lpstr>
      <vt:lpstr>Adapter</vt:lpstr>
      <vt:lpstr>Adapter Approach</vt:lpstr>
      <vt:lpstr>Adapter Approach</vt:lpstr>
      <vt:lpstr>Example</vt:lpstr>
      <vt:lpstr>Adapter Library</vt:lpstr>
      <vt:lpstr>Adapter Library</vt:lpstr>
      <vt:lpstr>Adapter Library</vt:lpstr>
      <vt:lpstr>Limitations</vt:lpstr>
      <vt:lpstr>Questions</vt:lpstr>
      <vt:lpstr>So what happens next?</vt:lpstr>
    </vt:vector>
  </TitlesOfParts>
  <Manager/>
  <Company>Gurobi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Gurobi Template</dc:title>
  <dc:subject/>
  <dc:creator>Chris Riche</dc:creator>
  <cp:keywords/>
  <dc:description/>
  <cp:lastModifiedBy>Richard LaSota</cp:lastModifiedBy>
  <cp:revision>857</cp:revision>
  <cp:lastPrinted>2009-11-12T02:36:00Z</cp:lastPrinted>
  <dcterms:created xsi:type="dcterms:W3CDTF">2010-04-18T03:36:16Z</dcterms:created>
  <dcterms:modified xsi:type="dcterms:W3CDTF">2016-02-26T16:54:39Z</dcterms:modified>
  <cp:category>Presentation resource</cp:category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0x0101008EA0DD88764B0E4AB76D59F1D439E1DB</vt:lpwstr>
  </property>
</Properties>
</file>