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4"/>
  </p:sldMasterIdLst>
  <p:notesMasterIdLst>
    <p:notesMasterId r:id="rId9"/>
  </p:notesMasterIdLst>
  <p:handoutMasterIdLst>
    <p:handoutMasterId r:id="rId10"/>
  </p:handoutMasterIdLst>
  <p:sldIdLst>
    <p:sldId id="301" r:id="rId5"/>
    <p:sldId id="2303" r:id="rId6"/>
    <p:sldId id="2305" r:id="rId7"/>
    <p:sldId id="2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heer Ahmad" initials="SA" lastIdx="3" clrIdx="0">
    <p:extLst>
      <p:ext uri="{19B8F6BF-5375-455C-9EA6-DF929625EA0E}">
        <p15:presenceInfo xmlns:p15="http://schemas.microsoft.com/office/powerpoint/2012/main" userId="S-1-5-21-3316227541-3648721982-1012736855-1102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71F"/>
    <a:srgbClr val="161C2E"/>
    <a:srgbClr val="648CB7"/>
    <a:srgbClr val="30364B"/>
    <a:srgbClr val="131641"/>
    <a:srgbClr val="4F1641"/>
    <a:srgbClr val="060923"/>
    <a:srgbClr val="EB1B23"/>
    <a:srgbClr val="141724"/>
    <a:srgbClr val="171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662" autoAdjust="0"/>
    <p:restoredTop sz="90750" autoAdjust="0"/>
  </p:normalViewPr>
  <p:slideViewPr>
    <p:cSldViewPr snapToGrid="0" showGuides="1">
      <p:cViewPr varScale="1">
        <p:scale>
          <a:sx n="84" d="100"/>
          <a:sy n="84" d="100"/>
        </p:scale>
        <p:origin x="199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80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E16B4-3FB2-4CDC-BEBF-CD70C72EF480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42829-8409-4711-B36D-25AE5703B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42829-8409-4711-B36D-25AE5703B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me, Title, Date"/>
          <p:cNvSpPr>
            <a:spLocks noGrp="1"/>
          </p:cNvSpPr>
          <p:nvPr>
            <p:ph type="subTitle" idx="1" hasCustomPrompt="1"/>
          </p:nvPr>
        </p:nvSpPr>
        <p:spPr>
          <a:xfrm>
            <a:off x="872570" y="4513633"/>
            <a:ext cx="7417990" cy="1092607"/>
          </a:xfrm>
        </p:spPr>
        <p:txBody>
          <a:bodyPr wrap="square">
            <a:sp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72570" y="2122996"/>
            <a:ext cx="7417990" cy="707886"/>
          </a:xfrm>
        </p:spPr>
        <p:txBody>
          <a:bodyPr wrap="square" anchor="t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6833D8A-D81B-AA4D-BC0C-B9F9B99BDC1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6DC90665-93DD-BA43-AEB2-9473ED9E14A5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1B3D47F-2C53-4E4B-A632-F9836852D486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6" name="Rectangle 5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w.png">
            <a:extLst>
              <a:ext uri="{FF2B5EF4-FFF2-40B4-BE49-F238E27FC236}">
                <a16:creationId xmlns:a16="http://schemas.microsoft.com/office/drawing/2014/main" id="{BD515A1B-E781-9542-B11E-020D7530B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-1"/>
            <a:ext cx="3279430" cy="685800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30CB90D7-B2ED-5F4B-9C4A-4C5F388B660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B3322536-4D68-4C45-93CB-EBED08E3CB52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89EF4-0CD0-CE40-B328-01966A945E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8C16838A-F495-2546-9F44-BF6397F12E0C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4E9A42-40D8-6146-BC40-79DAE6208D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2EF15590-5F1E-D542-BD85-EFD08C30A69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7CB4086-1311-4B49-818E-1966244940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F0122A65-85C0-6541-8107-BF11595575F3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713B90-AF64-CD41-A82E-7B206B39F3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6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0C30E8B4-72CA-F045-86DE-DA0CF9BCF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91382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171C2D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1427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14720" y="4884003"/>
            <a:ext cx="3078480" cy="553998"/>
          </a:xfrm>
        </p:spPr>
        <p:txBody>
          <a:bodyPr/>
          <a:lstStyle>
            <a:lvl1pPr marL="0" indent="0">
              <a:buNone/>
              <a:defRPr sz="1800" b="0">
                <a:solidFill>
                  <a:srgbClr val="171C2D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Insert additional supporting text here.</a:t>
            </a:r>
          </a:p>
        </p:txBody>
      </p:sp>
      <p:sp>
        <p:nvSpPr>
          <p:cNvPr id="8" name="Picture Placeholder 426"/>
          <p:cNvSpPr>
            <a:spLocks noGrp="1"/>
          </p:cNvSpPr>
          <p:nvPr>
            <p:ph type="pic" sz="quarter" idx="11"/>
          </p:nvPr>
        </p:nvSpPr>
        <p:spPr>
          <a:xfrm>
            <a:off x="8107100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26"/>
          <p:cNvSpPr>
            <a:spLocks noGrp="1"/>
          </p:cNvSpPr>
          <p:nvPr>
            <p:ph type="pic" sz="quarter" idx="19"/>
          </p:nvPr>
        </p:nvSpPr>
        <p:spPr>
          <a:xfrm>
            <a:off x="906201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26"/>
          <p:cNvSpPr>
            <a:spLocks noGrp="1"/>
          </p:cNvSpPr>
          <p:nvPr>
            <p:ph type="pic" sz="quarter" idx="20"/>
          </p:nvPr>
        </p:nvSpPr>
        <p:spPr>
          <a:xfrm>
            <a:off x="4514270" y="1455003"/>
            <a:ext cx="3086100" cy="30861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marL="0" indent="0" algn="ctr">
              <a:buNone/>
              <a:defRPr sz="13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2286762"/>
            <a:ext cx="5772150" cy="761746"/>
          </a:xfrm>
        </p:spPr>
        <p:txBody>
          <a:bodyPr/>
          <a:lstStyle>
            <a:lvl1pPr>
              <a:defRPr lang="en-US" sz="4800" b="1" i="0" kern="1200" dirty="0">
                <a:solidFill>
                  <a:srgbClr val="171C2D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22C299-FDA6-164A-B353-229958A8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58E4E-230D-8D43-99E8-0341ED80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3048509"/>
            <a:ext cx="5772150" cy="1354217"/>
          </a:xfrm>
        </p:spPr>
        <p:txBody>
          <a:bodyPr/>
          <a:lstStyle>
            <a:lvl1pPr marL="0" indent="0">
              <a:buNone/>
              <a:defRPr sz="4400" b="0" i="0" baseline="0">
                <a:solidFill>
                  <a:srgbClr val="EC1C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Introduction or Concept Slide</a:t>
            </a:r>
          </a:p>
        </p:txBody>
      </p:sp>
      <p:pic>
        <p:nvPicPr>
          <p:cNvPr id="8" name="Picture 7" descr="111.png">
            <a:extLst>
              <a:ext uri="{FF2B5EF4-FFF2-40B4-BE49-F238E27FC236}">
                <a16:creationId xmlns:a16="http://schemas.microsoft.com/office/drawing/2014/main" id="{6E287EE2-21D3-F44C-813F-02BED688E8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0"/>
          <a:stretch/>
        </p:blipFill>
        <p:spPr>
          <a:xfrm>
            <a:off x="8903979" y="0"/>
            <a:ext cx="3288021" cy="68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Statem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2AD6E-7A81-4D46-A4DC-BC3429D8CF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2286762"/>
            <a:ext cx="5772150" cy="761746"/>
          </a:xfrm>
        </p:spPr>
        <p:txBody>
          <a:bodyPr/>
          <a:lstStyle>
            <a:lvl1pPr>
              <a:defRPr lang="en-US" sz="4800" b="1" i="0" kern="1200" dirty="0">
                <a:solidFill>
                  <a:srgbClr val="171C2D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Simple Statement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C22C299-FDA6-164A-B353-229958A8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658E4E-230D-8D43-99E8-0341ED808C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3048509"/>
            <a:ext cx="5772150" cy="1354217"/>
          </a:xfrm>
        </p:spPr>
        <p:txBody>
          <a:bodyPr/>
          <a:lstStyle>
            <a:lvl1pPr marL="0" indent="0">
              <a:buNone/>
              <a:defRPr sz="4400" b="0" i="0" baseline="0">
                <a:solidFill>
                  <a:srgbClr val="EC1C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Introduction or Concept Slide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89EAEFDD-B284-E94B-8F1D-D7E1627370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1200150"/>
            <a:ext cx="4457700" cy="44577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 descr="1.png">
            <a:extLst>
              <a:ext uri="{FF2B5EF4-FFF2-40B4-BE49-F238E27FC236}">
                <a16:creationId xmlns:a16="http://schemas.microsoft.com/office/drawing/2014/main" id="{D28EDF51-090C-9841-AE58-2273CEB97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2364798-7D9C-B84C-856F-0C65222D9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ke-Away Slide (Sub-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7221" y="212983"/>
            <a:ext cx="10614040" cy="492443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Take-Away Slide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0120" y="1538984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60119" y="2101122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60120" y="3153729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60119" y="3705946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960120" y="4768475"/>
            <a:ext cx="10256520" cy="508722"/>
          </a:xfrm>
          <a:noFill/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60119" y="5330613"/>
            <a:ext cx="10248939" cy="562137"/>
          </a:xfr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lang="en-US" b="0" dirty="0"/>
            </a:lvl1pPr>
            <a:lvl2pPr marL="171450" indent="-163513">
              <a:lnSpc>
                <a:spcPct val="150000"/>
              </a:lnSpc>
              <a:buFontTx/>
              <a:buBlip>
                <a:blip r:embed="rId2"/>
              </a:buBlip>
              <a:tabLst/>
              <a:defRPr sz="1800">
                <a:solidFill>
                  <a:srgbClr val="5D606C"/>
                </a:solidFill>
              </a:defRPr>
            </a:lvl2pPr>
            <a:lvl3pPr marL="461963" indent="-290513">
              <a:lnSpc>
                <a:spcPct val="150000"/>
              </a:lnSpc>
              <a:buFontTx/>
              <a:buBlip>
                <a:blip r:embed="rId3"/>
              </a:buBlip>
              <a:tabLst/>
              <a:defRPr sz="1800">
                <a:solidFill>
                  <a:srgbClr val="5D606C"/>
                </a:solidFill>
              </a:defRPr>
            </a:lvl3pPr>
            <a:lvl4pPr>
              <a:defRPr>
                <a:solidFill>
                  <a:srgbClr val="5D606C"/>
                </a:solidFill>
              </a:defRPr>
            </a:lvl4pPr>
            <a:lvl5pPr>
              <a:defRPr>
                <a:solidFill>
                  <a:srgbClr val="5D606C"/>
                </a:solidFill>
              </a:defRPr>
            </a:lvl5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2A52D08-28C6-7046-85C5-29DDBD4D2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3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-Away Slide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21B7EA41-46BF-B947-8230-37EB3728F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221" y="212983"/>
            <a:ext cx="10589668" cy="492443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Take-Away Slide With Bullets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D465602-9518-D549-819E-52FFB5D1AC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120" y="1538984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5273868-A160-3B46-8F69-A41EDF54BD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" y="3195489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165392-FF16-194E-BB96-47B05786B7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120" y="4851993"/>
            <a:ext cx="10232969" cy="508722"/>
          </a:xfrm>
          <a:solidFill>
            <a:schemeClr val="bg1"/>
          </a:solidFill>
        </p:spPr>
        <p:txBody>
          <a:bodyPr tIns="0" bIns="0" anchor="ctr"/>
          <a:lstStyle>
            <a:lvl1pPr marL="0" indent="0">
              <a:buNone/>
              <a:defRPr sz="3400" b="0">
                <a:solidFill>
                  <a:srgbClr val="FF0000"/>
                </a:solidFill>
              </a:defRPr>
            </a:lvl1pPr>
          </a:lstStyle>
          <a:p>
            <a:r>
              <a:rPr lang="en-US" kern="0" dirty="0"/>
              <a:t>List item header text style</a:t>
            </a:r>
          </a:p>
        </p:txBody>
      </p: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C1986B2-675B-824C-8649-7C9AC5CE3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 hasCustomPrompt="1"/>
          </p:nvPr>
        </p:nvSpPr>
        <p:spPr>
          <a:xfrm>
            <a:off x="966788" y="2074225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30" hasCustomPrompt="1"/>
          </p:nvPr>
        </p:nvSpPr>
        <p:spPr>
          <a:xfrm>
            <a:off x="976948" y="3738837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31" hasCustomPrompt="1"/>
          </p:nvPr>
        </p:nvSpPr>
        <p:spPr>
          <a:xfrm>
            <a:off x="976948" y="5381035"/>
            <a:ext cx="10226675" cy="709616"/>
          </a:xfrm>
        </p:spPr>
        <p:txBody>
          <a:bodyPr/>
          <a:lstStyle>
            <a:lvl1pPr>
              <a:spcBef>
                <a:spcPts val="600"/>
              </a:spcBef>
              <a:defRPr b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</a:t>
            </a:r>
          </a:p>
          <a:p>
            <a:pPr lvl="0"/>
            <a:r>
              <a:rPr lang="en-US" dirty="0"/>
              <a:t>List item subhead text style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do.</a:t>
            </a:r>
          </a:p>
        </p:txBody>
      </p:sp>
    </p:spTree>
    <p:extLst>
      <p:ext uri="{BB962C8B-B14F-4D97-AF65-F5344CB8AC3E}">
        <p14:creationId xmlns:p14="http://schemas.microsoft.com/office/powerpoint/2010/main" val="51157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161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0FB99D6-8BE6-3843-87F0-1BF2F1338A6C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7E68A1B2-3ABC-9D4A-B378-06C02AF8EB0C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0184228-3525-514A-86C4-3C16B3BD697F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5B8B0E-1006-BC4A-9FBE-4C9A0F8CB908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6377F4-2164-4C47-B26D-2B2C92B343C5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0D1EABC-9772-9C41-B944-B07DB09ED607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CEBED41-AE49-0A45-88A5-DA613F2CC363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003DCE0-C55E-6448-AC1E-9D71F3EBB562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1979BB4-D02E-AE4E-A8A8-2A7A55AB79CA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03168C6-AAF2-8A4D-AE31-BF4FFA4AA02E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F9A8760-B4C4-654E-B224-4A478CF0477F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227A6DD-EC13-EF49-9819-F92827EA4822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EB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1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2013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656EFA-286F-5E4A-9F0B-E6DE9CBD2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8527C-82D0-9645-A44A-89CA1AE03B1F}"/>
              </a:ext>
            </a:extLst>
          </p:cNvPr>
          <p:cNvSpPr txBox="1"/>
          <p:nvPr userDrawn="1"/>
        </p:nvSpPr>
        <p:spPr>
          <a:xfrm>
            <a:off x="872570" y="2644170"/>
            <a:ext cx="5390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Adaptable.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Intelligent.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3324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ayout (Custom Graphi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F99C1-A850-AA46-A3A6-13755C4E5C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31"/>
            <a:ext cx="8384875" cy="689423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872570" y="2122996"/>
            <a:ext cx="6259750" cy="757130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Name, Title, Date"/>
          <p:cNvSpPr>
            <a:spLocks noGrp="1"/>
          </p:cNvSpPr>
          <p:nvPr>
            <p:ph type="subTitle" idx="1" hasCustomPrompt="1"/>
          </p:nvPr>
        </p:nvSpPr>
        <p:spPr>
          <a:xfrm>
            <a:off x="872570" y="4513633"/>
            <a:ext cx="4877066" cy="1092607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lang="en-US" sz="2000" b="0" i="0" kern="12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9F46B48-C01A-1340-8C6B-DA07FABAAD3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29EC48C-88EC-4F48-B6BB-B7BB27D37DBD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14E96798-EC8B-FA4C-AC7D-DE75AF3811AF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Rectangle 22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ww.png">
            <a:extLst>
              <a:ext uri="{FF2B5EF4-FFF2-40B4-BE49-F238E27FC236}">
                <a16:creationId xmlns:a16="http://schemas.microsoft.com/office/drawing/2014/main" id="{6CB568A7-486F-7E43-8841-829B65783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-1"/>
            <a:ext cx="3279430" cy="6858001"/>
          </a:xfrm>
          <a:prstGeom prst="rect">
            <a:avLst/>
          </a:prstGeom>
        </p:spPr>
      </p:pic>
      <p:sp>
        <p:nvSpPr>
          <p:cNvPr id="26" name="object 6">
            <a:extLst>
              <a:ext uri="{FF2B5EF4-FFF2-40B4-BE49-F238E27FC236}">
                <a16:creationId xmlns:a16="http://schemas.microsoft.com/office/drawing/2014/main" id="{55A0589D-3199-824F-BB2E-0165FD1B46B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4AB8CBEA-6665-9A4C-BAFF-830C38095BF8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C7CEB1-422C-D04C-9AF5-6F9B7A714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C6EFF017-BB71-2946-8429-D5C445CE839E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59F683-89D6-C24E-B6D3-272BC62A26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BCF7B235-4328-1747-AC5E-57DC6D753214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880B90-D46C-0D44-8AFE-4A062DD38A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  <p:sp>
        <p:nvSpPr>
          <p:cNvPr id="21" name="object 6">
            <a:extLst>
              <a:ext uri="{FF2B5EF4-FFF2-40B4-BE49-F238E27FC236}">
                <a16:creationId xmlns:a16="http://schemas.microsoft.com/office/drawing/2014/main" id="{EC8AB604-7AB0-AA4A-8D3F-975F013C2F51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0C4FA3-D3E2-BF43-880D-3DA206335E1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/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1" name="Picture 10" descr="w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"/>
          <a:stretch/>
        </p:blipFill>
        <p:spPr>
          <a:xfrm>
            <a:off x="8912570" y="0"/>
            <a:ext cx="3279430" cy="68580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9E807F-F94B-F442-B5BC-972820E2E7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2" y="210312"/>
            <a:ext cx="10541508" cy="5029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49FD6F-DB7C-B74F-8B28-DE0F77ACFB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7700" y="1463040"/>
            <a:ext cx="10515600" cy="475940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Tx/>
              <a:buFont typeface="Calibri" panose="020F0502020204030204" pitchFamily="34" charset="0"/>
              <a:buChar char="˃"/>
              <a:tabLst/>
              <a:defRPr sz="2800" b="0"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Agenda Item 1</a:t>
            </a:r>
          </a:p>
          <a:p>
            <a:pPr lvl="1"/>
            <a:r>
              <a:rPr lang="en-US" dirty="0"/>
              <a:t>Sub Bullet Point 1</a:t>
            </a:r>
          </a:p>
          <a:p>
            <a:pPr lvl="0"/>
            <a:r>
              <a:rPr lang="en-US" dirty="0"/>
              <a:t>Agenda Item 2</a:t>
            </a:r>
          </a:p>
          <a:p>
            <a:pPr lvl="1"/>
            <a:r>
              <a:rPr lang="en-US" dirty="0"/>
              <a:t>Sub Bullet Point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C80D-D41B-2941-AA64-3734E35A7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4ED245F3-5FE2-8B4D-AEBC-08059B7700D5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EEB66CA7-5B90-DE44-B07F-CDF1B056C556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9C841668-2641-8344-93D0-BFAF1E0B06C9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F5A8D482-5528-2243-9F47-5B9C75E8D18E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01786C18-A62A-8D40-BE6D-E91ED01BEB52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2F0128-2932-DB49-BB4F-4E6C92A36F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15" name="object 6">
            <a:extLst>
              <a:ext uri="{FF2B5EF4-FFF2-40B4-BE49-F238E27FC236}">
                <a16:creationId xmlns:a16="http://schemas.microsoft.com/office/drawing/2014/main" id="{C4518266-97F4-5E48-8B44-08654EC2969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DBBB27-6F71-7C43-BFA5-6B2E8E1AC9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33854958-1BAD-BE47-ACAC-E9903DAE90C1}"/>
              </a:ext>
            </a:extLst>
          </p:cNvPr>
          <p:cNvSpPr/>
          <p:nvPr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B423B7-B99A-5744-8625-DC9058672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  <p:sp>
        <p:nvSpPr>
          <p:cNvPr id="22" name="object 6">
            <a:extLst>
              <a:ext uri="{FF2B5EF4-FFF2-40B4-BE49-F238E27FC236}">
                <a16:creationId xmlns:a16="http://schemas.microsoft.com/office/drawing/2014/main" id="{838CE688-24EB-EF4C-8127-F226875D5747}"/>
              </a:ext>
            </a:extLst>
          </p:cNvPr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6E6D9E-81DB-064A-A067-E1DB17AB7C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5519"/>
            <a:ext cx="950976" cy="19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63040"/>
            <a:ext cx="10515600" cy="4759404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tabLst>
                <a:tab pos="2627313" algn="l"/>
              </a:tabLs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0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72570" y="2971079"/>
            <a:ext cx="6727039" cy="761747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Insert Section Title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60FB99D6-8BE6-3843-87F0-1BF2F1338A6C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7E68A1B2-3ABC-9D4A-B378-06C02AF8EB0C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60184228-3525-514A-86C4-3C16B3BD697F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5B8B0E-1006-BC4A-9FBE-4C9A0F8CB908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6377F4-2164-4C47-B26D-2B2C92B343C5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0D1EABC-9772-9C41-B944-B07DB09ED607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CEBED41-AE49-0A45-88A5-DA613F2CC363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1003DCE0-C55E-6448-AC1E-9D71F3EBB562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31979BB4-D02E-AE4E-A8A8-2A7A55AB79CA}"/>
              </a:ext>
            </a:extLst>
          </p:cNvPr>
          <p:cNvSpPr/>
          <p:nvPr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A03168C6-AAF2-8A4D-AE31-BF4FFA4AA02E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F9A8760-B4C4-654E-B224-4A478CF0477F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227A6DD-EC13-EF49-9819-F92827EA4822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11.png"/>
          <p:cNvPicPr>
            <a:picLocks noChangeAspect="1"/>
          </p:cNvPicPr>
          <p:nvPr userDrawn="1"/>
        </p:nvPicPr>
        <p:blipFill rotWithShape="1"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13" b="2013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656EFA-286F-5E4A-9F0B-E6DE9CBD2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6020569"/>
            <a:ext cx="1280160" cy="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with Pictur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60121" y="2971079"/>
            <a:ext cx="5440678" cy="2686771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i="0" kern="1200" baseline="0" dirty="0">
                <a:solidFill>
                  <a:schemeClr val="tx1"/>
                </a:solidFill>
                <a:latin typeface="Arial" charset="0"/>
                <a:ea typeface="+mj-ea"/>
                <a:cs typeface="Arial" charset="0"/>
              </a:defRPr>
            </a:lvl1pPr>
          </a:lstStyle>
          <a:p>
            <a:r>
              <a:rPr lang="en-US" dirty="0"/>
              <a:t>Insert Section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832950" y="6443472"/>
            <a:ext cx="1176170" cy="371856"/>
          </a:xfrm>
          <a:prstGeom prst="rect">
            <a:avLst/>
          </a:prstGeom>
          <a:solidFill>
            <a:srgbClr val="16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0B7BA82-6A86-384D-B04E-8D5191D59474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1A1DA86-877F-0F49-BEED-32E9369C39C3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98C142-ECE9-DD49-BB91-2DA6D9B51231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8A73BA-1743-4F4E-913D-21292EC9018A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8DF7FB5-0303-8F4D-A597-E38379253F50}"/>
              </a:ext>
            </a:extLst>
          </p:cNvPr>
          <p:cNvSpPr/>
          <p:nvPr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BDABBB2-33CA-9440-B11D-5EAC9D5D4358}"/>
              </a:ext>
            </a:extLst>
          </p:cNvPr>
          <p:cNvSpPr/>
          <p:nvPr userDrawn="1"/>
        </p:nvSpPr>
        <p:spPr>
          <a:xfrm rot="16200000">
            <a:off x="7412966" y="2078966"/>
            <a:ext cx="4779034" cy="4779034"/>
          </a:xfrm>
          <a:prstGeom prst="rtTriangle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CE9204F-1C73-5D4A-8857-934625F01F43}"/>
              </a:ext>
            </a:extLst>
          </p:cNvPr>
          <p:cNvSpPr/>
          <p:nvPr userDrawn="1"/>
        </p:nvSpPr>
        <p:spPr>
          <a:xfrm rot="10800000">
            <a:off x="7412966" y="0"/>
            <a:ext cx="4792936" cy="4792936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26"/>
          <p:cNvSpPr>
            <a:spLocks noGrp="1"/>
          </p:cNvSpPr>
          <p:nvPr>
            <p:ph type="pic" sz="quarter" idx="11"/>
          </p:nvPr>
        </p:nvSpPr>
        <p:spPr>
          <a:xfrm>
            <a:off x="6820345" y="1200150"/>
            <a:ext cx="4457700" cy="4457700"/>
          </a:xfrm>
          <a:solidFill>
            <a:schemeClr val="accent3"/>
          </a:solidFill>
        </p:spPr>
        <p:txBody>
          <a:bodyPr tIns="1371600" bIns="0" anchor="ctr" anchorCtr="0">
            <a:noAutofit/>
          </a:bodyPr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1.png">
            <a:extLst>
              <a:ext uri="{FF2B5EF4-FFF2-40B4-BE49-F238E27FC236}">
                <a16:creationId xmlns:a16="http://schemas.microsoft.com/office/drawing/2014/main" id="{175C80C8-C178-9C4A-9F97-6978E22E3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6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792" y="1463040"/>
            <a:ext cx="5181600" cy="4835843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6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600" b="0">
                <a:solidFill>
                  <a:schemeClr val="tx1"/>
                </a:solidFill>
              </a:defRPr>
            </a:lvl4pPr>
            <a:lvl5pPr>
              <a:defRPr sz="16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792" y="210312"/>
            <a:ext cx="10541508" cy="5029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700" y="1344168"/>
            <a:ext cx="10515600" cy="4756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object 6"/>
          <p:cNvSpPr/>
          <p:nvPr userDrawn="1"/>
        </p:nvSpPr>
        <p:spPr>
          <a:xfrm>
            <a:off x="0" y="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863600" h="863600">
                <a:moveTo>
                  <a:pt x="863600" y="0"/>
                </a:moveTo>
                <a:lnTo>
                  <a:pt x="0" y="0"/>
                </a:lnTo>
                <a:lnTo>
                  <a:pt x="0" y="863600"/>
                </a:lnTo>
                <a:lnTo>
                  <a:pt x="863600" y="0"/>
                </a:lnTo>
                <a:close/>
              </a:path>
            </a:pathLst>
          </a:custGeom>
          <a:solidFill>
            <a:srgbClr val="F11212"/>
          </a:solidFill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7700" y="6356350"/>
            <a:ext cx="903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&gt;&gt; </a:t>
            </a:r>
            <a:fld id="{626C978B-826E-438C-909A-E9C381D3FF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4F068DF-C691-E142-9A8F-9F62E4FF6DFA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31" y="6517141"/>
            <a:ext cx="950976" cy="192980"/>
          </a:xfrm>
          <a:prstGeom prst="rect">
            <a:avLst/>
          </a:prstGeom>
        </p:spPr>
      </p:pic>
      <p:sp>
        <p:nvSpPr>
          <p:cNvPr id="4" name="fc" descr="XILINX CONFIDENTIAL">
            <a:extLst>
              <a:ext uri="{FF2B5EF4-FFF2-40B4-BE49-F238E27FC236}">
                <a16:creationId xmlns:a16="http://schemas.microsoft.com/office/drawing/2014/main" id="{A834F2D9-9CFE-443A-A22C-4D97EBAEB539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>
                <a:solidFill>
                  <a:srgbClr val="0070C0"/>
                </a:solidFill>
                <a:latin typeface="Arial" panose="020B0604020202020204" pitchFamily="34" charset="0"/>
              </a:rPr>
              <a:t>XILINX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6" r:id="rId15"/>
    <p:sldLayoutId id="2147483947" r:id="rId16"/>
    <p:sldLayoutId id="2147483948" r:id="rId17"/>
    <p:sldLayoutId id="2147483949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rgbClr val="EC1C24"/>
          </a:solidFill>
          <a:latin typeface="Arial" charset="0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FF0000"/>
        </a:buClr>
        <a:buFont typeface="Calibri" panose="020F0502020204030204" pitchFamily="34" charset="0"/>
        <a:buChar char="˃"/>
        <a:defRPr sz="2000" b="1" kern="1200">
          <a:solidFill>
            <a:schemeClr val="tx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1"/>
        </a:buBlip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D5B2-D8E4-42AB-9073-5A7A8290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70" y="2971080"/>
            <a:ext cx="8332390" cy="850644"/>
          </a:xfrm>
        </p:spPr>
        <p:txBody>
          <a:bodyPr/>
          <a:lstStyle/>
          <a:p>
            <a:r>
              <a:rPr lang="en-US" dirty="0"/>
              <a:t>Parallel Interface –high level view</a:t>
            </a:r>
          </a:p>
        </p:txBody>
      </p:sp>
    </p:spTree>
    <p:extLst>
      <p:ext uri="{BB962C8B-B14F-4D97-AF65-F5344CB8AC3E}">
        <p14:creationId xmlns:p14="http://schemas.microsoft.com/office/powerpoint/2010/main" val="35524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DC1A6-862A-4A7D-9368-556A2538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210311"/>
            <a:ext cx="10816521" cy="745653"/>
          </a:xfrm>
        </p:spPr>
        <p:txBody>
          <a:bodyPr/>
          <a:lstStyle/>
          <a:p>
            <a:r>
              <a:rPr lang="en-US" dirty="0"/>
              <a:t>Solution Space for Parallel I/F PHY Standardization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10DA7-B155-432B-8DD5-7C38D30B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05" y="1020910"/>
            <a:ext cx="7391677" cy="54355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Medium / Bump map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Interposer/EMIB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Organic Substrate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Channel Signal Definition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2 clocks (diff. pair) per 32 data plus TBD aux pins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2 clocks (diff. pair) per 16 data plus TBD aux pins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Electricals – Select/Leverage from JEDEC compliant 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HBM 2/2E, 3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LP-DDR4, LP-DDR5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DDR4, DDR5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GDDRx</a:t>
            </a:r>
            <a:r>
              <a:rPr lang="en-US" dirty="0">
                <a:sym typeface="Wingdings" panose="05000000000000000000" pitchFamily="2" charset="2"/>
              </a:rPr>
              <a:t> ;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Optimized derivative of one of the above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What is required voltages? Recommended voltages  </a:t>
            </a:r>
          </a:p>
        </p:txBody>
      </p:sp>
    </p:spTree>
    <p:extLst>
      <p:ext uri="{BB962C8B-B14F-4D97-AF65-F5344CB8AC3E}">
        <p14:creationId xmlns:p14="http://schemas.microsoft.com/office/powerpoint/2010/main" val="37331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DC1A6-862A-4A7D-9368-556A2538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210311"/>
            <a:ext cx="10816521" cy="745653"/>
          </a:xfrm>
        </p:spPr>
        <p:txBody>
          <a:bodyPr/>
          <a:lstStyle/>
          <a:p>
            <a:r>
              <a:rPr lang="en-US" dirty="0"/>
              <a:t>Simplifying the Solution Space for Parallel PHY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10DA7-B155-432B-8DD5-7C38D30B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05" y="1020910"/>
            <a:ext cx="7391677" cy="54355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Medium / Bump map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Interposer/EMIB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Organic Substrate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Channel Signal Definition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2 clocks (diff. pair) per 32 data plus TBD auxiliary pins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2 clocks (diff. pair) per 16 data plus TBD auxiliary pins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Electricals –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HBM 2/2E, 3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LP-DDR4, LP-DDR5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DDR4, DDR5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>
                <a:sym typeface="Wingdings" panose="05000000000000000000" pitchFamily="2" charset="2"/>
              </a:rPr>
              <a:t>GDDRx</a:t>
            </a:r>
            <a:r>
              <a:rPr lang="en-US" dirty="0">
                <a:sym typeface="Wingdings" panose="05000000000000000000" pitchFamily="2" charset="2"/>
              </a:rPr>
              <a:t> ;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sym typeface="Wingdings" panose="05000000000000000000" pitchFamily="2" charset="2"/>
              </a:rPr>
              <a:t>Optimized derivative of one of the above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What is required voltages? Recommended voltages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B898818-025A-456B-AD7A-1BEEA7A0216C}"/>
              </a:ext>
            </a:extLst>
          </p:cNvPr>
          <p:cNvGrpSpPr/>
          <p:nvPr/>
        </p:nvGrpSpPr>
        <p:grpSpPr>
          <a:xfrm>
            <a:off x="3158836" y="1244799"/>
            <a:ext cx="8704351" cy="2356233"/>
            <a:chOff x="3158836" y="1244799"/>
            <a:chExt cx="8704351" cy="235623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0DCC209-8D1C-4E75-93AD-CBF9864B6636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707476" y="1529541"/>
              <a:ext cx="5006111" cy="8459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9E5FC8-E440-45C5-9A32-E218B48D29F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7306887" y="1614131"/>
              <a:ext cx="1406700" cy="100146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C3B846-766D-49B5-B960-2CC77A0B747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158836" y="1614131"/>
              <a:ext cx="5554751" cy="1986901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C6B5C-5960-4C0A-B17E-B43E87941316}"/>
                </a:ext>
              </a:extLst>
            </p:cNvPr>
            <p:cNvSpPr/>
            <p:nvPr/>
          </p:nvSpPr>
          <p:spPr>
            <a:xfrm>
              <a:off x="8713587" y="1244799"/>
              <a:ext cx="31496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Arial"/>
                </a:rPr>
                <a:t>Interposer/EMIB/</a:t>
              </a:r>
              <a:r>
                <a:rPr lang="en-US" sz="1400" b="1" dirty="0" err="1">
                  <a:solidFill>
                    <a:srgbClr val="C00000"/>
                  </a:solidFill>
                  <a:latin typeface="Arial"/>
                </a:rPr>
                <a:t>InFO</a:t>
              </a:r>
              <a:r>
                <a:rPr lang="en-US" sz="1400" b="1" dirty="0">
                  <a:solidFill>
                    <a:srgbClr val="C00000"/>
                  </a:solidFill>
                  <a:latin typeface="Arial"/>
                </a:rPr>
                <a:t>/HDFO &amp;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Arial"/>
                </a:rPr>
                <a:t>1 diff clock pair per 32 &amp;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C00000"/>
                  </a:solidFill>
                  <a:latin typeface="Arial"/>
                </a:rPr>
                <a:t>HBM 2/2E, 3 Electricals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F68C05-A77B-43E1-A16B-EFD1F70A50D0}"/>
              </a:ext>
            </a:extLst>
          </p:cNvPr>
          <p:cNvGrpSpPr/>
          <p:nvPr/>
        </p:nvGrpSpPr>
        <p:grpSpPr>
          <a:xfrm>
            <a:off x="2831129" y="2067009"/>
            <a:ext cx="9032058" cy="2858250"/>
            <a:chOff x="2831129" y="2067009"/>
            <a:chExt cx="9032058" cy="285825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F67D3A-3298-4874-8A49-FD72F6914C17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831129" y="2067009"/>
              <a:ext cx="5754256" cy="2165753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DE8258-6A5E-4FC5-A530-1CCEBE53A6A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7178685" y="3107403"/>
              <a:ext cx="1406700" cy="1125359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536A1D-352A-4E81-893D-B21234CEC681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4360671" y="4232762"/>
              <a:ext cx="4224714" cy="2909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CC2374-8DFA-42EB-A879-085756412507}"/>
                </a:ext>
              </a:extLst>
            </p:cNvPr>
            <p:cNvSpPr/>
            <p:nvPr/>
          </p:nvSpPr>
          <p:spPr>
            <a:xfrm>
              <a:off x="8585385" y="3540264"/>
              <a:ext cx="327780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0070C0"/>
                  </a:solidFill>
                  <a:latin typeface="Arial"/>
                </a:rPr>
                <a:t>Organic substrate &amp;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0070C0"/>
                  </a:solidFill>
                  <a:latin typeface="Arial"/>
                </a:rPr>
                <a:t>1 diff clock pair per 16 &amp;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0070C0"/>
                  </a:solidFill>
                  <a:latin typeface="Arial"/>
                  <a:sym typeface="Wingdings" panose="05000000000000000000" pitchFamily="2" charset="2"/>
                </a:rPr>
                <a:t>Questions –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lang="en-US" sz="1400" b="1" dirty="0">
                  <a:solidFill>
                    <a:srgbClr val="0070C0"/>
                  </a:solidFill>
                  <a:latin typeface="Arial"/>
                  <a:sym typeface="Wingdings" panose="05000000000000000000" pitchFamily="2" charset="2"/>
                </a:rPr>
                <a:t>Required inter-operation voltage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arenR"/>
                <a:tabLst/>
                <a:defRPr/>
              </a:pPr>
              <a:r>
                <a:rPr lang="en-US" sz="1400" b="1" dirty="0">
                  <a:solidFill>
                    <a:srgbClr val="0070C0"/>
                  </a:solidFill>
                  <a:latin typeface="Arial"/>
                  <a:sym typeface="Wingdings" panose="05000000000000000000" pitchFamily="2" charset="2"/>
                </a:rPr>
                <a:t>Type of termination for the terminated case  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7826A5DE-7625-43D8-8EE9-F67B8C698E66}"/>
                </a:ext>
              </a:extLst>
            </p:cNvPr>
            <p:cNvSpPr/>
            <p:nvPr/>
          </p:nvSpPr>
          <p:spPr>
            <a:xfrm>
              <a:off x="3882967" y="3874829"/>
              <a:ext cx="274320" cy="846653"/>
            </a:xfrm>
            <a:prstGeom prst="rightBrace">
              <a:avLst>
                <a:gd name="adj1" fmla="val 38945"/>
                <a:gd name="adj2" fmla="val 50982"/>
              </a:avLst>
            </a:prstGeom>
            <a:ln w="28575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08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DC1A6-862A-4A7D-9368-556A2538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43741"/>
            <a:ext cx="10541508" cy="502920"/>
          </a:xfrm>
        </p:spPr>
        <p:txBody>
          <a:bodyPr/>
          <a:lstStyle/>
          <a:p>
            <a:r>
              <a:rPr lang="en-US" dirty="0"/>
              <a:t>Benefits of new proposal: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10DA7-B155-432B-8DD5-7C38D30B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713232"/>
            <a:ext cx="11295888" cy="5839968"/>
          </a:xfrm>
        </p:spPr>
        <p:txBody>
          <a:bodyPr>
            <a:normAutofit/>
          </a:bodyPr>
          <a:lstStyle/>
          <a:p>
            <a:r>
              <a:rPr lang="en-US" sz="1800" dirty="0"/>
              <a:t>We don’t see chiplets in the AIB EMIB/interposer world can be reused for organic substrate so </a:t>
            </a:r>
            <a:r>
              <a:rPr lang="en-US" sz="1800" dirty="0" err="1"/>
              <a:t>BoW</a:t>
            </a:r>
            <a:r>
              <a:rPr lang="en-US" sz="1800" dirty="0"/>
              <a:t> choice of 0.9V doesn’t benefits interoperability.  </a:t>
            </a:r>
            <a:r>
              <a:rPr lang="en-US" sz="1800" dirty="0" err="1"/>
              <a:t>BoW</a:t>
            </a:r>
            <a:r>
              <a:rPr lang="en-US" sz="1800" dirty="0"/>
              <a:t> and AIB signals definition  are different as well. </a:t>
            </a:r>
          </a:p>
          <a:p>
            <a:r>
              <a:rPr lang="en-US" sz="1800" dirty="0"/>
              <a:t>We believe </a:t>
            </a:r>
            <a:r>
              <a:rPr lang="en-US" sz="1800" dirty="0" err="1"/>
              <a:t>BoW</a:t>
            </a:r>
            <a:r>
              <a:rPr lang="en-US" sz="1800" dirty="0"/>
              <a:t> spec with following characteristics can greatly accelerate chiplets ecosystem buildup:</a:t>
            </a:r>
          </a:p>
          <a:p>
            <a:pPr lvl="1"/>
            <a:r>
              <a:rPr lang="en-US" sz="1600" dirty="0"/>
              <a:t>Available IP and </a:t>
            </a:r>
            <a:r>
              <a:rPr lang="en-US" sz="1600" dirty="0" err="1"/>
              <a:t>proveness</a:t>
            </a:r>
            <a:r>
              <a:rPr lang="en-US" sz="1600" dirty="0"/>
              <a:t>, Ease of design, Low BOM Cost, Device ecosystem and Test infrastructure</a:t>
            </a:r>
          </a:p>
          <a:p>
            <a:pPr lvl="1"/>
            <a:r>
              <a:rPr lang="en-US" sz="1600" dirty="0"/>
              <a:t>Preferably, Dual- or Multi-role enables industry support without “dedicated cost” to it if the interface is unused </a:t>
            </a:r>
          </a:p>
          <a:p>
            <a:pPr lvl="2"/>
            <a:r>
              <a:rPr lang="en-US" sz="1400" dirty="0"/>
              <a:t>Especially important in early phase of market adoption, often “chicken-and-egg” situation </a:t>
            </a:r>
          </a:p>
          <a:p>
            <a:pPr lvl="1"/>
            <a:r>
              <a:rPr lang="en-US" sz="1600" dirty="0"/>
              <a:t>Roadmap to both higher data rates and lower energy/bits to optimize for different use cases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721396-14EE-4FFF-8EAF-8333BFBF1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42762"/>
              </p:ext>
            </p:extLst>
          </p:nvPr>
        </p:nvGraphicFramePr>
        <p:xfrm>
          <a:off x="734984" y="2882654"/>
          <a:ext cx="10858500" cy="3551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985336723"/>
                    </a:ext>
                  </a:extLst>
                </a:gridCol>
                <a:gridCol w="3816027">
                  <a:extLst>
                    <a:ext uri="{9D8B030D-6E8A-4147-A177-3AD203B41FA5}">
                      <a16:colId xmlns:a16="http://schemas.microsoft.com/office/drawing/2014/main" val="2530869617"/>
                    </a:ext>
                  </a:extLst>
                </a:gridCol>
                <a:gridCol w="3857313">
                  <a:extLst>
                    <a:ext uri="{9D8B030D-6E8A-4147-A177-3AD203B41FA5}">
                      <a16:colId xmlns:a16="http://schemas.microsoft.com/office/drawing/2014/main" val="1944460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dirty="0" err="1"/>
                        <a:t>BoW</a:t>
                      </a:r>
                      <a:r>
                        <a:rPr lang="en-US" sz="1400" dirty="0"/>
                        <a:t> (with 0.9V I/O)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400" dirty="0" err="1"/>
                        <a:t>BoW</a:t>
                      </a:r>
                      <a:r>
                        <a:rPr lang="en-US" sz="1400" dirty="0"/>
                        <a:t> using Industry-standard I/</a:t>
                      </a: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4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Industry-standard I/</a:t>
                      </a:r>
                      <a:r>
                        <a:rPr lang="en-US" sz="1400" dirty="0" err="1"/>
                        <a:t>Os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 adopt LP-</a:t>
                      </a:r>
                      <a:r>
                        <a:rPr lang="en-US" sz="1200" dirty="0" err="1"/>
                        <a:t>DDRx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DDRx</a:t>
                      </a:r>
                      <a:r>
                        <a:rPr lang="en-US" sz="1200" dirty="0"/>
                        <a:t> standards I/O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3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Optimized for organic substrate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Goal is to support both organic and interposer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Roadmap to lower energy/bit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Roadmap to higher max data rates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Y   </a:t>
                      </a:r>
                      <a:r>
                        <a:rPr lang="en-US" sz="1200" dirty="0"/>
                        <a:t>LP5 VDDQ 0.3V (</a:t>
                      </a:r>
                      <a:r>
                        <a:rPr lang="en-US" sz="1200" dirty="0" err="1"/>
                        <a:t>unterm</a:t>
                      </a:r>
                      <a:r>
                        <a:rPr lang="en-US" sz="1200" dirty="0"/>
                        <a:t>): 1-4Gbps (short </a:t>
                      </a:r>
                      <a:r>
                        <a:rPr lang="en-US" sz="1200" dirty="0" err="1"/>
                        <a:t>ch</a:t>
                      </a:r>
                      <a:r>
                        <a:rPr lang="en-US" sz="1200" dirty="0"/>
                        <a:t>)</a:t>
                      </a:r>
                    </a:p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    LP5 VDDQ 0.5V required  (term): 4-16Gbps (short </a:t>
                      </a:r>
                      <a:r>
                        <a:rPr lang="en-US" sz="1200" dirty="0" err="1"/>
                        <a:t>ch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2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Ease of design / Lower design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Y </a:t>
                      </a:r>
                      <a:r>
                        <a:rPr lang="en-US" sz="1200" dirty="0"/>
                        <a:t>I/O IPs readily available from multi-vendors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6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Dual-role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/>
                        <a:t> (Chiplets and Memory)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3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Lower BOM 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N (need extra 0.9V rail, dedicated usage)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/>
                        <a:t> (standard rail, dual-role flexibility)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5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Device availability / maturity 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dirty="0"/>
                        <a:t> (/ soon for latest standards)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18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400" dirty="0"/>
                        <a:t>Test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200" dirty="0"/>
                        <a:t>Readily available, multi-vendors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5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7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7F7F7F"/>
      </a:lt2>
      <a:accent1>
        <a:srgbClr val="EB1C23"/>
      </a:accent1>
      <a:accent2>
        <a:srgbClr val="30364B"/>
      </a:accent2>
      <a:accent3>
        <a:srgbClr val="5F5F5F"/>
      </a:accent3>
      <a:accent4>
        <a:srgbClr val="1B3866"/>
      </a:accent4>
      <a:accent5>
        <a:srgbClr val="AC171F"/>
      </a:accent5>
      <a:accent6>
        <a:srgbClr val="1E640E"/>
      </a:accent6>
      <a:hlink>
        <a:srgbClr val="055C99"/>
      </a:hlink>
      <a:folHlink>
        <a:srgbClr val="5F5F5F"/>
      </a:folHlink>
    </a:clrScheme>
    <a:fontScheme name="Xilinx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 Template-2019 [Read-Only]" id="{2B703313-B51E-417D-BD8D-FAD5EBA006E7}" vid="{9F850F2C-9773-4462-B213-6318DE3CC2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ACAD9D530034299EC5D7693A88DFC" ma:contentTypeVersion="0" ma:contentTypeDescription="Create a new document." ma:contentTypeScope="" ma:versionID="a31fc71657270ddc24728c7580379f0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60A1D3-3DF3-4C1C-995E-4AF4AD58BCB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F29AFB4-E04A-462A-9E2D-1E3F6C830A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A3663-698C-4A5E-A846-CE0526A436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 Template-2019</Template>
  <TotalTime>10972</TotalTime>
  <Words>478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Xilinx-5</vt:lpstr>
      <vt:lpstr>Parallel Interface –high level view</vt:lpstr>
      <vt:lpstr>Solution Space for Parallel I/F PHY Standardization</vt:lpstr>
      <vt:lpstr>Simplifying the Solution Space for Parallel PHY</vt:lpstr>
      <vt:lpstr>Benefits of new proposal: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Sagheer Ahmad</dc:creator>
  <cp:keywords>Confidential, None, , , , , , , None,</cp:keywords>
  <dc:description/>
  <cp:lastModifiedBy>Millind Mittal</cp:lastModifiedBy>
  <cp:revision>278</cp:revision>
  <dcterms:created xsi:type="dcterms:W3CDTF">2019-05-09T15:43:55Z</dcterms:created>
  <dcterms:modified xsi:type="dcterms:W3CDTF">2019-10-17T00:54:26Z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0x010100BD5ACAD9D530034299EC5D7693A88DFC</vt:lpwstr>
  </property>
  <property fmtid="{D5CDD505-2E9C-101B-9397-08002B2CF9AE}" pid="3" name="TitusGUID">
    <vt:lpwstr>5e7bf18d-93d9-4869-9368-bef0b1c39ea5</vt:lpwstr>
  </property>
  <property fmtid="{D5CDD505-2E9C-101B-9397-08002B2CF9AE}" pid="4" name="XilinxPublication Year">
    <vt:lpwstr/>
  </property>
  <property fmtid="{D5CDD505-2E9C-101B-9397-08002B2CF9AE}" pid="5" name="XilinxVisual Markings">
    <vt:lpwstr>Yes</vt:lpwstr>
  </property>
  <property fmtid="{D5CDD505-2E9C-101B-9397-08002B2CF9AE}" pid="6" name="XilinxAdditional Classifications">
    <vt:lpwstr>None</vt:lpwstr>
  </property>
  <property fmtid="{D5CDD505-2E9C-101B-9397-08002B2CF9AE}" pid="7" name="XilinxDevelopment Projects">
    <vt:lpwstr/>
  </property>
  <property fmtid="{D5CDD505-2E9C-101B-9397-08002B2CF9AE}" pid="8" name="XilinxThird Party">
    <vt:lpwstr/>
  </property>
  <property fmtid="{D5CDD505-2E9C-101B-9397-08002B2CF9AE}" pid="9" name="XilinxExport Control">
    <vt:lpwstr>None</vt:lpwstr>
  </property>
  <property fmtid="{D5CDD505-2E9C-101B-9397-08002B2CF9AE}" pid="10" name="XilinxNote (Line 2)">
    <vt:lpwstr/>
  </property>
  <property fmtid="{D5CDD505-2E9C-101B-9397-08002B2CF9AE}" pid="11" name="XilinxClassification">
    <vt:lpwstr>Confidential</vt:lpwstr>
  </property>
  <property fmtid="{D5CDD505-2E9C-101B-9397-08002B2CF9AE}" pid="12" name="VisualMarkings">
    <vt:lpwstr>Yes</vt:lpwstr>
  </property>
  <property fmtid="{D5CDD505-2E9C-101B-9397-08002B2CF9AE}" pid="13" name="_dlc_DocIdItemGuid">
    <vt:lpwstr>8bbab622-7fd9-41d8-bf68-034daf0ce673</vt:lpwstr>
  </property>
  <property fmtid="{D5CDD505-2E9C-101B-9397-08002B2CF9AE}" pid="14" name="ExportControl">
    <vt:lpwstr>None</vt:lpwstr>
  </property>
  <property fmtid="{D5CDD505-2E9C-101B-9397-08002B2CF9AE}" pid="15" name="ThirdParty">
    <vt:lpwstr/>
  </property>
  <property fmtid="{D5CDD505-2E9C-101B-9397-08002B2CF9AE}" pid="16" name="AdditionalClassifications">
    <vt:lpwstr>None</vt:lpwstr>
  </property>
  <property fmtid="{D5CDD505-2E9C-101B-9397-08002B2CF9AE}" pid="17" name="XilinxProprietary">
    <vt:lpwstr>No</vt:lpwstr>
  </property>
  <property fmtid="{D5CDD505-2E9C-101B-9397-08002B2CF9AE}" pid="18" name="XilinxNote">
    <vt:lpwstr/>
  </property>
  <property fmtid="{D5CDD505-2E9C-101B-9397-08002B2CF9AE}" pid="19" name="NoteLine2">
    <vt:lpwstr/>
  </property>
</Properties>
</file>