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5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37" d="100"/>
          <a:sy n="137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BA44-F557-3F46-AD8A-3E202025359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8811-3D68-E441-9D2A-78A07152F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BA44-F557-3F46-AD8A-3E202025359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28811-3D68-E441-9D2A-78A07152F7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df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df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df"/><Relationship Id="rId3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df"/><Relationship Id="rId3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df"/><Relationship Id="rId3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df"/><Relationship Id="rId3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df"/><Relationship Id="rId3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df"/><Relationship Id="rId3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df"/><Relationship Id="rId3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df"/><Relationship Id="rId3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df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Mono-H n-1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dR</a:t>
                      </a:r>
                      <a:r>
                        <a:rPr lang="en-US" sz="1000" baseline="0" dirty="0" smtClean="0"/>
                        <a:t> cuts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smtClean="0"/>
                        <a:t>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ll_samples_antikt jet mul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1295400"/>
            <a:ext cx="54006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cuts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smtClean="0"/>
                        <a:t>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ll_samples_dPhi(antikt jets, M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1371600"/>
            <a:ext cx="54006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smtClean="0"/>
                        <a:t>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ll_samples_ME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2400" y="1828800"/>
            <a:ext cx="54006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smtClean="0"/>
                        <a:t>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ll_samples_mass(lead fat j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1676400"/>
            <a:ext cx="54006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1.0,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-tagged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ll_samples_b-tag subjets mul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6200" y="1828800"/>
            <a:ext cx="54006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ll_samples_min(MV1(subjets)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4800" y="1600200"/>
            <a:ext cx="54006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cuts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</a:t>
                      </a:r>
                      <a:r>
                        <a:rPr lang="en-US" sz="1000" dirty="0" smtClean="0"/>
                        <a:t>-tag required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ll_samples_total b-tag multiplicity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8600" y="1752600"/>
            <a:ext cx="54006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eta</a:t>
                      </a:r>
                      <a:r>
                        <a:rPr lang="en-US" sz="1000" baseline="0" dirty="0" smtClean="0"/>
                        <a:t> 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b</a:t>
                      </a:r>
                      <a:r>
                        <a:rPr lang="en-US" sz="1000" dirty="0" smtClean="0"/>
                        <a:t>-tags (not</a:t>
                      </a:r>
                      <a:r>
                        <a:rPr lang="en-US" sz="1000" baseline="0" dirty="0" smtClean="0"/>
                        <a:t> required to be </a:t>
                      </a:r>
                      <a:r>
                        <a:rPr lang="en-US" sz="1000" baseline="0" dirty="0" err="1" smtClean="0"/>
                        <a:t>subjets</a:t>
                      </a:r>
                      <a:r>
                        <a:rPr lang="en-US" sz="1000" baseline="0" dirty="0" smtClean="0"/>
                        <a:t>)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1154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ax_</a:t>
            </a:r>
            <a:endParaRPr lang="en-US" dirty="0"/>
          </a:p>
        </p:txBody>
      </p:sp>
      <p:pic>
        <p:nvPicPr>
          <p:cNvPr id="8" name="Picture 7" descr="all_samples_dR(b-tags, lead fatj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2400" y="1676400"/>
            <a:ext cx="54006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Mono-H C2, D2, Tau21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ll_samples_C2, post all cut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8600" y="1524000"/>
            <a:ext cx="54006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smtClean="0"/>
                        <a:t>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all_samples_pT(lead fatj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61925" y="228600"/>
            <a:ext cx="5400675" cy="3943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38400" y="5638800"/>
            <a:ext cx="349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plot with </a:t>
            </a:r>
            <a:r>
              <a:rPr lang="en-US" dirty="0" err="1" smtClean="0"/>
              <a:t>singletop</a:t>
            </a:r>
            <a:r>
              <a:rPr lang="en-US" dirty="0" smtClean="0"/>
              <a:t>? removed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ll_samples_D2, post all cut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4800" y="1447800"/>
            <a:ext cx="54006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ll_samples_Tau21, post all cut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2400" y="1828800"/>
            <a:ext cx="54006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smtClean="0"/>
                        <a:t>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ll_samples_eta(lead fatj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4800" y="381000"/>
            <a:ext cx="5400675" cy="3943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0200" y="5334000"/>
            <a:ext cx="157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 above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cuts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smtClean="0"/>
                        <a:t>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ll_samples_fatjet mul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1295400"/>
            <a:ext cx="54006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smtClean="0"/>
                        <a:t>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ll_samples_el mul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2400" y="1600200"/>
            <a:ext cx="54006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smtClean="0"/>
                        <a:t>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ll_samples_mu mult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61925" y="1447800"/>
            <a:ext cx="54006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baseline="0" dirty="0" smtClean="0"/>
                        <a:t> &gt; 20, </a:t>
                      </a:r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smtClean="0"/>
                        <a:t>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ll_samples_pt(antikt jets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1600200"/>
            <a:ext cx="54006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baseline="0" dirty="0" smtClean="0"/>
                        <a:t> &gt; 20, </a:t>
                      </a:r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smtClean="0"/>
                        <a:t>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ll_samples_eta(antikt jets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2400" y="1447800"/>
            <a:ext cx="54006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228600"/>
          <a:ext cx="3124200" cy="642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Cut applied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250 </a:t>
                      </a:r>
                      <a:r>
                        <a:rPr lang="en-US" sz="1000" dirty="0" err="1" smtClean="0"/>
                        <a:t>GeV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&gt;= 1 fat jet: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250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1.2)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Electron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Muon</a:t>
                      </a:r>
                      <a:r>
                        <a:rPr lang="en-US" sz="1000" dirty="0" smtClean="0"/>
                        <a:t> veto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Remove</a:t>
                      </a:r>
                      <a:r>
                        <a:rPr lang="en-US" sz="1000" baseline="0" dirty="0" smtClean="0"/>
                        <a:t> jet overlapping el:</a:t>
                      </a:r>
                    </a:p>
                    <a:p>
                      <a:r>
                        <a:rPr lang="en-US" sz="1000" baseline="0" dirty="0" smtClean="0"/>
                        <a:t>pt &gt; 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&lt;= 1 </a:t>
                      </a:r>
                      <a:r>
                        <a:rPr lang="en-US" sz="1000" dirty="0" smtClean="0"/>
                        <a:t>antikt4 jet with:</a:t>
                      </a:r>
                    </a:p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dirty="0" smtClean="0"/>
                        <a:t> &gt;</a:t>
                      </a:r>
                      <a:r>
                        <a:rPr lang="en-US" sz="1000" baseline="0" dirty="0" smtClean="0"/>
                        <a:t> 40, 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4.5, </a:t>
                      </a:r>
                    </a:p>
                    <a:p>
                      <a:r>
                        <a:rPr lang="en-US" sz="1000" baseline="0" dirty="0" err="1" smtClean="0"/>
                        <a:t>dR(lead</a:t>
                      </a:r>
                      <a:r>
                        <a:rPr lang="en-US" sz="1000" baseline="0" dirty="0" smtClean="0"/>
                        <a:t> fat jet) &gt; 0.9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pT</a:t>
                      </a:r>
                      <a:r>
                        <a:rPr lang="en-US" sz="1000" baseline="0" dirty="0" smtClean="0"/>
                        <a:t> &gt; 20, </a:t>
                      </a:r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&lt; 4.5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Veto</a:t>
                      </a:r>
                      <a:r>
                        <a:rPr lang="en-US" sz="1000" baseline="0" dirty="0" smtClean="0"/>
                        <a:t> events with</a:t>
                      </a:r>
                    </a:p>
                    <a:p>
                      <a:r>
                        <a:rPr lang="en-US" sz="1000" dirty="0" smtClean="0"/>
                        <a:t>antikt4 jet:</a:t>
                      </a:r>
                    </a:p>
                    <a:p>
                      <a:r>
                        <a:rPr lang="en-US" sz="1000" dirty="0" smtClean="0"/>
                        <a:t>pt &gt; 20</a:t>
                      </a:r>
                    </a:p>
                    <a:p>
                      <a:r>
                        <a:rPr lang="en-US" sz="1000" dirty="0" err="1" smtClean="0"/>
                        <a:t>eta</a:t>
                      </a:r>
                      <a:r>
                        <a:rPr lang="en-US" sz="1000" dirty="0" smtClean="0"/>
                        <a:t> &lt; 2.5</a:t>
                      </a:r>
                    </a:p>
                    <a:p>
                      <a:r>
                        <a:rPr lang="en-US" sz="1000" dirty="0" err="1" smtClean="0"/>
                        <a:t>dPhi</a:t>
                      </a:r>
                      <a:r>
                        <a:rPr lang="en-US" sz="1000" baseline="0" dirty="0" err="1" smtClean="0"/>
                        <a:t>(MET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antikt</a:t>
                      </a:r>
                      <a:r>
                        <a:rPr lang="en-US" sz="1000" baseline="0" dirty="0" smtClean="0"/>
                        <a:t> jet) &gt; 0.4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 &gt; 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Mono-H</a:t>
                      </a:r>
                      <a:endParaRPr lang="en-US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err="1" smtClean="0"/>
                        <a:t>m(fj</a:t>
                      </a:r>
                      <a:r>
                        <a:rPr lang="en-US" sz="1000" baseline="0" dirty="0" smtClean="0"/>
                        <a:t>) &lt; 145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smtClean="0"/>
                        <a:t>jets:</a:t>
                      </a:r>
                    </a:p>
                    <a:p>
                      <a:r>
                        <a:rPr lang="en-US" sz="1000" dirty="0" smtClean="0"/>
                        <a:t>pt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&gt; </a:t>
                      </a:r>
                      <a:r>
                        <a:rPr lang="en-US" sz="1000" baseline="0" dirty="0" smtClean="0"/>
                        <a:t>20</a:t>
                      </a:r>
                    </a:p>
                    <a:p>
                      <a:r>
                        <a:rPr lang="en-US" sz="1000" baseline="0" dirty="0" err="1" smtClean="0"/>
                        <a:t>eta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&lt; </a:t>
                      </a:r>
                      <a:r>
                        <a:rPr lang="en-US" sz="1000" baseline="0" dirty="0" smtClean="0"/>
                        <a:t>2.5</a:t>
                      </a:r>
                    </a:p>
                    <a:p>
                      <a:r>
                        <a:rPr lang="en-US" sz="1000" dirty="0" err="1" smtClean="0"/>
                        <a:t>dR</a:t>
                      </a:r>
                      <a:r>
                        <a:rPr lang="en-US" sz="1000" dirty="0" smtClean="0"/>
                        <a:t> (fat jet)</a:t>
                      </a:r>
                      <a:r>
                        <a:rPr lang="en-US" sz="1000" baseline="0" dirty="0" smtClean="0"/>
                        <a:t> &lt; </a:t>
                      </a:r>
                      <a:r>
                        <a:rPr lang="en-US" sz="1000" baseline="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antikt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subjets</a:t>
                      </a:r>
                      <a:r>
                        <a:rPr lang="en-US" sz="1000" dirty="0" smtClean="0"/>
                        <a:t>:</a:t>
                      </a:r>
                    </a:p>
                    <a:p>
                      <a:r>
                        <a:rPr lang="en-US" sz="1000" baseline="0" dirty="0" err="1" smtClean="0"/>
                        <a:t>b</a:t>
                      </a:r>
                      <a:r>
                        <a:rPr lang="en-US" sz="1000" baseline="0" dirty="0" smtClean="0"/>
                        <a:t>-tag </a:t>
                      </a:r>
                      <a:r>
                        <a:rPr lang="en-US" sz="1000" baseline="0" dirty="0" smtClean="0"/>
                        <a:t>MV1 &gt; 0.971966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ll_samples_dR(antikt jets, lead fatjet) n-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2400" y="1752600"/>
            <a:ext cx="5400675" cy="3943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2569</Words>
  <Application>Microsoft Macintosh PowerPoint</Application>
  <PresentationFormat>On-screen Show (4:3)</PresentationFormat>
  <Paragraphs>758</Paragraphs>
  <Slides>21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Mono-H n-1 plots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Mono-H C2, D2, Tau21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Mono-H n-1 plots</dc:title>
  <dc:creator>Amelia Brennan</dc:creator>
  <cp:lastModifiedBy>Amelia Brennan</cp:lastModifiedBy>
  <cp:revision>7</cp:revision>
  <dcterms:created xsi:type="dcterms:W3CDTF">2015-04-21T02:15:35Z</dcterms:created>
  <dcterms:modified xsi:type="dcterms:W3CDTF">2015-04-21T10:50:31Z</dcterms:modified>
</cp:coreProperties>
</file>