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Lato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Light-bold.fntdata"/><Relationship Id="rId10" Type="http://schemas.openxmlformats.org/officeDocument/2006/relationships/slide" Target="slides/slide5.xml"/><Relationship Id="rId21" Type="http://schemas.openxmlformats.org/officeDocument/2006/relationships/font" Target="fonts/LatoLight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LatoLight-boldItalic.fntdata"/><Relationship Id="rId12" Type="http://schemas.openxmlformats.org/officeDocument/2006/relationships/slide" Target="slides/slide7.xml"/><Relationship Id="rId23" Type="http://schemas.openxmlformats.org/officeDocument/2006/relationships/font" Target="fonts/La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9865623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9865623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992378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992378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992378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0992378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5b0edc2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5b0edc2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9865623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9865623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9865623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9865623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4294967295" type="title"/>
          </p:nvPr>
        </p:nvSpPr>
        <p:spPr>
          <a:xfrm>
            <a:off x="535775" y="712150"/>
            <a:ext cx="810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SYN·THE·SIS </a:t>
            </a:r>
            <a:r>
              <a:rPr b="0" lang="en" sz="3600">
                <a:solidFill>
                  <a:schemeClr val="accent2"/>
                </a:solidFill>
              </a:rPr>
              <a:t>definition</a:t>
            </a:r>
            <a:endParaRPr b="0" sz="3600">
              <a:solidFill>
                <a:schemeClr val="accent2"/>
              </a:solidFill>
            </a:endParaRPr>
          </a:p>
        </p:txBody>
      </p:sp>
      <p:sp>
        <p:nvSpPr>
          <p:cNvPr id="73" name="Google Shape;73;p13"/>
          <p:cNvSpPr txBox="1"/>
          <p:nvPr>
            <p:ph idx="4294967295" type="title"/>
          </p:nvPr>
        </p:nvSpPr>
        <p:spPr>
          <a:xfrm>
            <a:off x="535775" y="1480150"/>
            <a:ext cx="8103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1D1C1D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Essentially, sound synthesis creates a digital audio waveform by using electronic hardware or software. </a:t>
            </a:r>
            <a:endParaRPr b="0" sz="1700">
              <a:solidFill>
                <a:srgbClr val="1D1C1D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1D1C1D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By adjusting the waveforms amplitude and frequency one can create novel sounds or recreate sounds of traditional instruments as well as natural sounds.</a:t>
            </a:r>
            <a:endParaRPr b="0" sz="17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WORKFLOW DIAGRAM</a:t>
            </a:r>
            <a:endParaRPr b="0" sz="3600">
              <a:solidFill>
                <a:schemeClr val="accent2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4975"/>
            <a:ext cx="9143999" cy="145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2450725" y="646788"/>
            <a:ext cx="76080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[</a:t>
            </a:r>
            <a:r>
              <a:rPr lang="en" sz="3000"/>
              <a:t>F</a:t>
            </a:r>
            <a:r>
              <a:rPr b="0" lang="en" sz="3000"/>
              <a:t>unctional </a:t>
            </a:r>
            <a:r>
              <a:rPr lang="en" sz="3000"/>
              <a:t>AU</a:t>
            </a:r>
            <a:r>
              <a:rPr b="0" lang="en" sz="3000"/>
              <a:t>dio </a:t>
            </a:r>
            <a:r>
              <a:rPr lang="en" sz="3000"/>
              <a:t>ST</a:t>
            </a:r>
            <a:r>
              <a:rPr b="0" lang="en" sz="3000"/>
              <a:t>ream]</a:t>
            </a:r>
            <a:endParaRPr b="0" sz="3000"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2469267" y="3255013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Anna Eschenbacher, Jacky Lai, Phillip Daduna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What is FAUST?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1480150"/>
            <a:ext cx="76635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lang="en" sz="1600">
                <a:latin typeface="Arial"/>
                <a:ea typeface="Arial"/>
                <a:cs typeface="Arial"/>
                <a:sym typeface="Arial"/>
              </a:rPr>
              <a:t>unctional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AU</a:t>
            </a:r>
            <a:r>
              <a:rPr b="0" lang="en" sz="1600">
                <a:latin typeface="Arial"/>
                <a:ea typeface="Arial"/>
                <a:cs typeface="Arial"/>
                <a:sym typeface="Arial"/>
              </a:rPr>
              <a:t>dio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0" lang="en" sz="1600">
                <a:latin typeface="Arial"/>
                <a:ea typeface="Arial"/>
                <a:cs typeface="Arial"/>
                <a:sym typeface="Arial"/>
              </a:rPr>
              <a:t>ream</a:t>
            </a:r>
            <a:br>
              <a:rPr b="0" lang="en" sz="1600">
                <a:latin typeface="Arial"/>
                <a:ea typeface="Arial"/>
                <a:cs typeface="Arial"/>
                <a:sym typeface="Arial"/>
              </a:rPr>
            </a:br>
            <a:r>
              <a:rPr b="0" lang="en" sz="1000">
                <a:latin typeface="Arial"/>
                <a:ea typeface="Arial"/>
                <a:cs typeface="Arial"/>
                <a:sym typeface="Arial"/>
              </a:rPr>
              <a:t>					</a:t>
            </a:r>
            <a:endParaRPr b="0" sz="10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0" lang="en" sz="1600">
                <a:latin typeface="Arial"/>
                <a:ea typeface="Arial"/>
                <a:cs typeface="Arial"/>
                <a:sym typeface="Arial"/>
              </a:rPr>
              <a:t>Functional programming language for sound synthesis and audio processing</a:t>
            </a:r>
            <a:r>
              <a:rPr b="0" lang="en" sz="1000">
                <a:latin typeface="Arial"/>
                <a:ea typeface="Arial"/>
                <a:cs typeface="Arial"/>
                <a:sym typeface="Arial"/>
              </a:rPr>
              <a:t>						</a:t>
            </a:r>
            <a:endParaRPr b="0" sz="10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0" lang="en" sz="1600">
                <a:latin typeface="Arial"/>
                <a:ea typeface="Arial"/>
                <a:cs typeface="Arial"/>
                <a:sym typeface="Arial"/>
              </a:rPr>
              <a:t>Founded in 2002 in Lyon by GRAME (Générateur de Ressources et d’Activités Musicales Exploratoires)</a:t>
            </a:r>
            <a:br>
              <a:rPr b="0" lang="en" sz="1600">
                <a:latin typeface="Arial"/>
                <a:ea typeface="Arial"/>
                <a:cs typeface="Arial"/>
                <a:sym typeface="Arial"/>
              </a:rPr>
            </a:br>
            <a:r>
              <a:rPr b="0" lang="en" sz="1000">
                <a:latin typeface="Arial"/>
                <a:ea typeface="Arial"/>
                <a:cs typeface="Arial"/>
                <a:sym typeface="Arial"/>
              </a:rPr>
              <a:t> 								</a:t>
            </a:r>
            <a:br>
              <a:rPr b="0" lang="en" sz="10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APPLICATION</a:t>
            </a:r>
            <a:r>
              <a:rPr b="0" lang="en" sz="1200">
                <a:latin typeface="Arial"/>
                <a:ea typeface="Arial"/>
                <a:cs typeface="Arial"/>
                <a:sym typeface="Arial"/>
              </a:rPr>
              <a:t>: design of synthesizers, musical instruments, audio effects, etc.</a:t>
            </a:r>
            <a:br>
              <a:rPr b="0" lang="en" sz="1200">
                <a:latin typeface="Arial"/>
                <a:ea typeface="Arial"/>
                <a:cs typeface="Arial"/>
                <a:sym typeface="Arial"/>
              </a:rPr>
            </a:br>
            <a:r>
              <a:rPr b="0" lang="en" sz="1200">
                <a:latin typeface="Arial"/>
                <a:ea typeface="Arial"/>
                <a:cs typeface="Arial"/>
                <a:sym typeface="Arial"/>
              </a:rPr>
              <a:t> 								</a:t>
            </a:r>
            <a:br>
              <a:rPr b="0"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POSSIBLE RESULTS</a:t>
            </a:r>
            <a:r>
              <a:rPr b="0" lang="en" sz="1200">
                <a:latin typeface="Arial"/>
                <a:ea typeface="Arial"/>
                <a:cs typeface="Arial"/>
                <a:sym typeface="Arial"/>
              </a:rPr>
              <a:t>: audio plug-ins, standalone applications, smartphone/web apps</a:t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		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630725" y="1568475"/>
            <a:ext cx="7417800" cy="3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• </a:t>
            </a:r>
            <a:r>
              <a:rPr lang="en" sz="1600">
                <a:solidFill>
                  <a:schemeClr val="dk2"/>
                </a:solidFill>
              </a:rPr>
              <a:t>Combination of functional programming and block diagram syntax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 </a:t>
            </a:r>
            <a:r>
              <a:rPr lang="en" sz="1100">
                <a:solidFill>
                  <a:schemeClr val="dk2"/>
                </a:solidFill>
              </a:rPr>
              <a:t>								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• Five binary composition operations are available to combine block-diagrams: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• </a:t>
            </a:r>
            <a:r>
              <a:rPr lang="en" sz="1600">
                <a:solidFill>
                  <a:schemeClr val="dk2"/>
                </a:solidFill>
              </a:rPr>
              <a:t>parallel (,)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• sequential (:) 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• split (&lt;:)</a:t>
            </a:r>
            <a:r>
              <a:rPr lang="en" sz="1100">
                <a:solidFill>
                  <a:schemeClr val="dk2"/>
                </a:solidFill>
              </a:rPr>
              <a:t>							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• merge (:&gt;)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• recursion (~)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• The FAUST compiler translates FAUST code into C++ 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							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						 					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				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			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		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How does it work?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Application fields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03" name="Google Shape;103;p18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FAUST 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can be used for…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designing synthesizers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creating  plug-ins </a:t>
            </a:r>
            <a:r>
              <a:rPr b="0" lang="en" sz="1700">
                <a:latin typeface="Lato Light"/>
                <a:ea typeface="Lato Light"/>
                <a:cs typeface="Lato Light"/>
                <a:sym typeface="Lato Light"/>
              </a:rPr>
              <a:t>(e.g. for </a:t>
            </a:r>
            <a:r>
              <a:rPr b="0" i="1" lang="en" sz="1700">
                <a:latin typeface="Lato Light"/>
                <a:ea typeface="Lato Light"/>
                <a:cs typeface="Lato Light"/>
                <a:sym typeface="Lato Light"/>
              </a:rPr>
              <a:t>LADSPA</a:t>
            </a:r>
            <a:r>
              <a:rPr b="0" lang="en" sz="1700"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b="0" i="1" lang="en" sz="1700">
                <a:latin typeface="Lato Light"/>
                <a:ea typeface="Lato Light"/>
                <a:cs typeface="Lato Light"/>
                <a:sym typeface="Lato Light"/>
              </a:rPr>
              <a:t>VST</a:t>
            </a:r>
            <a:r>
              <a:rPr b="0" lang="en" sz="1700">
                <a:latin typeface="Lato Light"/>
                <a:ea typeface="Lato Light"/>
                <a:cs typeface="Lato Light"/>
                <a:sym typeface="Lato Light"/>
              </a:rPr>
              <a:t>)</a:t>
            </a:r>
            <a:endParaRPr b="0" sz="17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developing applications </a:t>
            </a:r>
            <a:r>
              <a:rPr b="0" lang="en" sz="1700">
                <a:latin typeface="Lato Light"/>
                <a:ea typeface="Lato Light"/>
                <a:cs typeface="Lato Light"/>
                <a:sym typeface="Lato Light"/>
              </a:rPr>
              <a:t>(e.g. for </a:t>
            </a:r>
            <a:r>
              <a:rPr b="0" i="1" lang="en" sz="1700">
                <a:latin typeface="Lato Light"/>
                <a:ea typeface="Lato Light"/>
                <a:cs typeface="Lato Light"/>
                <a:sym typeface="Lato Light"/>
              </a:rPr>
              <a:t>ALSA</a:t>
            </a:r>
            <a:r>
              <a:rPr b="0" lang="en" sz="1700"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b="0" i="1" lang="en" sz="1700">
                <a:latin typeface="Lato Light"/>
                <a:ea typeface="Lato Light"/>
                <a:cs typeface="Lato Light"/>
                <a:sym typeface="Lato Light"/>
              </a:rPr>
              <a:t>JACK</a:t>
            </a:r>
            <a:r>
              <a:rPr b="0" lang="en" sz="1700">
                <a:latin typeface="Lato Light"/>
                <a:ea typeface="Lato Light"/>
                <a:cs typeface="Lato Light"/>
                <a:sym typeface="Lato Light"/>
              </a:rPr>
              <a:t>)</a:t>
            </a:r>
            <a:endParaRPr b="0" sz="17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Examples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09" name="Google Shape;109;p19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