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Relationship Id="rId7" Target="slides/slide2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E53E6D52-305C-46E7-A3D1-E4C94324D3FD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982324A-CE92-4556-A1BB-C060A455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6D52-305C-46E7-A3D1-E4C94324D3FD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324A-CE92-4556-A1BB-C060A455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481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4" r:id="rId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anose="020B0604020202020204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anose="020B0604020202020204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anose="020B0604020202020204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media/image1.jpeg" Type="http://schemas.openxmlformats.org/officeDocument/2006/relationships/image"/>
</Relationships>

</file>

<file path=ppt/slides/_rels/slide2.xml.rels><?xml version="1.0" encoding="UTF-8" standalone="yes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media/image10.png" Type="http://schemas.openxmlformats.org/officeDocument/2006/relationships/image"/>
<Relationship Id="rId11" Target="../media/image11.png" Type="http://schemas.openxmlformats.org/officeDocument/2006/relationships/image"/>
<Relationship Id="rId2" Target="../media/image2.png" Type="http://schemas.openxmlformats.org/officeDocument/2006/relationships/image"/>
<Relationship Id="rId3" Target="../media/image3.png" Type="http://schemas.openxmlformats.org/officeDocument/2006/relationships/image"/>
<Relationship Id="rId4" Target="../media/image4.png" Type="http://schemas.openxmlformats.org/officeDocument/2006/relationships/image"/>
<Relationship Id="rId5" Target="../media/image5.png" Type="http://schemas.openxmlformats.org/officeDocument/2006/relationships/image"/>
<Relationship Id="rId6" Target="../media/image6.png" Type="http://schemas.openxmlformats.org/officeDocument/2006/relationships/image"/>
<Relationship Id="rId7" Target="../media/image7.png" Type="http://schemas.openxmlformats.org/officeDocument/2006/relationships/image"/>
<Relationship Id="rId8" Target="../media/image8.png" Type="http://schemas.openxmlformats.org/officeDocument/2006/relationships/image"/>
<Relationship Id="rId9" Target="../media/image9.png" Type="http://schemas.openxmlformats.org/officeDocument/2006/relationships/imag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1"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462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name="TextBox 2" id="3"/>
          <p:cNvSpPr txBox="true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5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7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9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11" id="12"/>
          <p:cNvGrpSpPr/>
          <p:nvPr/>
        </p:nvGrpSpPr>
        <p:grpSpPr>
          <a:xfrm>
            <a:off x="0" y="0"/>
            <a:ext cx="0" cy="0"/>
          </a:xfrm>
        </p:grpSpPr>
        <p:sp>
          <p:nvSpPr>
            <p:cNvPr name="TextBox 12" id="13"/>
            <p:cNvSpPr txBox="true"/>
            <p:nvPr/>
          </p:nvSpPr>
          <p:spPr>
            <a:xfrm>
              <a:off x="-210595" y="6944735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15890
=</a:t>
              </a:r>
            </a:p>
          </p:txBody>
        </p:sp>
        <p:sp>
          <p:nvSpPr>
            <p:cNvPr name="TextBox 13" id="14"/>
            <p:cNvSpPr txBox="true"/>
            <p:nvPr/>
          </p:nvSpPr>
          <p:spPr>
            <a:xfrm>
              <a:off x="2094215" y="4846704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5800
=</a:t>
              </a:r>
            </a:p>
          </p:txBody>
        </p:sp>
        <p:sp>
          <p:nvSpPr>
            <p:cNvPr name="TextBox 14" id="15"/>
            <p:cNvSpPr txBox="true"/>
            <p:nvPr/>
          </p:nvSpPr>
          <p:spPr>
            <a:xfrm>
              <a:off x="2821349" y="6579726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7100
=</a:t>
              </a:r>
            </a:p>
          </p:txBody>
        </p:sp>
        <p:sp>
          <p:nvSpPr>
            <p:cNvPr name="TextBox 15" id="16"/>
            <p:cNvSpPr txBox="true"/>
            <p:nvPr/>
          </p:nvSpPr>
          <p:spPr>
            <a:xfrm>
              <a:off x="-2107850" y="4481582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14039
=</a:t>
              </a:r>
            </a:p>
          </p:txBody>
        </p:sp>
        <p:sp>
          <p:nvSpPr>
            <p:cNvPr name="TextBox 16" id="17"/>
            <p:cNvSpPr txBox="true"/>
            <p:nvPr/>
          </p:nvSpPr>
          <p:spPr>
            <a:xfrm>
              <a:off x="8105446" y="-584009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9500
=</a:t>
              </a:r>
            </a:p>
          </p:txBody>
        </p:sp>
        <p:sp>
          <p:nvSpPr>
            <p:cNvPr name="TextBox 17" id="18"/>
            <p:cNvSpPr txBox="true"/>
            <p:nvPr/>
          </p:nvSpPr>
          <p:spPr>
            <a:xfrm>
              <a:off x="6964391" y="4361005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7000
=</a:t>
              </a:r>
            </a:p>
          </p:txBody>
        </p:sp>
        <p:sp>
          <p:nvSpPr>
            <p:cNvPr name="TextBox 18" id="19"/>
            <p:cNvSpPr txBox="true"/>
            <p:nvPr/>
          </p:nvSpPr>
          <p:spPr>
            <a:xfrm>
              <a:off x="7340489" y="6032355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11000
=</a:t>
              </a:r>
            </a:p>
          </p:txBody>
        </p:sp>
        <p:sp>
          <p:nvSpPr>
            <p:cNvPr name="TextBox 19" id="20"/>
            <p:cNvSpPr txBox="true"/>
            <p:nvPr/>
          </p:nvSpPr>
          <p:spPr>
            <a:xfrm>
              <a:off x="10028767" y="5329726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7600
=</a:t>
              </a:r>
            </a:p>
          </p:txBody>
        </p:sp>
        <p:sp>
          <p:nvSpPr>
            <p:cNvPr name="TextBox 20" id="21"/>
            <p:cNvSpPr txBox="true"/>
            <p:nvPr/>
          </p:nvSpPr>
          <p:spPr>
            <a:xfrm>
              <a:off x="7432175" y="1683635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24100
=</a:t>
              </a:r>
            </a:p>
          </p:txBody>
        </p:sp>
        <p:sp>
          <p:nvSpPr>
            <p:cNvPr name="TextBox 21" id="22"/>
            <p:cNvSpPr txBox="true"/>
            <p:nvPr/>
          </p:nvSpPr>
          <p:spPr>
            <a:xfrm>
              <a:off x="767358" y="4830681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6521
=</a:t>
              </a:r>
            </a:p>
          </p:txBody>
        </p:sp>
        <p:sp>
          <p:nvSpPr>
            <p:cNvPr name="TextBox 22" id="23"/>
            <p:cNvSpPr txBox="true"/>
            <p:nvPr/>
          </p:nvSpPr>
          <p:spPr>
            <a:xfrm>
              <a:off x="4121268" y="-765364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22000
=</a:t>
              </a:r>
            </a:p>
          </p:txBody>
        </p:sp>
        <p:sp>
          <p:nvSpPr>
            <p:cNvPr name="TextBox 23" id="24"/>
            <p:cNvSpPr txBox="true"/>
            <p:nvPr/>
          </p:nvSpPr>
          <p:spPr>
            <a:xfrm>
              <a:off x="-1630473" y="2801552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10674
=</a:t>
              </a:r>
            </a:p>
          </p:txBody>
        </p:sp>
        <p:sp>
          <p:nvSpPr>
            <p:cNvPr name="TextBox 24" id="25"/>
            <p:cNvSpPr txBox="true"/>
            <p:nvPr/>
          </p:nvSpPr>
          <p:spPr>
            <a:xfrm>
              <a:off x="-1909127" y="-740507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13836
=</a:t>
              </a:r>
            </a:p>
          </p:txBody>
        </p:sp>
        <p:sp>
          <p:nvSpPr>
            <p:cNvPr name="TextBox 25" id="26"/>
            <p:cNvSpPr txBox="true"/>
            <p:nvPr/>
          </p:nvSpPr>
          <p:spPr>
            <a:xfrm>
              <a:off x="1047283" y="-873328"/>
              <a:ext cx="661108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11000
=</a:t>
              </a:r>
            </a:p>
          </p:txBody>
        </p:sp>
        <p:sp>
          <p:nvSpPr>
            <p:cNvPr name="TextBox 26" id="27"/>
            <p:cNvSpPr txBox="true"/>
            <p:nvPr/>
          </p:nvSpPr>
          <p:spPr>
            <a:xfrm>
              <a:off x="829580" y="2744057"/>
              <a:ext cx="565526" cy="560163"/>
            </a:xfrm>
            <a:prstGeom prst="rect">
              <a:avLst/>
            </a:prstGeom>
            <a:noFill/>
            <a:ln w="12700"/>
          </p:spPr>
          <p:txBody>
            <a:bodyPr anchor="ctr" rtlCol="false" wrap="square" tIns="152400" lIns="76200" bIns="152400" rIns="76200"/>
            <a:lstStyle/>
            <a:p>
              <a:pPr algn="ctr"/>
              <a:r>
                <a:rPr lang="en-US" sz="1254" b="false" i="false">
                  <a:solidFill>
                    <a:srgbClr val="FFFFFF"/>
                  </a:solidFill>
                  <a:latin typeface="Microsoft YaHei"/>
                </a:rPr>
                <a:t>9086
=</a:t>
              </a:r>
            </a:p>
          </p:txBody>
        </p:sp>
      </p:grpSp>
      <p:pic>
        <p:nvPicPr>
          <p:cNvPr name="Picture 12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13" id="14"/>
          <p:cNvGrpSpPr/>
          <p:nvPr/>
        </p:nvGrpSpPr>
        <p:grpSpPr>
          <a:xfrm>
            <a:off x="0" y="0"/>
            <a:ext cx="0" cy="0"/>
          </a:xfrm>
        </p:grpSpPr>
        <p:sp>
          <p:nvSpPr>
            <p:cNvPr name="TextBox 27" id="28"/>
            <p:cNvSpPr txBox="true"/>
            <p:nvPr/>
          </p:nvSpPr>
          <p:spPr>
            <a:xfrm>
              <a:off x="5756854" y="1827198"/>
              <a:ext cx="286746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</a:t>
              </a:r>
            </a:p>
          </p:txBody>
        </p:sp>
        <p:sp>
          <p:nvSpPr>
            <p:cNvPr name="TextBox 28" id="29"/>
            <p:cNvSpPr txBox="true"/>
            <p:nvPr/>
          </p:nvSpPr>
          <p:spPr>
            <a:xfrm>
              <a:off x="5717472" y="1824066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K4</a:t>
              </a:r>
            </a:p>
          </p:txBody>
        </p:sp>
        <p:sp>
          <p:nvSpPr>
            <p:cNvPr name="TextBox 29" id="30"/>
            <p:cNvSpPr txBox="true"/>
            <p:nvPr/>
          </p:nvSpPr>
          <p:spPr>
            <a:xfrm>
              <a:off x="5705945" y="1851204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P3</a:t>
              </a:r>
            </a:p>
          </p:txBody>
        </p:sp>
        <p:sp>
          <p:nvSpPr>
            <p:cNvPr name="TextBox 30" id="31"/>
            <p:cNvSpPr txBox="true"/>
            <p:nvPr/>
          </p:nvSpPr>
          <p:spPr>
            <a:xfrm>
              <a:off x="-91094" y="771021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K1</a:t>
              </a:r>
            </a:p>
          </p:txBody>
        </p:sp>
        <p:sp>
          <p:nvSpPr>
            <p:cNvPr name="TextBox 31" id="32"/>
            <p:cNvSpPr txBox="true"/>
            <p:nvPr/>
          </p:nvSpPr>
          <p:spPr>
            <a:xfrm>
              <a:off x="4942070" y="176435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p:sp>
          <p:nvSpPr>
            <p:cNvPr name="TextBox 32" id="33"/>
            <p:cNvSpPr txBox="true"/>
            <p:nvPr/>
          </p:nvSpPr>
          <p:spPr>
            <a:xfrm>
              <a:off x="6045993" y="440561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K5</a:t>
              </a:r>
            </a:p>
          </p:txBody>
        </p:sp>
        <p:sp>
          <p:nvSpPr>
            <p:cNvPr name="TextBox 33" id="34"/>
            <p:cNvSpPr txBox="true"/>
            <p:nvPr/>
          </p:nvSpPr>
          <p:spPr>
            <a:xfrm>
              <a:off x="7363545" y="10081"/>
              <a:ext cx="286746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</a:t>
              </a:r>
            </a:p>
          </p:txBody>
        </p:sp>
        <p:sp>
          <p:nvSpPr>
            <p:cNvPr name="TextBox 34" id="35"/>
            <p:cNvSpPr txBox="true"/>
            <p:nvPr/>
          </p:nvSpPr>
          <p:spPr>
            <a:xfrm>
              <a:off x="7324390" y="7212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K6</a:t>
              </a:r>
            </a:p>
          </p:txBody>
        </p:sp>
        <p:sp>
          <p:nvSpPr>
            <p:cNvPr name="TextBox 35" id="36"/>
            <p:cNvSpPr txBox="true"/>
            <p:nvPr/>
          </p:nvSpPr>
          <p:spPr>
            <a:xfrm>
              <a:off x="7290911" y="30954"/>
              <a:ext cx="366397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P4</a:t>
              </a:r>
            </a:p>
          </p:txBody>
        </p:sp>
        <p:sp>
          <p:nvSpPr>
            <p:cNvPr name="TextBox 36" id="37"/>
            <p:cNvSpPr txBox="true"/>
            <p:nvPr/>
          </p:nvSpPr>
          <p:spPr>
            <a:xfrm>
              <a:off x="7282856" y="42432"/>
              <a:ext cx="286746" cy="380111"/>
            </a:xfrm>
            <a:prstGeom prst="rect">
              <a:avLst/>
            </a:prstGeom>
            <a:noFill/>
            <a:ln w="12700"/>
          </p:spPr>
          <p:txBody>
            <a:bodyPr anchor="ctr" rtlCol="false" wrap="square" tIns="0" lIns="0" bIns="0" rIns="0"/>
            <a:lstStyle/>
            <a:p>
              <a:pPr algn="ctr"/>
              <a:r>
                <a:rPr lang="en-US" sz="1141" b="false" i="false">
                  <a:solidFill>
                    <a:srgbClr val="000000"/>
                  </a:solidFill>
                  <a:latin typeface="Arial"/>
                </a:rPr>
                <a:t>P</a:t>
              </a:r>
            </a:p>
          </p:txBody>
        </p:sp>
      </p:grpSp>
      <p:sp>
        <p:nvSpPr>
          <p:cNvPr name="TextBox 14" id="15"/>
          <p:cNvSpPr txBox="true"/>
          <p:nvPr/>
        </p:nvSpPr>
        <p:spPr>
          <a:xfrm>
            <a:off x="-423520" y="1077893"/>
            <a:ext cx="3138272" cy="848247"/>
          </a:xfrm>
          <a:prstGeom prst="rect">
            <a:avLst/>
          </a:prstGeom>
          <a:solidFill>
            <a:srgbClr val="FFFFFF"/>
          </a:solidFill>
          <a:ln w="12700"/>
        </p:spPr>
        <p:txBody>
          <a:bodyPr anchor="ctr" rtlCol="false" wrap="square" tIns="190500" lIns="101600" bIns="190500" rIns="101600"/>
          <a:lstStyle/>
          <a:p>
            <a:pPr algn="l"/>
            <a:r>
              <a:rPr lang="en-US" sz="1881" b="false" i="false">
                <a:solidFill>
                  <a:srgbClr val="000000"/>
                </a:solidFill>
                <a:latin typeface="microsoft yahei"/>
              </a:rPr>
              <a:t>  商圈性质：A
  核心城区人口：349.8万人</a:t>
            </a:r>
          </a:p>
        </p:txBody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name="Group 16" id="17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37" id="38"/>
            <p:cNvGraphicFramePr>
              <a:graphicFrameLocks noGrp="true"/>
            </p:cNvGraphicFramePr>
            <p:nvPr/>
          </p:nvGraphicFramePr>
          <p:xfrm>
            <a:off x="4292196" y="5791129"/>
            <a:ext cx="8077894" cy="1728504"/>
          </p:xfrm>
          <a:graphic>
            <a:graphicData uri="http://schemas.openxmlformats.org/drawingml/2006/table">
              <a:tbl>
                <a:tblPr/>
                <a:tblGrid>
                  <a:gridCol w="350467"/>
                  <a:gridCol w="840630"/>
                  <a:gridCol w="904352"/>
                  <a:gridCol w="912317"/>
                  <a:gridCol w="461979"/>
                  <a:gridCol w="549596"/>
                  <a:gridCol w="350467"/>
                  <a:gridCol w="533666"/>
                  <a:gridCol w="637213"/>
                  <a:gridCol w="748725"/>
                  <a:gridCol w="792839"/>
                  <a:gridCol w="509770"/>
                  <a:gridCol w="485875"/>
                </a:tblGrid>
                <a:tr h="416121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餐厅名称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商圈类型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开业日期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座位数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使用面积(m2)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品牌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WPSA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DI WPSA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Del WPSA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Takeout WPSA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TA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R12M S.E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328096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银泰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购物中心/A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2012-01-20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430.00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PH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120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/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130.18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2.98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328096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合肥百盛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2017-01-26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413.00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PH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/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136.55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5.87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328096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银通(加盟)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1996-08-11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178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446.00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KFC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/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32.86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1.24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328096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合盛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2001-10-01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86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300.00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KFC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243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140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/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31.68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12.72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38" id="39"/>
            <p:cNvSpPr txBox="true"/>
            <p:nvPr/>
          </p:nvSpPr>
          <p:spPr>
            <a:xfrm>
              <a:off x="4301365" y="3018602"/>
              <a:ext cx="175233" cy="176051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name="TextBox 39" id="40"/>
            <p:cNvSpPr txBox="true"/>
            <p:nvPr/>
          </p:nvSpPr>
          <p:spPr>
            <a:xfrm>
              <a:off x="5514670" y="2265914"/>
              <a:ext cx="175233" cy="176051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name="TextBox 40" id="41"/>
            <p:cNvSpPr txBox="true"/>
            <p:nvPr/>
          </p:nvSpPr>
          <p:spPr>
            <a:xfrm>
              <a:off x="3251575" y="3477823"/>
              <a:ext cx="175233" cy="176051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3</a:t>
              </a:r>
            </a:p>
          </p:txBody>
        </p:sp>
        <p:sp>
          <p:nvSpPr>
            <p:cNvPr name="TextBox 41" id="42"/>
            <p:cNvSpPr txBox="true"/>
            <p:nvPr/>
          </p:nvSpPr>
          <p:spPr>
            <a:xfrm>
              <a:off x="5461786" y="2258205"/>
              <a:ext cx="175233" cy="176051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4</a:t>
              </a:r>
            </a:p>
          </p:txBody>
        </p:sp>
      </p:grpSp>
      <p:grpSp>
        <p:nvGrpSpPr>
          <p:cNvPr name="Group 17" id="18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2" id="43"/>
            <p:cNvGraphicFramePr>
              <a:graphicFrameLocks noGrp="true"/>
            </p:cNvGraphicFramePr>
            <p:nvPr/>
          </p:nvGraphicFramePr>
          <p:xfrm>
            <a:off x="4039982" y="23016"/>
            <a:ext cx="8514753" cy="2232651"/>
          </p:xfrm>
          <a:graphic>
            <a:graphicData uri="http://schemas.openxmlformats.org/drawingml/2006/table">
              <a:tbl>
                <a:tblPr/>
                <a:tblGrid>
                  <a:gridCol w="350467"/>
                  <a:gridCol w="1505415"/>
                  <a:gridCol w="1290355"/>
                  <a:gridCol w="1274425"/>
                  <a:gridCol w="4094091"/>
                </a:tblGrid>
                <a:tr h="192056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总营业面积(m2)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年营业额(亿元)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936273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商之都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100000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11.90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营业面积约11.3万，含商之都一期4万方，2016年营业额11.9亿；商之都二期，收购的原金鹰百货部分，6万方，该部分目前已开业B座1-4楼，C座一楼;其它部分正在改造招商，改造后含百货、超市、餐饮等。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272079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合肥百货大楼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26000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7.00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定位大众消费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272079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百大购物中心银座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15000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定位青春时尚百货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272079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百大鼓楼商厦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45000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16.10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定位高端名品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288084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7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合肥百盛淮河路店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35000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7.80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营面3.5万平米,定位中高端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43" id="44"/>
            <p:cNvSpPr txBox="true"/>
            <p:nvPr/>
          </p:nvSpPr>
          <p:spPr>
            <a:xfrm>
              <a:off x="3091117" y="4967304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3</a:t>
              </a:r>
            </a:p>
          </p:txBody>
        </p:sp>
        <p:sp>
          <p:nvSpPr>
            <p:cNvPr name="TextBox 44" id="45"/>
            <p:cNvSpPr txBox="true"/>
            <p:nvPr/>
          </p:nvSpPr>
          <p:spPr>
            <a:xfrm>
              <a:off x="2296254" y="3357622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4</a:t>
              </a:r>
            </a:p>
          </p:txBody>
        </p:sp>
        <p:sp>
          <p:nvSpPr>
            <p:cNvPr name="TextBox 45" id="46"/>
            <p:cNvSpPr txBox="true"/>
            <p:nvPr/>
          </p:nvSpPr>
          <p:spPr>
            <a:xfrm>
              <a:off x="2456693" y="2502356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5</a:t>
              </a:r>
            </a:p>
          </p:txBody>
        </p:sp>
        <p:sp>
          <p:nvSpPr>
            <p:cNvPr name="TextBox 46" id="47"/>
            <p:cNvSpPr txBox="true"/>
            <p:nvPr/>
          </p:nvSpPr>
          <p:spPr>
            <a:xfrm>
              <a:off x="3246679" y="2501429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6</a:t>
              </a:r>
            </a:p>
          </p:txBody>
        </p:sp>
        <p:sp>
          <p:nvSpPr>
            <p:cNvPr name="TextBox 47" id="48"/>
            <p:cNvSpPr txBox="true"/>
            <p:nvPr/>
          </p:nvSpPr>
          <p:spPr>
            <a:xfrm>
              <a:off x="5282089" y="2272107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7</a:t>
              </a:r>
            </a:p>
          </p:txBody>
        </p:sp>
      </p:grpSp>
      <p:grpSp>
        <p:nvGrpSpPr>
          <p:cNvPr name="Group 18" id="19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48" id="49"/>
            <p:cNvGraphicFramePr>
              <a:graphicFrameLocks noGrp="true"/>
            </p:cNvGraphicFramePr>
            <p:nvPr/>
          </p:nvGraphicFramePr>
          <p:xfrm>
            <a:off x="5157774" y="5144669"/>
            <a:ext cx="6627010" cy="1016296"/>
          </p:xfrm>
          <a:graphic>
            <a:graphicData uri="http://schemas.openxmlformats.org/drawingml/2006/table">
              <a:tbl>
                <a:tblPr/>
                <a:tblGrid>
                  <a:gridCol w="350467"/>
                  <a:gridCol w="995645"/>
                  <a:gridCol w="1377972"/>
                  <a:gridCol w="1011575"/>
                  <a:gridCol w="2891352"/>
                </a:tblGrid>
                <a:tr h="256075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总营业面积(m2)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年营业额(亿元)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说明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4007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银泰中心二期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40000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0.00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商业面积约4万方，预计2019年开业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520152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银泰中心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100000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17.30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-1-9F商业,营面近10万平,定位高端百货、餐饮、休闲、娱乐于一体的综合购物中心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49" id="50"/>
            <p:cNvSpPr txBox="true"/>
            <p:nvPr/>
          </p:nvSpPr>
          <p:spPr>
            <a:xfrm>
              <a:off x="3588458" y="3350149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name="TextBox 50" id="51"/>
            <p:cNvSpPr txBox="true"/>
            <p:nvPr/>
          </p:nvSpPr>
          <p:spPr>
            <a:xfrm>
              <a:off x="4184066" y="3106089"/>
              <a:ext cx="175233" cy="176051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</p:grpSp>
      <p:grpSp>
        <p:nvGrpSpPr>
          <p:cNvPr name="Group 19" id="20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51" id="52"/>
            <p:cNvGraphicFramePr>
              <a:graphicFrameLocks noGrp="true"/>
            </p:cNvGraphicFramePr>
            <p:nvPr/>
          </p:nvGraphicFramePr>
          <p:xfrm>
            <a:off x="39716" y="6518953"/>
            <a:ext cx="3576355" cy="512149"/>
          </p:xfrm>
          <a:graphic>
            <a:graphicData uri="http://schemas.openxmlformats.org/drawingml/2006/table">
              <a:tbl>
                <a:tblPr/>
                <a:tblGrid>
                  <a:gridCol w="430118"/>
                  <a:gridCol w="1162913"/>
                  <a:gridCol w="772620"/>
                  <a:gridCol w="1210704"/>
                </a:tblGrid>
                <a:tr h="256075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等级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年门诊量(万人)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56075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9D027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安徽省立医院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9D027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三级甲等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9D027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325.10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9D027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52" id="53"/>
            <p:cNvSpPr txBox="true"/>
            <p:nvPr/>
          </p:nvSpPr>
          <p:spPr>
            <a:xfrm>
              <a:off x="3464222" y="5773152"/>
              <a:ext cx="175233" cy="176051"/>
            </a:xfrm>
            <a:prstGeom prst="ellipse">
              <a:avLst/>
            </a:prstGeom>
            <a:solidFill>
              <a:srgbClr val="A9D027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8</a:t>
              </a:r>
            </a:p>
          </p:txBody>
        </p:sp>
      </p:grpSp>
      <p:grpSp>
        <p:nvGrpSpPr>
          <p:cNvPr name="Group 20" id="21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53" id="54"/>
            <p:cNvGraphicFramePr>
              <a:graphicFrameLocks noGrp="true"/>
            </p:cNvGraphicFramePr>
            <p:nvPr/>
          </p:nvGraphicFramePr>
          <p:xfrm>
            <a:off x="49229" y="5824667"/>
            <a:ext cx="2373617" cy="1160338"/>
          </p:xfrm>
          <a:graphic>
            <a:graphicData uri="http://schemas.openxmlformats.org/drawingml/2006/table">
              <a:tbl>
                <a:tblPr/>
                <a:tblGrid>
                  <a:gridCol w="438084"/>
                  <a:gridCol w="1162913"/>
                  <a:gridCol w="772620"/>
                </a:tblGrid>
                <a:tr h="248072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办公人数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32068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9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富世广场C座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2500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</a:tr>
                <a:tr h="224065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富世广场A座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</a:tr>
                <a:tr h="224065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欣都大厦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2000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</a:tr>
                <a:tr h="232068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国元信托大厦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128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1508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42A67A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54" id="55"/>
            <p:cNvSpPr txBox="true"/>
            <p:nvPr/>
          </p:nvSpPr>
          <p:spPr>
            <a:xfrm>
              <a:off x="3561456" y="4628261"/>
              <a:ext cx="175233" cy="176051"/>
            </a:xfrm>
            <a:prstGeom prst="ellipse">
              <a:avLst/>
            </a:prstGeom>
            <a:solidFill>
              <a:srgbClr val="42A67A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9</a:t>
              </a:r>
            </a:p>
          </p:txBody>
        </p:sp>
        <p:sp>
          <p:nvSpPr>
            <p:cNvPr name="TextBox 55" id="56"/>
            <p:cNvSpPr txBox="true"/>
            <p:nvPr/>
          </p:nvSpPr>
          <p:spPr>
            <a:xfrm>
              <a:off x="3021333" y="5060566"/>
              <a:ext cx="318606" cy="320093"/>
            </a:xfrm>
            <a:prstGeom prst="ellipse">
              <a:avLst/>
            </a:prstGeom>
            <a:solidFill>
              <a:srgbClr val="42A67A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10</a:t>
              </a:r>
            </a:p>
          </p:txBody>
        </p:sp>
        <p:sp>
          <p:nvSpPr>
            <p:cNvPr name="TextBox 56" id="57"/>
            <p:cNvSpPr txBox="true"/>
            <p:nvPr/>
          </p:nvSpPr>
          <p:spPr>
            <a:xfrm>
              <a:off x="3189036" y="4850717"/>
              <a:ext cx="318606" cy="320093"/>
            </a:xfrm>
            <a:prstGeom prst="ellipse">
              <a:avLst/>
            </a:prstGeom>
            <a:solidFill>
              <a:srgbClr val="42A67A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11</a:t>
              </a:r>
            </a:p>
          </p:txBody>
        </p:sp>
        <p:sp>
          <p:nvSpPr>
            <p:cNvPr name="TextBox 57" id="58"/>
            <p:cNvSpPr txBox="true"/>
            <p:nvPr/>
          </p:nvSpPr>
          <p:spPr>
            <a:xfrm>
              <a:off x="2872249" y="4230140"/>
              <a:ext cx="318606" cy="320093"/>
            </a:xfrm>
            <a:prstGeom prst="ellipse">
              <a:avLst/>
            </a:prstGeom>
            <a:solidFill>
              <a:srgbClr val="42A67A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128" b="false" i="false">
                  <a:solidFill>
                    <a:srgbClr val="333333"/>
                  </a:solidFill>
                  <a:latin typeface="microsoft yahei"/>
                </a:rPr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2017-12-27T14:29:36Z</dcterms:created>
  <dc:creator>Cai, Wei-RSCDEV</dc:creator>
  <cp:lastModifiedBy>Cai, Wei-RSCDEV</cp:lastModifiedBy>
  <dcterms:modified xsi:type="dcterms:W3CDTF">2017-12-27T14:29:36Z</dcterms:modified>
  <cp:revision>1</cp:revision>
  <dc:title>PowerPoint Presentation</dc:title>
</cp:coreProperties>
</file>