
<file path=[Content_Types].xml><?xml version="1.0" encoding="utf-8"?>
<Types xmlns="http://schemas.openxmlformats.org/package/2006/content-types">
  <Default ContentType="image/gif" Extension="gif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9"/>
  </p:notesMasterIdLst>
  <p:sldIdLst>
    <p:sldId id="259" r:id="rId2"/>
    <p:sldId id="258" r:id="rId3"/>
    <p:sldId id="286" r:id="rId4"/>
    <p:sldId id="282" r:id="rId5"/>
    <p:sldId id="283" r:id="rId6"/>
    <p:sldId id="284" r:id="rId7"/>
    <p:sldId id="285" r:id="rId8"/>
    <p:sldId id="287" r:id="rId14"/>
  </p:sldIdLst>
  <p:sldSz cx="9144000" cy="6858000" type="screen4x3"/>
  <p:notesSz cx="6794500" cy="99314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70C0"/>
    <a:srgbClr val="339966"/>
    <a:srgbClr val="FFCC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<Relationship Id="rId1" Target="slideMasters/slideMaster1.xml" Type="http://schemas.openxmlformats.org/officeDocument/2006/relationships/slideMaster"/>
<Relationship Id="rId10" Target="presProps.xml" Type="http://schemas.openxmlformats.org/officeDocument/2006/relationships/presProps"/>
<Relationship Id="rId11" Target="viewProps.xml" Type="http://schemas.openxmlformats.org/officeDocument/2006/relationships/viewProps"/>
<Relationship Id="rId12" Target="theme/theme1.xml" Type="http://schemas.openxmlformats.org/officeDocument/2006/relationships/theme"/>
<Relationship Id="rId13" Target="tableStyles.xml" Type="http://schemas.openxmlformats.org/officeDocument/2006/relationships/tableStyles"/>
<Relationship Id="rId14" Target="slides/slide8.xml" Type="http://schemas.openxmlformats.org/officeDocument/2006/relationships/slide"/>
<Relationship Id="rId2" Target="slides/slide1.xml" Type="http://schemas.openxmlformats.org/officeDocument/2006/relationships/slide"/>
<Relationship Id="rId3" Target="slides/slide2.xml" Type="http://schemas.openxmlformats.org/officeDocument/2006/relationships/slide"/>
<Relationship Id="rId4" Target="slides/slide3.xml" Type="http://schemas.openxmlformats.org/officeDocument/2006/relationships/slide"/>
<Relationship Id="rId5" Target="slides/slide4.xml" Type="http://schemas.openxmlformats.org/officeDocument/2006/relationships/slide"/>
<Relationship Id="rId6" Target="slides/slide5.xml" Type="http://schemas.openxmlformats.org/officeDocument/2006/relationships/slide"/>
<Relationship Id="rId7" Target="slides/slide6.xml" Type="http://schemas.openxmlformats.org/officeDocument/2006/relationships/slide"/>
<Relationship Id="rId8" Target="slides/slide7.xml" Type="http://schemas.openxmlformats.org/officeDocument/2006/relationships/slide"/>
<Relationship Id="rId9" Target="notesMasters/notesMaster1.xml" Type="http://schemas.openxmlformats.org/officeDocument/2006/relationships/notesMaster"/>
</Relationships>

</file>

<file path=ppt/notesMasters/_rels/notesMaster1.xml.rels><?xml version="1.0" encoding="UTF-8" standalone="yes"?>
<Relationships xmlns="http://schemas.openxmlformats.org/package/2006/relationships">
<Relationship Id="rId1" Target="../theme/theme2.xml" Type="http://schemas.openxmlformats.org/officeDocument/2006/relationships/theme"/>
</Relationships>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3" name="日期占位符 2"/>
          <p:cNvSpPr>
            <a:spLocks noGrp="1"/>
          </p:cNvSpPr>
          <p:nvPr>
            <p:ph idx="1" type="dt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389E6A69-3E4F-438A-B570-5ABDCA81CB38}" type="datetimeFigureOut">
              <a:rPr altLang="en-US" lang="zh-CN" smtClean="0"/>
              <a:t>2017/12/21</a:t>
            </a:fld>
            <a:endParaRPr altLang="en-US"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idx="2"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altLang="en-US" lang="zh-CN"/>
          </a:p>
        </p:txBody>
      </p:sp>
      <p:sp>
        <p:nvSpPr>
          <p:cNvPr id="5" name="备注占位符 4"/>
          <p:cNvSpPr>
            <a:spLocks noGrp="1"/>
          </p:cNvSpPr>
          <p:nvPr>
            <p:ph idx="3" sz="quarter" type="body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4" sz="quarter" type="ftr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5" sz="quarter" type="sldNum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974CBEF3-B777-422B-A13A-408A86C27CB9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286695084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
<Relationship Id="rId1" Target="../notesMasters/notesMaster1.xml" Type="http://schemas.openxmlformats.org/officeDocument/2006/relationships/notesMaster"/>
<Relationship Id="rId2" Target="../slides/slide1.xml" Type="http://schemas.openxmlformats.org/officeDocument/2006/relationships/slide"/>
</Relationships>

</file>

<file path=ppt/notesSlides/_rels/notesSlide2.xml.rels><?xml version="1.0" encoding="UTF-8" standalone="yes"?>
<Relationships xmlns="http://schemas.openxmlformats.org/package/2006/relationships">
<Relationship Id="rId1" Target="../notesMasters/notesMaster1.xml" Type="http://schemas.openxmlformats.org/officeDocument/2006/relationships/notesMaster"/>
<Relationship Id="rId2" Target="../slides/slide2.xml" Type="http://schemas.openxmlformats.org/officeDocument/2006/relationships/slide"/>
</Relationships>

</file>

<file path=ppt/notesSlides/_rels/notesSlide3.xml.rels><?xml version="1.0" encoding="UTF-8" standalone="yes"?>
<Relationships xmlns="http://schemas.openxmlformats.org/package/2006/relationships">
<Relationship Id="rId1" Target="../notesMasters/notesMaster1.xml" Type="http://schemas.openxmlformats.org/officeDocument/2006/relationships/notesMaster"/>
<Relationship Id="rId2" Target="../slides/slide6.xml" Type="http://schemas.openxmlformats.org/officeDocument/2006/relationships/slide"/>
</Relationships>

</file>

<file path=ppt/notesSlides/_rels/notesSlide4.xml.rels><?xml version="1.0" encoding="UTF-8" standalone="yes"?>
<Relationships xmlns="http://schemas.openxmlformats.org/package/2006/relationships">
<Relationship Id="rId1" Target="../notesMasters/notesMaster1.xml" Type="http://schemas.openxmlformats.org/officeDocument/2006/relationships/notesMaster"/>
<Relationship Id="rId2" Target="../slides/slide7.xml" Type="http://schemas.openxmlformats.org/officeDocument/2006/relationships/slide"/>
</Relationships>
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endParaRPr altLang="en-US" dirty="0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0" sz="quarter" type="sldNum"/>
          </p:nvPr>
        </p:nvSpPr>
        <p:spPr/>
        <p:txBody>
          <a:bodyPr/>
          <a:lstStyle/>
          <a:p>
            <a:fld id="{974CBEF3-B777-422B-A13A-408A86C27CB9}" type="slidenum">
              <a:rPr altLang="en-US" lang="zh-CN" smtClean="0"/>
              <a:t>1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26314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ChangeAspect="1" noGrp="1" noRo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/>
          <p:cNvSpPr>
            <a:spLocks noGrp="1"/>
          </p:cNvSpPr>
          <p:nvPr>
            <p:ph idx="1" type="body"/>
          </p:nvPr>
        </p:nvSpPr>
        <p:spPr bwMode="auto">
          <a:noFill/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altLang="en-US" b="0" dirty="0" i="0" kern="1200" lang="zh-CN" smtClean="0" sz="1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德鑫纺织已经具备</a:t>
            </a:r>
            <a:r>
              <a:rPr altLang="zh-CN" b="0" dirty="0" i="0" kern="1200" lang="en-US" smtClean="0" sz="1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altLang="en-US" b="0" dirty="0" i="0" kern="1200" lang="zh-CN" smtClean="0" sz="1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万纱锭纺织产能，在职员工一千余人，年产值</a:t>
            </a:r>
            <a:r>
              <a:rPr altLang="zh-CN" b="0" dirty="0" i="0" kern="1200" lang="en-US" smtClean="0" sz="1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altLang="en-US" b="0" dirty="0" i="0" kern="1200" lang="zh-CN" smtClean="0" sz="1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亿多元。</a:t>
            </a:r>
            <a:r>
              <a:rPr altLang="en-US" dirty="0" lang="zh-CN" smtClean="0" sz="10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妙士酷实业</a:t>
            </a:r>
            <a:r>
              <a:rPr altLang="en-US" b="0" dirty="0" i="0" kern="1200" lang="zh-CN" smtClean="0" sz="1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年产汽车影音设备及导航系统</a:t>
            </a:r>
            <a:r>
              <a:rPr altLang="zh-CN" b="0" dirty="0" i="0" kern="1200" lang="en-US" smtClean="0" sz="1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  <a:r>
              <a:rPr altLang="en-US" b="0" dirty="0" i="0" kern="1200" lang="zh-CN" smtClean="0" sz="1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万台（套）。金酷科技是以研发、制造光机电一体化设备、各种</a:t>
            </a:r>
            <a:r>
              <a:rPr altLang="zh-CN" b="0" dirty="0" i="0" kern="1200" lang="en-US" smtClean="0" sz="1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2.5</a:t>
            </a:r>
            <a:r>
              <a:rPr altLang="en-US" b="0" dirty="0" i="0" kern="1200" lang="zh-CN" smtClean="0" sz="1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次元精密测量仪器、精密金属件、精密塑胶件和汽车、打印机、手机、</a:t>
            </a:r>
            <a:r>
              <a:rPr altLang="zh-CN" b="0" dirty="0" i="0" kern="1200" lang="en-US" smtClean="0" sz="1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ATM</a:t>
            </a:r>
            <a:r>
              <a:rPr altLang="en-US" b="0" dirty="0" i="0" kern="1200" lang="zh-CN" smtClean="0" sz="1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机等零配件产品为主</a:t>
            </a:r>
            <a:endParaRPr altLang="en-US" dirty="0" lang="zh-CN" smtClean="0" sz="1000"/>
          </a:p>
        </p:txBody>
      </p:sp>
      <p:sp>
        <p:nvSpPr>
          <p:cNvPr id="14340" name="灯片编号占位符 3"/>
          <p:cNvSpPr>
            <a:spLocks noGrp="1"/>
          </p:cNvSpPr>
          <p:nvPr>
            <p:ph idx="5" sz="quarter" type="sldNum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compatLnSpc="1" numCol="1" wrap="square">
            <a:prstTxWarp prst="textNoShape">
              <a:avLst/>
            </a:prstTxWarp>
          </a:bodyPr>
          <a:lstStyle/>
          <a:p>
            <a:fld id="{C74E14E6-D194-4694-8CA3-59530D506390}" type="slidenum">
              <a:rPr altLang="en-US" lang="zh-CN" smtClean="0"/>
              <a:pPr/>
              <a:t>2</a:t>
            </a:fld>
            <a:endParaRPr altLang="en-US" 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endParaRPr altLang="en-US" dirty="0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0" sz="quarter" type="sldNum"/>
          </p:nvPr>
        </p:nvSpPr>
        <p:spPr/>
        <p:txBody>
          <a:bodyPr/>
          <a:lstStyle/>
          <a:p>
            <a:fld id="{B65C21A0-F28C-4B80-9C6A-77E119C04605}" type="slidenum">
              <a:rPr altLang="en-US" lang="zh-CN" smtClean="0"/>
              <a:t>6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37767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endParaRPr altLang="en-US" dirty="0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0" sz="quarter" type="sldNum"/>
          </p:nvPr>
        </p:nvSpPr>
        <p:spPr/>
        <p:txBody>
          <a:bodyPr/>
          <a:lstStyle/>
          <a:p>
            <a:fld id="{974CBEF3-B777-422B-A13A-408A86C27CB9}" type="slidenum">
              <a:rPr altLang="en-US" lang="zh-CN" smtClean="0"/>
              <a:t>7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13449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3" name="副标题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30820CF-B880-4189-942D-D702A7CBA730}" type="datetimeFigureOut">
              <a:rPr altLang="en-US" lang="zh-CN" smtClean="0"/>
              <a:t>2017/12/21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3" name="竖排文字占位符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30820CF-B880-4189-942D-D702A7CBA730}" type="datetimeFigureOut">
              <a:rPr altLang="en-US" lang="zh-CN" smtClean="0"/>
              <a:t>2017/12/21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3" name="竖排文字占位符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30820CF-B880-4189-942D-D702A7CBA730}" type="datetimeFigureOut">
              <a:rPr altLang="en-US" lang="zh-CN" smtClean="0"/>
              <a:t>2017/12/21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30820CF-B880-4189-942D-D702A7CBA730}" type="datetimeFigureOut">
              <a:rPr altLang="en-US" lang="zh-CN" smtClean="0"/>
              <a:t>2017/12/21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30820CF-B880-4189-942D-D702A7CBA730}" type="datetimeFigureOut">
              <a:rPr altLang="en-US" lang="zh-CN" smtClean="0"/>
              <a:t>2017/12/21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3" name="内容占位符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4" name="内容占位符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30820CF-B880-4189-942D-D702A7CBA730}" type="datetimeFigureOut">
              <a:rPr altLang="en-US" lang="zh-CN" smtClean="0"/>
              <a:t>2017/12/21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5" name="文本占位符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7" name="日期占位符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30820CF-B880-4189-942D-D702A7CBA730}" type="datetimeFigureOut">
              <a:rPr altLang="en-US" lang="zh-CN" smtClean="0"/>
              <a:t>2017/12/21</a:t>
            </a:fld>
            <a:endParaRPr altLang="en-US" lang="zh-CN"/>
          </a:p>
        </p:txBody>
      </p:sp>
      <p:sp>
        <p:nvSpPr>
          <p:cNvPr id="8" name="页脚占位符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9" name="灯片编号占位符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3" name="日期占位符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30820CF-B880-4189-942D-D702A7CBA730}" type="datetimeFigureOut">
              <a:rPr altLang="en-US" lang="zh-CN" smtClean="0"/>
              <a:t>2017/12/21</a:t>
            </a:fld>
            <a:endParaRPr altLang="en-US" lang="zh-CN"/>
          </a:p>
        </p:txBody>
      </p:sp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30820CF-B880-4189-942D-D702A7CBA730}" type="datetimeFigureOut">
              <a:rPr altLang="en-US" lang="zh-CN" smtClean="0"/>
              <a:t>2017/12/21</a:t>
            </a:fld>
            <a:endParaRPr altLang="en-US" lang="zh-CN"/>
          </a:p>
        </p:txBody>
      </p:sp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4" name="文本占位符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30820CF-B880-4189-942D-D702A7CBA730}" type="datetimeFigureOut">
              <a:rPr altLang="en-US" lang="zh-CN" smtClean="0"/>
              <a:t>2017/12/21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3" name="图片占位符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4" name="文本占位符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30820CF-B880-4189-942D-D702A7CBA730}" type="datetimeFigureOut">
              <a:rPr altLang="en-US" lang="zh-CN" smtClean="0"/>
              <a:t>2017/12/21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altLang="en-US" lang="zh-CN" smtClean="0"/>
              <a:t>2017/12/21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notesSlides/notesSlide1.xml" Type="http://schemas.openxmlformats.org/officeDocument/2006/relationships/notesSlide"/>
<Relationship Id="rId3" Target="../media/image1.gif" Type="http://schemas.openxmlformats.org/officeDocument/2006/relationships/image"/>
</Relationships>

</file>

<file path=ppt/slides/_rels/slide2.xml.rels><?xml version="1.0" encoding="UTF-8" standalone="yes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notesSlides/notesSlide2.xml" Type="http://schemas.openxmlformats.org/officeDocument/2006/relationships/notesSlide"/>
<Relationship Id="rId3" Target="../media/image2.png" Type="http://schemas.openxmlformats.org/officeDocument/2006/relationships/image"/>
</Relationships>

</file>

<file path=ppt/slides/_rels/slide3.xml.rels><?xml version="1.0" encoding="UTF-8" standalone="yes"?>
<Relationships xmlns="http://schemas.openxmlformats.org/package/2006/relationships">
<Relationship Id="rId1" Target="../slideLayouts/slideLayout7.xml" Type="http://schemas.openxmlformats.org/officeDocument/2006/relationships/slideLayout"/>
<Relationship Id="rId10" Target="../media/image11.png" Type="http://schemas.openxmlformats.org/officeDocument/2006/relationships/image"/>
<Relationship Id="rId11" Target="../media/image12.png" Type="http://schemas.openxmlformats.org/officeDocument/2006/relationships/image"/>
<Relationship Id="rId12" Target="../media/image13.png" Type="http://schemas.openxmlformats.org/officeDocument/2006/relationships/image"/>
<Relationship Id="rId13" Target="../media/image14.png" Type="http://schemas.openxmlformats.org/officeDocument/2006/relationships/image"/>
<Relationship Id="rId14" Target="../media/image15.png" Type="http://schemas.openxmlformats.org/officeDocument/2006/relationships/image"/>
<Relationship Id="rId15" Target="../media/image16.png" Type="http://schemas.openxmlformats.org/officeDocument/2006/relationships/image"/>
<Relationship Id="rId16" Target="../media/image17.png" Type="http://schemas.openxmlformats.org/officeDocument/2006/relationships/image"/>
<Relationship Id="rId17" Target="../media/image18.png" Type="http://schemas.openxmlformats.org/officeDocument/2006/relationships/image"/>
<Relationship Id="rId18" Target="../media/image19.png" Type="http://schemas.openxmlformats.org/officeDocument/2006/relationships/image"/>
<Relationship Id="rId19" Target="../media/image20.png" Type="http://schemas.openxmlformats.org/officeDocument/2006/relationships/image"/>
<Relationship Id="rId2" Target="../media/image3.png" Type="http://schemas.openxmlformats.org/officeDocument/2006/relationships/image"/>
<Relationship Id="rId20" Target="../media/image21.png" Type="http://schemas.openxmlformats.org/officeDocument/2006/relationships/image"/>
<Relationship Id="rId21" Target="../media/image22.png" Type="http://schemas.openxmlformats.org/officeDocument/2006/relationships/image"/>
<Relationship Id="rId22" Target="../media/image23.png" Type="http://schemas.openxmlformats.org/officeDocument/2006/relationships/image"/>
<Relationship Id="rId23" Target="../media/image24.png" Type="http://schemas.openxmlformats.org/officeDocument/2006/relationships/image"/>
<Relationship Id="rId24" Target="../media/image25.png" Type="http://schemas.openxmlformats.org/officeDocument/2006/relationships/image"/>
<Relationship Id="rId25" Target="../media/image26.png" Type="http://schemas.openxmlformats.org/officeDocument/2006/relationships/image"/>
<Relationship Id="rId26" Target="../media/image1.gif" Type="http://schemas.openxmlformats.org/officeDocument/2006/relationships/image"/>
<Relationship Id="rId3" Target="../media/image4.png" Type="http://schemas.openxmlformats.org/officeDocument/2006/relationships/image"/>
<Relationship Id="rId4" Target="../media/image5.png" Type="http://schemas.openxmlformats.org/officeDocument/2006/relationships/image"/>
<Relationship Id="rId5" Target="../media/image6.png" Type="http://schemas.openxmlformats.org/officeDocument/2006/relationships/image"/>
<Relationship Id="rId6" Target="../media/image7.png" Type="http://schemas.openxmlformats.org/officeDocument/2006/relationships/image"/>
<Relationship Id="rId7" Target="../media/image8.png" Type="http://schemas.openxmlformats.org/officeDocument/2006/relationships/image"/>
<Relationship Id="rId8" Target="../media/image9.png" Type="http://schemas.openxmlformats.org/officeDocument/2006/relationships/image"/>
<Relationship Id="rId9" Target="../media/image10.png" Type="http://schemas.openxmlformats.org/officeDocument/2006/relationships/image"/>
</Relationships>

</file>

<file path=ppt/slides/_rels/slide4.xml.rels><?xml version="1.0" encoding="UTF-8" standalone="yes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27.jpg" Type="http://schemas.openxmlformats.org/officeDocument/2006/relationships/image"/>
<Relationship Id="rId3" Target="../media/image1.gif" Type="http://schemas.openxmlformats.org/officeDocument/2006/relationships/image"/>
</Relationships>

</file>

<file path=ppt/slides/_rels/slide5.xml.rels><?xml version="1.0" encoding="UTF-8" standalone="yes"?>
<Relationships xmlns="http://schemas.openxmlformats.org/package/2006/relationships">
<Relationship Id="rId1" Target="../slideLayouts/slideLayout1.xml" Type="http://schemas.openxmlformats.org/officeDocument/2006/relationships/slideLayout"/>
<Relationship Id="rId2" Target="../media/image28.jpg" Type="http://schemas.openxmlformats.org/officeDocument/2006/relationships/image"/>
<Relationship Id="rId3" Target="../media/image1.gif" Type="http://schemas.openxmlformats.org/officeDocument/2006/relationships/image"/>
</Relationships>

</file>

<file path=ppt/slides/_rels/slide6.xml.rels><?xml version="1.0" encoding="UTF-8" standalone="yes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notesSlides/notesSlide3.xml" Type="http://schemas.openxmlformats.org/officeDocument/2006/relationships/notesSlide"/>
<Relationship Id="rId3" Target="../media/image29.jpg" Type="http://schemas.openxmlformats.org/officeDocument/2006/relationships/image"/>
</Relationships>

</file>

<file path=ppt/slides/_rels/slide7.xml.rels><?xml version="1.0" encoding="UTF-8" standalone="yes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notesSlides/notesSlide4.xml" Type="http://schemas.openxmlformats.org/officeDocument/2006/relationships/notesSlide"/>
<Relationship Id="rId3" Target="../media/image30.jpg" Type="http://schemas.openxmlformats.org/officeDocument/2006/relationships/image"/>
</Relationships>

</file>

<file path=ppt/slides/_rels/slide8.xml.rels><?xml version="1.0" encoding="UTF-8" standalone="yes"?>
<Relationships xmlns="http://schemas.openxmlformats.org/package/2006/relationships">
<Relationship Id="rId1" Target="../slideLayouts/slideLayout9.xml" Type="http://schemas.openxmlformats.org/officeDocument/2006/relationships/slideLayout"/>
<Relationship Id="rId10" Target="../media/image39.png" Type="http://schemas.openxmlformats.org/officeDocument/2006/relationships/image"/>
<Relationship Id="rId11" Target="../media/image40.png" Type="http://schemas.openxmlformats.org/officeDocument/2006/relationships/image"/>
<Relationship Id="rId12" Target="../media/image41.png" Type="http://schemas.openxmlformats.org/officeDocument/2006/relationships/image"/>
<Relationship Id="rId13" Target="../media/image42.png" Type="http://schemas.openxmlformats.org/officeDocument/2006/relationships/image"/>
<Relationship Id="rId14" Target="../media/image43.png" Type="http://schemas.openxmlformats.org/officeDocument/2006/relationships/image"/>
<Relationship Id="rId15" Target="../media/image44.png" Type="http://schemas.openxmlformats.org/officeDocument/2006/relationships/image"/>
<Relationship Id="rId16" Target="../media/image45.png" Type="http://schemas.openxmlformats.org/officeDocument/2006/relationships/image"/>
<Relationship Id="rId17" Target="../media/image1.gif" Type="http://schemas.openxmlformats.org/officeDocument/2006/relationships/image"/>
<Relationship Id="rId2" Target="../media/image31.png" Type="http://schemas.openxmlformats.org/officeDocument/2006/relationships/image"/>
<Relationship Id="rId3" Target="../media/image32.png" Type="http://schemas.openxmlformats.org/officeDocument/2006/relationships/image"/>
<Relationship Id="rId4" Target="../media/image33.png" Type="http://schemas.openxmlformats.org/officeDocument/2006/relationships/image"/>
<Relationship Id="rId5" Target="../media/image34.png" Type="http://schemas.openxmlformats.org/officeDocument/2006/relationships/image"/>
<Relationship Id="rId6" Target="../media/image35.png" Type="http://schemas.openxmlformats.org/officeDocument/2006/relationships/image"/>
<Relationship Id="rId7" Target="../media/image36.png" Type="http://schemas.openxmlformats.org/officeDocument/2006/relationships/image"/>
<Relationship Id="rId8" Target="../media/image37.png" Type="http://schemas.openxmlformats.org/officeDocument/2006/relationships/image"/>
<Relationship Id="rId9" Target="../media/image38.png" Type="http://schemas.openxmlformats.org/officeDocument/2006/relationships/image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772574"/>
              </p:ext>
            </p:extLst>
          </p:nvPr>
        </p:nvGraphicFramePr>
        <p:xfrm>
          <a:off x="1087362" y="14315"/>
          <a:ext cx="7639190" cy="8615150"/>
        </p:xfrm>
        <a:graphic>
          <a:graphicData uri="http://schemas.openxmlformats.org/drawingml/2006/table">
            <a:tbl>
              <a:tblPr/>
              <a:tblGrid>
                <a:gridCol w="317500"/>
                <a:gridCol w="274045"/>
                <a:gridCol w="993416"/>
                <a:gridCol w="548090"/>
                <a:gridCol w="548090"/>
                <a:gridCol w="892040"/>
                <a:gridCol w="642295"/>
                <a:gridCol w="711029"/>
                <a:gridCol w="718373"/>
                <a:gridCol w="436562"/>
                <a:gridCol w="376812"/>
                <a:gridCol w="542925"/>
                <a:gridCol w="276187"/>
                <a:gridCol w="85639"/>
                <a:gridCol w="276187"/>
              </a:tblGrid>
              <a:tr h="451043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dirty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梯队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序号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城市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全市                 总人口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dirty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中心城区常住人口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dirty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年人均可</a:t>
                      </a:r>
                      <a:r>
                        <a:rPr altLang="en-US" b="0" dirty="0" i="0" lang="zh-CN" smtClean="0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支配</a:t>
                      </a:r>
                      <a:endParaRPr altLang="zh-CN" b="0" dirty="0" i="0" lang="en-US" smtClean="0" strike="noStrike" sz="1000" u="non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  <a:p>
                      <a:pPr algn="ctr" fontAlgn="ctr"/>
                      <a:r>
                        <a:rPr altLang="en-US" b="0" dirty="0" i="0" lang="zh-CN" smtClean="0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收入（</a:t>
                      </a:r>
                      <a:r>
                        <a:rPr altLang="zh-CN" b="0" dirty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2016</a:t>
                      </a:r>
                      <a:r>
                        <a:rPr altLang="en-US" b="0" dirty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）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已开</a:t>
                      </a:r>
                      <a:r>
                        <a:rPr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KFC</a:t>
                      </a:r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店数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dirty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平均</a:t>
                      </a:r>
                      <a:r>
                        <a:rPr b="0" dirty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WPSA   </a:t>
                      </a:r>
                      <a:r>
                        <a:rPr b="0" dirty="0" i="0" lang="en-US" smtClean="0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2017P11R</a:t>
                      </a:r>
                    </a:p>
                    <a:p>
                      <a:pPr algn="ctr" fontAlgn="ctr"/>
                      <a:r>
                        <a:rPr altLang="en-US" b="0" dirty="0" i="0" lang="zh-CN" smtClean="0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蜜月期</a:t>
                      </a:r>
                      <a:endParaRPr b="0" dirty="0" i="0" lang="en-US" strike="noStrike" sz="1000" u="non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# 2017 P11R</a:t>
                      </a:r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宅急送</a:t>
                      </a:r>
                      <a:b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</a:br>
                      <a:r>
                        <a:rPr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WPSA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b="0" dirty="0" i="0" lang="en-US" smtClean="0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DICOS</a:t>
                      </a:r>
                    </a:p>
                    <a:p>
                      <a:pPr algn="ctr" fontAlgn="ctr"/>
                      <a:r>
                        <a:rPr altLang="en-US" b="0" dirty="0" i="0" lang="zh-CN" smtClean="0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开</a:t>
                      </a:r>
                      <a:r>
                        <a:rPr altLang="en-US" b="0" dirty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店数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EP</a:t>
                      </a:r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比例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b="0" dirty="0" i="0" lang="en-US" smtClean="0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KFC</a:t>
                      </a:r>
                    </a:p>
                    <a:p>
                      <a:pPr algn="ctr" fontAlgn="ctr"/>
                      <a:r>
                        <a:rPr altLang="en-US" b="0" dirty="0" i="0" lang="zh-CN" smtClean="0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有效</a:t>
                      </a:r>
                      <a:r>
                        <a:rPr altLang="en-US" b="0" dirty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人口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altLang="en-US" b="0" dirty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城市容量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altLang="en-US"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altLang="en-US" lang="zh-CN"/>
                    </a:p>
                  </a:txBody>
                  <a:tcPr/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上饶市玉山县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58.64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13.68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26579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143.3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7.6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95%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13.0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159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195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九江市瑞昌市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42.69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12.14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28189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158.8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13.8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95%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11.6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142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174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上饶市上饶县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71.45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13.19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23940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94%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12.4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152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185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南昌市进贤县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72.69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11.97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29271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141.7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15.8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96%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11.5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133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162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赣州市瑞金市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70.38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15.12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25304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94%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14.3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142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174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吉安市泰和县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59.54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14.96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24504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dirty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营建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94%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14.1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140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172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吉安市吉安县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52.06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14.26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27490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153.1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10.0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95%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13.6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135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166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赣州市于都县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109.83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14.10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24266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94%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13.2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132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161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宜春市樟树市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61.14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12.85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29547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156.6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14.4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96%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12.3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137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167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鹰潭市贵溪市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62.30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10.15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29205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96%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9.7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119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146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赣州市兴国县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83.64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12.32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25330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94%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11.6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116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142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上饶市弋阳县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36.05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7.50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26631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134.3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0.0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95%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7.1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113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139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新余市分宜县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31.37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11.17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27353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81.4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7.5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95%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10.6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131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九江市都昌县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72.96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9.50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22657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86.5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7.3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93%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8.8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108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133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吉安市吉水县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56.14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11.27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24726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94%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10.6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129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九江市武宁县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36.73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8.77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27859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95%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125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景德镇市乐平市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91.00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13.27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28955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dirty="0" i="0" lang="zh-CN" smtClean="0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签约</a:t>
                      </a:r>
                      <a:endParaRPr altLang="en-US" b="0" dirty="0" i="0" lang="zh-CN" strike="noStrike" sz="1000" u="non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96%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12.7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124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上饶市余干县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90.55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8.96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21255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114.3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6.5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92%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124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上饶市铅山县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43.57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8.90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22491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100.6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8.0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93%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124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赣州市宁都县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84.88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10.74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20785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92%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9.9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98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120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抚州市东乡县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48.19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10.14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29688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104.6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11.9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96%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9.7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119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九江市共青城市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9.10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8.26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29729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82.3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7.2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96%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7.9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119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九江市永修县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36.82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8.20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28587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96%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7.8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117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吉安市永新县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53.14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10.25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21039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92%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9.4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115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九江市德安县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15.79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7.86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28990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96%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7.5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113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九江市湖口县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28.17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7.74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29274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96%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7.4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111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上饶市万年县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36.63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7.81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26845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94.2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7.4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95%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7.4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111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赣州市信丰县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75.00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9.52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25664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dirty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167.9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0.0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95%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9.0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110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吉安市永丰县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48.41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9.42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26700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95%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赣州市定南县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21.30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9.50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24726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94%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吉安市遂川县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61.79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9.56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23451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94%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南昌市安义县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30.48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7.44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27510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dirty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95%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7.1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赣州市大余县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31.27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9.21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23963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94%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34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抚州市南城县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31.36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8.99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28810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96%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宜春市宜丰县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30.11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8.70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27327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73.0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6.3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95%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萍乡市上栗县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51.71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8.57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28577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96%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37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赣州市安远县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39.86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9.20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21251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92%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吉安市新干县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35.03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8.86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27661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95%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赣州市龙南县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33.18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8.90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25273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94%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九江市九江县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29.95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7.17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28573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96%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6.9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吉安市安福县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41.63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8.86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24623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82.9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0.0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94%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42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上饶市德兴市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29.94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7.06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28755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96%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6.7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43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宜春市奉新县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33.77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8.36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27610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95%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98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44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宜春市上高县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38.23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8.32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27546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95%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7.9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98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赣州市石城县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33.33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8.80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21081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92%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99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46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宜春市万载县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57.14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7.92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24061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营建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94%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7.4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47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抚州市南丰县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31.51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7.85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27733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76.3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0.0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95%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7.5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91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赣州市赣县区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65.00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8.23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24432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94%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7.7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49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上饶市横峰县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18.86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6.84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21277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92%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6.3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77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95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3159"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一店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上饶市婺源县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34.03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6.10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21676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停业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900" u="non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i="0" lang="zh-CN" strike="noStrike" sz="1000" u="non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93%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5.6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76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0" dirty="0" i="0" lang="en-US" strike="noStrike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93 </a:t>
                      </a:r>
                    </a:p>
                  </a:txBody>
                  <a:tcPr anchor="ctr" marB="0" marL="0" marR="0" marT="0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23567" y="188913"/>
            <a:ext cx="553998" cy="3426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altLang="en-US" b="1" dirty="0" lang="zh-CN" sz="2400">
                <a:solidFill>
                  <a:srgbClr val="0070C0"/>
                </a:solidFill>
                <a:latin charset="-122" pitchFamily="2" typeface="华文细黑"/>
                <a:ea charset="-122" pitchFamily="2" typeface="华文细黑"/>
              </a:rPr>
              <a:t>江西小城市排序表</a:t>
            </a:r>
          </a:p>
        </p:txBody>
      </p:sp>
      <p:sp>
        <p:nvSpPr>
          <p:cNvPr id="7" name="矩形 6"/>
          <p:cNvSpPr/>
          <p:nvPr/>
        </p:nvSpPr>
        <p:spPr>
          <a:xfrm>
            <a:off x="877565" y="4364536"/>
            <a:ext cx="8266435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2799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 bIns="45720" compatLnSpc="1" lIns="91440" numCol="1" rIns="91440" tIns="45720" vert="horz" wrap="none">
            <a:prstTxWarp prst="textNoShape">
              <a:avLst/>
            </a:prstTxWarp>
            <a:spAutoFit/>
          </a:bodyPr>
          <a:lstStyle/>
          <a:p>
            <a:endParaRPr altLang="en-US" lang="zh-CN"/>
          </a:p>
        </p:txBody>
      </p:sp>
      <p:pic>
        <p:nvPicPr>
          <p:cNvPr descr="dot_0060" id="1025" name="Picture 1"/>
          <p:cNvPicPr>
            <a:picLocks noChangeArrowheads="1" noChangeAspect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53" y="4364536"/>
            <a:ext cx="167946" cy="18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299060" y="304736"/>
            <a:ext cx="720080" cy="152537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/>
          </a:p>
        </p:txBody>
      </p:sp>
      <p:sp>
        <p:nvSpPr>
          <p:cNvPr id="3" name="TextBox 2"/>
          <p:cNvSpPr txBox="1"/>
          <p:nvPr/>
        </p:nvSpPr>
        <p:spPr>
          <a:xfrm>
            <a:off x="5360700" y="248210"/>
            <a:ext cx="569387" cy="246221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zh-CN" smtClean="0" sz="1000">
                <a:latin charset="-122" panose="02010600040101010101" pitchFamily="2" typeface="华文细黑"/>
                <a:ea charset="-122" panose="02010600040101010101" pitchFamily="2" typeface="华文细黑"/>
              </a:rPr>
              <a:t>蜜月期</a:t>
            </a:r>
            <a:endParaRPr altLang="en-US" dirty="0" lang="zh-CN" sz="1000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3012330318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"/>
          <p:cNvSpPr txBox="1">
            <a:spLocks noChangeArrowheads="1"/>
          </p:cNvSpPr>
          <p:nvPr/>
        </p:nvSpPr>
        <p:spPr bwMode="auto">
          <a:xfrm>
            <a:off x="214313" y="537989"/>
            <a:ext cx="8572500" cy="1666875"/>
          </a:xfrm>
          <a:prstGeom prst="rect">
            <a:avLst/>
          </a:prstGeom>
          <a:noFill/>
          <a:ln w="9525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altLang="zh-CN" dirty="0" lang="en-US" sz="1400">
              <a:solidFill>
                <a:srgbClr val="0099CC"/>
              </a:solidFill>
              <a:latin charset="-122" pitchFamily="2" typeface="华文细黑"/>
              <a:ea charset="-122" pitchFamily="2" typeface="华文细黑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altLang="en-US" dirty="0" lang="zh-CN" smtClean="0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人口</a:t>
            </a:r>
            <a:r>
              <a:rPr altLang="en-US" dirty="0" lang="zh-CN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：全县总人口</a:t>
            </a:r>
            <a:r>
              <a:rPr altLang="en-US" dirty="0" lang="zh-CN" smtClean="0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：</a:t>
            </a:r>
            <a:r>
              <a:rPr altLang="zh-CN" dirty="0" lang="en-US" smtClean="0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16</a:t>
            </a:r>
            <a:r>
              <a:rPr altLang="en-US" dirty="0" lang="en-US" smtClean="0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万人</a:t>
            </a:r>
            <a:r>
              <a:rPr altLang="en-US" dirty="0" lang="zh-CN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；中心城区</a:t>
            </a:r>
            <a:r>
              <a:rPr altLang="en-US" dirty="0" lang="zh-CN" smtClean="0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常住人口</a:t>
            </a:r>
            <a:r>
              <a:rPr altLang="zh-CN" dirty="0" lang="en-US" smtClean="0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7.86</a:t>
            </a:r>
            <a:r>
              <a:rPr altLang="en-US" dirty="0" lang="zh-CN" smtClean="0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万人</a:t>
            </a:r>
            <a:endParaRPr altLang="zh-CN" dirty="0" lang="en-US" sz="1400">
              <a:solidFill>
                <a:srgbClr val="0099CC"/>
              </a:solidFill>
              <a:latin charset="-122" pitchFamily="2" typeface="华文细黑"/>
              <a:ea charset="-122" pitchFamily="2" typeface="华文细黑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altLang="en-US" dirty="0" lang="zh-CN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区位：地处江西省北部，九江市南部</a:t>
            </a:r>
            <a:r>
              <a:rPr altLang="en-US" dirty="0" lang="zh-CN" smtClean="0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，东</a:t>
            </a:r>
            <a:r>
              <a:rPr altLang="en-US" dirty="0" lang="zh-CN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接共青城市，南邻永修县，西毗武宁县，北接瑞昌市、九江</a:t>
            </a:r>
            <a:r>
              <a:rPr altLang="en-US" dirty="0" lang="zh-CN" smtClean="0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县</a:t>
            </a:r>
            <a:endParaRPr altLang="zh-CN" dirty="0" lang="en-US" sz="1400">
              <a:solidFill>
                <a:srgbClr val="0099CC"/>
              </a:solidFill>
              <a:latin charset="-122" pitchFamily="2" typeface="华文细黑"/>
              <a:ea charset="-122" pitchFamily="2" typeface="华文细黑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altLang="en-US" dirty="0" lang="zh-CN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交通：昌九城际铁路、福银高速公路、</a:t>
            </a:r>
            <a:r>
              <a:rPr altLang="zh-CN" dirty="0" lang="en-US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105</a:t>
            </a:r>
            <a:r>
              <a:rPr altLang="en-US" dirty="0" lang="zh-CN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国道等</a:t>
            </a:r>
            <a:endParaRPr altLang="zh-CN" dirty="0" lang="en-US" sz="1400">
              <a:solidFill>
                <a:srgbClr val="0099CC"/>
              </a:solidFill>
              <a:latin charset="-122" pitchFamily="2" typeface="华文细黑"/>
              <a:ea charset="-122" pitchFamily="2" typeface="华文细黑"/>
            </a:endParaRPr>
          </a:p>
        </p:txBody>
      </p:sp>
      <p:sp>
        <p:nvSpPr>
          <p:cNvPr id="5123" name="Text Box 50"/>
          <p:cNvSpPr txBox="1">
            <a:spLocks noChangeArrowheads="1"/>
          </p:cNvSpPr>
          <p:nvPr/>
        </p:nvSpPr>
        <p:spPr bwMode="auto">
          <a:xfrm>
            <a:off x="0" y="214313"/>
            <a:ext cx="2700338" cy="4270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bIns="0" lIns="0" rIns="0" tIns="0">
            <a:spAutoFit/>
          </a:bodyPr>
          <a:lstStyle/>
          <a:p>
            <a:pPr algn="ctr"/>
            <a:r>
              <a:rPr altLang="en-US" b="1" dirty="0" lang="zh-CN" smtClean="0" sz="2800">
                <a:solidFill>
                  <a:srgbClr val="0070C0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德安县</a:t>
            </a:r>
            <a:r>
              <a:rPr altLang="en-US" b="1" dirty="0" lang="zh-CN" sz="2800">
                <a:solidFill>
                  <a:srgbClr val="0070C0"/>
                </a:solidFill>
                <a:latin charset="-122" pitchFamily="2" typeface="华文细黑"/>
                <a:ea charset="-122" pitchFamily="2" typeface="华文细黑"/>
              </a:rPr>
              <a:t>介绍</a:t>
            </a:r>
          </a:p>
        </p:txBody>
      </p:sp>
      <p:sp>
        <p:nvSpPr>
          <p:cNvPr id="5124" name="矩形 15"/>
          <p:cNvSpPr>
            <a:spLocks noChangeArrowheads="1"/>
          </p:cNvSpPr>
          <p:nvPr/>
        </p:nvSpPr>
        <p:spPr bwMode="auto">
          <a:xfrm>
            <a:off x="4357718" y="3342471"/>
            <a:ext cx="464343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altLang="en-US" dirty="0" lang="zh-CN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主要产业：</a:t>
            </a:r>
            <a:endParaRPr altLang="zh-CN" dirty="0" lang="en-US" sz="1400">
              <a:solidFill>
                <a:srgbClr val="0099CC"/>
              </a:solidFill>
              <a:latin charset="-122" pitchFamily="2" typeface="华文细黑"/>
              <a:ea charset="-122" pitchFamily="2" typeface="华文细黑"/>
            </a:endParaRPr>
          </a:p>
          <a:p>
            <a:pPr>
              <a:spcBef>
                <a:spcPct val="50000"/>
              </a:spcBef>
            </a:pPr>
            <a:r>
              <a:rPr altLang="en-US" dirty="0" lang="zh-CN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纺织服装、电子电器、五金建材、食品医药</a:t>
            </a:r>
            <a:endParaRPr altLang="zh-CN" dirty="0" lang="en-US" smtClean="0" sz="1200">
              <a:solidFill>
                <a:srgbClr val="FF0000"/>
              </a:solidFill>
              <a:latin charset="-122" pitchFamily="2" typeface="华文细黑"/>
              <a:ea charset="-122" pitchFamily="2" typeface="华文细黑"/>
            </a:endParaRPr>
          </a:p>
          <a:p>
            <a:pPr>
              <a:spcBef>
                <a:spcPct val="50000"/>
              </a:spcBef>
            </a:pPr>
            <a:endParaRPr altLang="zh-CN" dirty="0" lang="en-US" smtClean="0" sz="1400">
              <a:solidFill>
                <a:srgbClr val="0099CC"/>
              </a:solidFill>
              <a:latin charset="-122" pitchFamily="2" typeface="华文细黑"/>
              <a:ea charset="-122" pitchFamily="2" typeface="华文细黑"/>
            </a:endParaRPr>
          </a:p>
          <a:p>
            <a:pPr>
              <a:spcBef>
                <a:spcPct val="50000"/>
              </a:spcBef>
            </a:pPr>
            <a:endParaRPr altLang="zh-CN" dirty="0" lang="en-US" smtClean="0" sz="1400">
              <a:solidFill>
                <a:srgbClr val="0099CC"/>
              </a:solidFill>
              <a:latin charset="-122" pitchFamily="2" typeface="华文细黑"/>
              <a:ea charset="-122" pitchFamily="2" typeface="华文细黑"/>
            </a:endParaRPr>
          </a:p>
          <a:p>
            <a:pPr>
              <a:spcBef>
                <a:spcPct val="50000"/>
              </a:spcBef>
            </a:pPr>
            <a:r>
              <a:rPr altLang="en-US" dirty="0" lang="zh-CN" smtClean="0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代表企业：</a:t>
            </a:r>
            <a:endParaRPr altLang="zh-CN" dirty="0" lang="en-US" smtClean="0" sz="1400">
              <a:solidFill>
                <a:srgbClr val="0099CC"/>
              </a:solidFill>
              <a:latin charset="-122" pitchFamily="2" typeface="华文细黑"/>
              <a:ea charset="-122" pitchFamily="2" typeface="华文细黑"/>
            </a:endParaRPr>
          </a:p>
          <a:p>
            <a:pPr>
              <a:spcBef>
                <a:spcPct val="50000"/>
              </a:spcBef>
            </a:pPr>
            <a:r>
              <a:rPr altLang="en-US" dirty="0" lang="zh-CN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纺织服装</a:t>
            </a:r>
            <a:r>
              <a:rPr altLang="en-US" dirty="0" lang="zh-CN" smtClean="0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产业：德</a:t>
            </a:r>
            <a:r>
              <a:rPr altLang="en-US" dirty="0" lang="zh-CN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鑫纺织、鑫城</a:t>
            </a:r>
            <a:r>
              <a:rPr altLang="en-US" dirty="0" lang="zh-CN" smtClean="0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纺织（原国营</a:t>
            </a:r>
            <a:r>
              <a:rPr altLang="en-US" dirty="0" lang="zh-CN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德安棉纺织</a:t>
            </a:r>
            <a:r>
              <a:rPr altLang="en-US" dirty="0" lang="zh-CN" smtClean="0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厂）；</a:t>
            </a:r>
            <a:endParaRPr altLang="zh-CN" dirty="0" lang="en-US" smtClean="0" sz="1400">
              <a:solidFill>
                <a:srgbClr val="0099CC"/>
              </a:solidFill>
              <a:latin charset="-122" pitchFamily="2" typeface="华文细黑"/>
              <a:ea charset="-122" pitchFamily="2" typeface="华文细黑"/>
            </a:endParaRPr>
          </a:p>
          <a:p>
            <a:pPr>
              <a:spcBef>
                <a:spcPct val="50000"/>
              </a:spcBef>
            </a:pPr>
            <a:r>
              <a:rPr altLang="en-US" dirty="0" lang="zh-CN" smtClean="0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电子</a:t>
            </a:r>
            <a:r>
              <a:rPr altLang="en-US" dirty="0" lang="zh-CN" sz="1400">
                <a:solidFill>
                  <a:srgbClr val="0099CC"/>
                </a:solidFill>
                <a:latin charset="-122" pitchFamily="2" typeface="华文细黑"/>
                <a:ea charset="-122" pitchFamily="2" typeface="华文细黑"/>
              </a:rPr>
              <a:t>电器产业：金酷科技、妙士酷实业、千磁科技</a:t>
            </a:r>
          </a:p>
        </p:txBody>
      </p:sp>
      <p:pic>
        <p:nvPicPr>
          <p:cNvPr id="1026" name="Picture 2"/>
          <p:cNvPicPr>
            <a:picLocks noChangeArrowheads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9" r="12672"/>
          <a:stretch/>
        </p:blipFill>
        <p:spPr bwMode="auto">
          <a:xfrm>
            <a:off x="228601" y="2358577"/>
            <a:ext cx="3743326" cy="406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任意多边形 2"/>
          <p:cNvSpPr/>
          <p:nvPr/>
        </p:nvSpPr>
        <p:spPr>
          <a:xfrm>
            <a:off x="953311" y="3210128"/>
            <a:ext cx="3015574" cy="3180944"/>
          </a:xfrm>
          <a:custGeom>
            <a:avLst/>
            <a:gdLst>
              <a:gd fmla="*/ 0 w 3015574" name="connsiteX0"/>
              <a:gd fmla="*/ 3180944 h 3180944" name="connsiteY0"/>
              <a:gd fmla="*/ 77821 w 3015574" name="connsiteX1"/>
              <a:gd fmla="*/ 2976663 h 3180944" name="connsiteY1"/>
              <a:gd fmla="*/ 107004 w 3015574" name="connsiteX2"/>
              <a:gd fmla="*/ 2645923 h 3180944" name="connsiteY2"/>
              <a:gd fmla="*/ 58366 w 3015574" name="connsiteX3"/>
              <a:gd fmla="*/ 2188723 h 3180944" name="connsiteY3"/>
              <a:gd fmla="*/ 77821 w 3015574" name="connsiteX4"/>
              <a:gd fmla="*/ 1896893 h 3180944" name="connsiteY4"/>
              <a:gd fmla="*/ 165370 w 3015574" name="connsiteX5"/>
              <a:gd fmla="*/ 1682885 h 3180944" name="connsiteY5"/>
              <a:gd fmla="*/ 466927 w 3015574" name="connsiteX6"/>
              <a:gd fmla="*/ 1400783 h 3180944" name="connsiteY6"/>
              <a:gd fmla="*/ 700391 w 3015574" name="connsiteX7"/>
              <a:gd fmla="*/ 1293778 h 3180944" name="connsiteY7"/>
              <a:gd fmla="*/ 739302 w 3015574" name="connsiteX8"/>
              <a:gd fmla="*/ 1235412 h 3180944" name="connsiteY8"/>
              <a:gd fmla="*/ 894944 w 3015574" name="connsiteX9"/>
              <a:gd fmla="*/ 1021404 h 3180944" name="connsiteY9"/>
              <a:gd fmla="*/ 1138136 w 3015574" name="connsiteX10"/>
              <a:gd fmla="*/ 953310 h 3180944" name="connsiteY10"/>
              <a:gd fmla="*/ 1420238 w 3015574" name="connsiteX11"/>
              <a:gd fmla="*/ 875489 h 3180944" name="connsiteY11"/>
              <a:gd fmla="*/ 1731523 w 3015574" name="connsiteX12"/>
              <a:gd fmla="*/ 690663 h 3180944" name="connsiteY12"/>
              <a:gd fmla="*/ 1974715 w 3015574" name="connsiteX13"/>
              <a:gd fmla="*/ 554476 h 3180944" name="connsiteY13"/>
              <a:gd fmla="*/ 2120629 w 3015574" name="connsiteX14"/>
              <a:gd fmla="*/ 554476 h 3180944" name="connsiteY14"/>
              <a:gd fmla="*/ 2188723 w 3015574" name="connsiteX15"/>
              <a:gd fmla="*/ 544749 h 3180944" name="connsiteY15"/>
              <a:gd fmla="*/ 2529191 w 3015574" name="connsiteX16"/>
              <a:gd fmla="*/ 350195 h 3180944" name="connsiteY16"/>
              <a:gd fmla="*/ 2684834 w 3015574" name="connsiteX17"/>
              <a:gd fmla="*/ 252919 h 3180944" name="connsiteY17"/>
              <a:gd fmla="*/ 2772383 w 3015574" name="connsiteX18"/>
              <a:gd fmla="*/ 107004 h 3180944" name="connsiteY18"/>
              <a:gd fmla="*/ 2908570 w 3015574" name="connsiteX19"/>
              <a:gd fmla="*/ 0 h 3180944" name="connsiteY19"/>
              <a:gd fmla="*/ 3015574 w 3015574" name="connsiteX20"/>
              <a:gd fmla="*/ 9727 h 3180944" name="connsiteY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b="b" l="l" r="r" t="t"/>
            <a:pathLst>
              <a:path h="3180944" w="3015574">
                <a:moveTo>
                  <a:pt x="0" y="3180944"/>
                </a:moveTo>
                <a:lnTo>
                  <a:pt x="77821" y="2976663"/>
                </a:lnTo>
                <a:lnTo>
                  <a:pt x="107004" y="2645923"/>
                </a:lnTo>
                <a:lnTo>
                  <a:pt x="58366" y="2188723"/>
                </a:lnTo>
                <a:lnTo>
                  <a:pt x="77821" y="1896893"/>
                </a:lnTo>
                <a:lnTo>
                  <a:pt x="165370" y="1682885"/>
                </a:lnTo>
                <a:lnTo>
                  <a:pt x="466927" y="1400783"/>
                </a:lnTo>
                <a:lnTo>
                  <a:pt x="700391" y="1293778"/>
                </a:lnTo>
                <a:lnTo>
                  <a:pt x="739302" y="1235412"/>
                </a:lnTo>
                <a:lnTo>
                  <a:pt x="894944" y="1021404"/>
                </a:lnTo>
                <a:lnTo>
                  <a:pt x="1138136" y="953310"/>
                </a:lnTo>
                <a:lnTo>
                  <a:pt x="1420238" y="875489"/>
                </a:lnTo>
                <a:lnTo>
                  <a:pt x="1731523" y="690663"/>
                </a:lnTo>
                <a:lnTo>
                  <a:pt x="1974715" y="554476"/>
                </a:lnTo>
                <a:lnTo>
                  <a:pt x="2120629" y="554476"/>
                </a:lnTo>
                <a:lnTo>
                  <a:pt x="2188723" y="544749"/>
                </a:lnTo>
                <a:lnTo>
                  <a:pt x="2529191" y="350195"/>
                </a:lnTo>
                <a:lnTo>
                  <a:pt x="2684834" y="252919"/>
                </a:lnTo>
                <a:lnTo>
                  <a:pt x="2772383" y="107004"/>
                </a:lnTo>
                <a:lnTo>
                  <a:pt x="2908570" y="0"/>
                </a:lnTo>
                <a:lnTo>
                  <a:pt x="3015574" y="9727"/>
                </a:ln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743200" y="3764604"/>
            <a:ext cx="1011677" cy="2665379"/>
          </a:xfrm>
          <a:custGeom>
            <a:avLst/>
            <a:gdLst>
              <a:gd fmla="*/ 1011677 w 1011677" name="connsiteX0"/>
              <a:gd fmla="*/ 2665379 h 2665379" name="connsiteY0"/>
              <a:gd fmla="*/ 797668 w 1011677" name="connsiteX1"/>
              <a:gd fmla="*/ 2227634 h 2665379" name="connsiteY1"/>
              <a:gd fmla="*/ 671209 w 1011677" name="connsiteX2"/>
              <a:gd fmla="*/ 2013626 h 2665379" name="connsiteY2"/>
              <a:gd fmla="*/ 573932 w 1011677" name="connsiteX3"/>
              <a:gd fmla="*/ 1828800 h 2665379" name="connsiteY3"/>
              <a:gd fmla="*/ 457200 w 1011677" name="connsiteX4"/>
              <a:gd fmla="*/ 1770434 h 2665379" name="connsiteY4"/>
              <a:gd fmla="*/ 214009 w 1011677" name="connsiteX5"/>
              <a:gd fmla="*/ 1478605 h 2665379" name="connsiteY5"/>
              <a:gd fmla="*/ 184826 w 1011677" name="connsiteX6"/>
              <a:gd fmla="*/ 1352145 h 2665379" name="connsiteY6"/>
              <a:gd fmla="*/ 19455 w 1011677" name="connsiteX7"/>
              <a:gd fmla="*/ 1147864 h 2665379" name="connsiteY7"/>
              <a:gd fmla="*/ 0 w 1011677" name="connsiteX8"/>
              <a:gd fmla="*/ 768485 h 2665379" name="connsiteY8"/>
              <a:gd fmla="*/ 145915 w 1011677" name="connsiteX9"/>
              <a:gd fmla="*/ 573932 h 2665379" name="connsiteY9"/>
              <a:gd fmla="*/ 272374 w 1011677" name="connsiteX10"/>
              <a:gd fmla="*/ 398834 h 2665379" name="connsiteY10"/>
              <a:gd fmla="*/ 359923 w 1011677" name="connsiteX11"/>
              <a:gd fmla="*/ 0 h 2665379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2665379" w="1011677">
                <a:moveTo>
                  <a:pt x="1011677" y="2665379"/>
                </a:moveTo>
                <a:lnTo>
                  <a:pt x="797668" y="2227634"/>
                </a:lnTo>
                <a:lnTo>
                  <a:pt x="671209" y="2013626"/>
                </a:lnTo>
                <a:lnTo>
                  <a:pt x="573932" y="1828800"/>
                </a:lnTo>
                <a:lnTo>
                  <a:pt x="457200" y="1770434"/>
                </a:lnTo>
                <a:lnTo>
                  <a:pt x="214009" y="1478605"/>
                </a:lnTo>
                <a:lnTo>
                  <a:pt x="184826" y="1352145"/>
                </a:lnTo>
                <a:lnTo>
                  <a:pt x="19455" y="1147864"/>
                </a:lnTo>
                <a:lnTo>
                  <a:pt x="0" y="768485"/>
                </a:lnTo>
                <a:lnTo>
                  <a:pt x="145915" y="573932"/>
                </a:lnTo>
                <a:lnTo>
                  <a:pt x="272374" y="398834"/>
                </a:lnTo>
                <a:lnTo>
                  <a:pt x="359923" y="0"/>
                </a:ln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901628" y="2354782"/>
            <a:ext cx="962953" cy="4070294"/>
          </a:xfrm>
          <a:custGeom>
            <a:avLst/>
            <a:gdLst>
              <a:gd fmla="*/ 962953 w 962953" name="connsiteX0"/>
              <a:gd fmla="*/ 0 h 3487668" name="connsiteY0"/>
              <a:gd fmla="*/ 865848 w 962953" name="connsiteX1"/>
              <a:gd fmla="*/ 315590 h 3487668" name="connsiteY1"/>
              <a:gd fmla="*/ 655455 w 962953" name="connsiteX2"/>
              <a:gd fmla="*/ 1068149 h 3487668" name="connsiteY2"/>
              <a:gd fmla="*/ 574535 w 962953" name="connsiteX3"/>
              <a:gd fmla="*/ 1626499 h 3487668" name="connsiteY3"/>
              <a:gd fmla="*/ 445062 w 962953" name="connsiteX4"/>
              <a:gd fmla="*/ 1974457 h 3487668" name="connsiteY4"/>
              <a:gd fmla="*/ 137565 w 962953" name="connsiteX5"/>
              <a:gd fmla="*/ 2379059 h 3487668" name="connsiteY5"/>
              <a:gd fmla="*/ 0 w 962953" name="connsiteX6"/>
              <a:gd fmla="*/ 2686556 h 3487668" name="connsiteY6"/>
              <a:gd fmla="*/ 8092 w 962953" name="connsiteX7"/>
              <a:gd fmla="*/ 3115434 h 3487668" name="connsiteY7"/>
              <a:gd fmla="*/ 80921 w 962953" name="connsiteX8"/>
              <a:gd fmla="*/ 3487668 h 3487668" name="connsiteY8"/>
              <a:gd fmla="*/ 962953 w 962953" name="connsiteX0"/>
              <a:gd fmla="*/ 0 h 4070294" name="connsiteY0"/>
              <a:gd fmla="*/ 865848 w 962953" name="connsiteX1"/>
              <a:gd fmla="*/ 315590 h 4070294" name="connsiteY1"/>
              <a:gd fmla="*/ 655455 w 962953" name="connsiteX2"/>
              <a:gd fmla="*/ 1068149 h 4070294" name="connsiteY2"/>
              <a:gd fmla="*/ 574535 w 962953" name="connsiteX3"/>
              <a:gd fmla="*/ 1626499 h 4070294" name="connsiteY3"/>
              <a:gd fmla="*/ 445062 w 962953" name="connsiteX4"/>
              <a:gd fmla="*/ 1974457 h 4070294" name="connsiteY4"/>
              <a:gd fmla="*/ 137565 w 962953" name="connsiteX5"/>
              <a:gd fmla="*/ 2379059 h 4070294" name="connsiteY5"/>
              <a:gd fmla="*/ 0 w 962953" name="connsiteX6"/>
              <a:gd fmla="*/ 2686556 h 4070294" name="connsiteY6"/>
              <a:gd fmla="*/ 8092 w 962953" name="connsiteX7"/>
              <a:gd fmla="*/ 3115434 h 4070294" name="connsiteY7"/>
              <a:gd fmla="*/ 380326 w 962953" name="connsiteX8"/>
              <a:gd fmla="*/ 4070294 h 4070294" name="connsiteY8"/>
              <a:gd fmla="*/ 962953 w 962953" name="connsiteX0"/>
              <a:gd fmla="*/ 0 h 4070294" name="connsiteY0"/>
              <a:gd fmla="*/ 865848 w 962953" name="connsiteX1"/>
              <a:gd fmla="*/ 315590 h 4070294" name="connsiteY1"/>
              <a:gd fmla="*/ 655455 w 962953" name="connsiteX2"/>
              <a:gd fmla="*/ 1068149 h 4070294" name="connsiteY2"/>
              <a:gd fmla="*/ 574535 w 962953" name="connsiteX3"/>
              <a:gd fmla="*/ 1626499 h 4070294" name="connsiteY3"/>
              <a:gd fmla="*/ 445062 w 962953" name="connsiteX4"/>
              <a:gd fmla="*/ 1974457 h 4070294" name="connsiteY4"/>
              <a:gd fmla="*/ 137565 w 962953" name="connsiteX5"/>
              <a:gd fmla="*/ 2379059 h 4070294" name="connsiteY5"/>
              <a:gd fmla="*/ 0 w 962953" name="connsiteX6"/>
              <a:gd fmla="*/ 2686556 h 4070294" name="connsiteY6"/>
              <a:gd fmla="*/ 8092 w 962953" name="connsiteX7"/>
              <a:gd fmla="*/ 3115434 h 4070294" name="connsiteY7"/>
              <a:gd fmla="*/ 178025 w 962953" name="connsiteX8"/>
              <a:gd fmla="*/ 3576680 h 4070294" name="connsiteY8"/>
              <a:gd fmla="*/ 380326 w 962953" name="connsiteX9"/>
              <a:gd fmla="*/ 4070294 h 4070294" name="connsiteY9"/>
              <a:gd fmla="*/ 962953 w 962953" name="connsiteX0"/>
              <a:gd fmla="*/ 0 h 4070294" name="connsiteY0"/>
              <a:gd fmla="*/ 865848 w 962953" name="connsiteX1"/>
              <a:gd fmla="*/ 315590 h 4070294" name="connsiteY1"/>
              <a:gd fmla="*/ 655455 w 962953" name="connsiteX2"/>
              <a:gd fmla="*/ 1068149 h 4070294" name="connsiteY2"/>
              <a:gd fmla="*/ 574535 w 962953" name="connsiteX3"/>
              <a:gd fmla="*/ 1626499 h 4070294" name="connsiteY3"/>
              <a:gd fmla="*/ 445062 w 962953" name="connsiteX4"/>
              <a:gd fmla="*/ 1974457 h 4070294" name="connsiteY4"/>
              <a:gd fmla="*/ 137565 w 962953" name="connsiteX5"/>
              <a:gd fmla="*/ 2379059 h 4070294" name="connsiteY5"/>
              <a:gd fmla="*/ 0 w 962953" name="connsiteX6"/>
              <a:gd fmla="*/ 2686556 h 4070294" name="connsiteY6"/>
              <a:gd fmla="*/ 8092 w 962953" name="connsiteX7"/>
              <a:gd fmla="*/ 3115434 h 4070294" name="connsiteY7"/>
              <a:gd fmla="*/ 80921 w 962953" name="connsiteX8"/>
              <a:gd fmla="*/ 3431023 h 4070294" name="connsiteY8"/>
              <a:gd fmla="*/ 380326 w 962953" name="connsiteX9"/>
              <a:gd fmla="*/ 4070294 h 4070294" name="connsiteY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b="b" l="l" r="r" t="t"/>
            <a:pathLst>
              <a:path h="4070294" w="962953">
                <a:moveTo>
                  <a:pt x="962953" y="0"/>
                </a:moveTo>
                <a:lnTo>
                  <a:pt x="865848" y="315590"/>
                </a:lnTo>
                <a:lnTo>
                  <a:pt x="655455" y="1068149"/>
                </a:lnTo>
                <a:lnTo>
                  <a:pt x="574535" y="1626499"/>
                </a:lnTo>
                <a:lnTo>
                  <a:pt x="445062" y="1974457"/>
                </a:lnTo>
                <a:lnTo>
                  <a:pt x="137565" y="2379059"/>
                </a:lnTo>
                <a:lnTo>
                  <a:pt x="0" y="2686556"/>
                </a:lnTo>
                <a:lnTo>
                  <a:pt x="8092" y="3115434"/>
                </a:lnTo>
                <a:lnTo>
                  <a:pt x="80921" y="3431023"/>
                </a:lnTo>
                <a:lnTo>
                  <a:pt x="380326" y="4070294"/>
                </a:lnTo>
              </a:path>
            </a:pathLst>
          </a:custGeom>
          <a:noFill/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1750979" y="2363821"/>
            <a:ext cx="1215957" cy="4075890"/>
          </a:xfrm>
          <a:custGeom>
            <a:avLst/>
            <a:gdLst>
              <a:gd fmla="*/ 1215957 w 1215957" name="connsiteX0"/>
              <a:gd fmla="*/ 0 h 4075890" name="connsiteY0"/>
              <a:gd fmla="*/ 1021404 w 1215957" name="connsiteX1"/>
              <a:gd fmla="*/ 97277 h 4075890" name="connsiteY1"/>
              <a:gd fmla="*/ 690664 w 1215957" name="connsiteX2"/>
              <a:gd fmla="*/ 252919 h 4075890" name="connsiteY2"/>
              <a:gd fmla="*/ 486383 w 1215957" name="connsiteX3"/>
              <a:gd fmla="*/ 330741 h 4075890" name="connsiteY3"/>
              <a:gd fmla="*/ 340468 w 1215957" name="connsiteX4"/>
              <a:gd fmla="*/ 544749 h 4075890" name="connsiteY4"/>
              <a:gd fmla="*/ 282102 w 1215957" name="connsiteX5"/>
              <a:gd fmla="*/ 719847 h 4075890" name="connsiteY5"/>
              <a:gd fmla="*/ 145915 w 1215957" name="connsiteX6"/>
              <a:gd fmla="*/ 992222 h 4075890" name="connsiteY6"/>
              <a:gd fmla="*/ 77821 w 1215957" name="connsiteX7"/>
              <a:gd fmla="*/ 1381328 h 4075890" name="connsiteY7"/>
              <a:gd fmla="*/ 136187 w 1215957" name="connsiteX8"/>
              <a:gd fmla="*/ 1673158 h 4075890" name="connsiteY8"/>
              <a:gd fmla="*/ 165370 w 1215957" name="connsiteX9"/>
              <a:gd fmla="*/ 1828800 h 4075890" name="connsiteY9"/>
              <a:gd fmla="*/ 165370 w 1215957" name="connsiteX10"/>
              <a:gd fmla="*/ 1935805 h 4075890" name="connsiteY10"/>
              <a:gd fmla="*/ 68093 w 1215957" name="connsiteX11"/>
              <a:gd fmla="*/ 2062264 h 4075890" name="connsiteY11"/>
              <a:gd fmla="*/ 0 w 1215957" name="connsiteX12"/>
              <a:gd fmla="*/ 2178996 h 4075890" name="connsiteY12"/>
              <a:gd fmla="*/ 0 w 1215957" name="connsiteX13"/>
              <a:gd fmla="*/ 2393005 h 4075890" name="connsiteY13"/>
              <a:gd fmla="*/ 77821 w 1215957" name="connsiteX14"/>
              <a:gd fmla="*/ 2597285 h 4075890" name="connsiteY14"/>
              <a:gd fmla="*/ 87549 w 1215957" name="connsiteX15"/>
              <a:gd fmla="*/ 2898843 h 4075890" name="connsiteY15"/>
              <a:gd fmla="*/ 116732 w 1215957" name="connsiteX16"/>
              <a:gd fmla="*/ 3307405 h 4075890" name="connsiteY16"/>
              <a:gd fmla="*/ 233464 w 1215957" name="connsiteX17"/>
              <a:gd fmla="*/ 3754877 h 4075890" name="connsiteY17"/>
              <a:gd fmla="*/ 282102 w 1215957" name="connsiteX18"/>
              <a:gd fmla="*/ 3852153 h 4075890" name="connsiteY18"/>
              <a:gd fmla="*/ 291830 w 1215957" name="connsiteX19"/>
              <a:gd fmla="*/ 4075890 h 4075890" name="connsiteY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b="b" l="l" r="r" t="t"/>
            <a:pathLst>
              <a:path h="4075890" w="1215957">
                <a:moveTo>
                  <a:pt x="1215957" y="0"/>
                </a:moveTo>
                <a:lnTo>
                  <a:pt x="1021404" y="97277"/>
                </a:lnTo>
                <a:lnTo>
                  <a:pt x="690664" y="252919"/>
                </a:lnTo>
                <a:lnTo>
                  <a:pt x="486383" y="330741"/>
                </a:lnTo>
                <a:lnTo>
                  <a:pt x="340468" y="544749"/>
                </a:lnTo>
                <a:lnTo>
                  <a:pt x="282102" y="719847"/>
                </a:lnTo>
                <a:lnTo>
                  <a:pt x="145915" y="992222"/>
                </a:lnTo>
                <a:lnTo>
                  <a:pt x="77821" y="1381328"/>
                </a:lnTo>
                <a:lnTo>
                  <a:pt x="136187" y="1673158"/>
                </a:lnTo>
                <a:lnTo>
                  <a:pt x="165370" y="1828800"/>
                </a:lnTo>
                <a:lnTo>
                  <a:pt x="165370" y="1935805"/>
                </a:lnTo>
                <a:lnTo>
                  <a:pt x="68093" y="2062264"/>
                </a:lnTo>
                <a:lnTo>
                  <a:pt x="0" y="2178996"/>
                </a:lnTo>
                <a:lnTo>
                  <a:pt x="0" y="2393005"/>
                </a:lnTo>
                <a:lnTo>
                  <a:pt x="77821" y="2597285"/>
                </a:lnTo>
                <a:lnTo>
                  <a:pt x="87549" y="2898843"/>
                </a:lnTo>
                <a:lnTo>
                  <a:pt x="116732" y="3307405"/>
                </a:lnTo>
                <a:lnTo>
                  <a:pt x="233464" y="3754877"/>
                </a:lnTo>
                <a:lnTo>
                  <a:pt x="282102" y="3852153"/>
                </a:lnTo>
                <a:lnTo>
                  <a:pt x="291830" y="4075890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1616064" y="4613523"/>
            <a:ext cx="579672" cy="338852"/>
          </a:xfrm>
          <a:prstGeom prst="roundRect">
            <a:avLst>
              <a:gd fmla="val 16667" name="adj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 wrap="none"/>
          <a:lstStyle/>
          <a:p>
            <a:pPr algn="ctr"/>
            <a:r>
              <a:rPr altLang="en-US" b="1" dirty="0" lang="zh-CN" sz="1200">
                <a:solidFill>
                  <a:schemeClr val="bg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德安</a:t>
            </a:r>
            <a:r>
              <a:rPr altLang="en-US" b="1" dirty="0" lang="zh-CN" smtClean="0" sz="1200">
                <a:solidFill>
                  <a:schemeClr val="bg1"/>
                </a:solidFill>
                <a:latin charset="-122" pitchFamily="2" typeface="华文细黑"/>
                <a:ea charset="-122" pitchFamily="2" typeface="华文细黑"/>
              </a:rPr>
              <a:t>县</a:t>
            </a:r>
            <a:endParaRPr altLang="en-US" b="1" dirty="0" lang="zh-CN" sz="1200">
              <a:solidFill>
                <a:schemeClr val="bg1"/>
              </a:solidFill>
              <a:latin charset="-122" pitchFamily="2" typeface="华文细黑"/>
              <a:ea charset="-122" pitchFamily="2" typeface="华文细黑"/>
            </a:endParaRPr>
          </a:p>
        </p:txBody>
      </p:sp>
      <p:sp>
        <p:nvSpPr>
          <p:cNvPr id="29" name="TextBox 28"/>
          <p:cNvSpPr txBox="1"/>
          <p:nvPr/>
        </p:nvSpPr>
        <p:spPr>
          <a:xfrm rot="19894738">
            <a:off x="2939701" y="3369441"/>
            <a:ext cx="747320" cy="276999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zh-CN" dirty="0" lang="en-US" smtClean="0" sz="1200">
                <a:latin charset="-122" pitchFamily="2" typeface="华文细黑"/>
                <a:ea charset="-122" pitchFamily="2" typeface="华文细黑"/>
              </a:rPr>
              <a:t>105</a:t>
            </a:r>
            <a:r>
              <a:rPr altLang="en-US" dirty="0" lang="zh-CN" smtClean="0" sz="1200">
                <a:latin charset="-122" pitchFamily="2" typeface="华文细黑"/>
                <a:ea charset="-122" pitchFamily="2" typeface="华文细黑"/>
              </a:rPr>
              <a:t>国道</a:t>
            </a:r>
            <a:endParaRPr altLang="en-US" dirty="0" lang="zh-CN" sz="1200">
              <a:latin charset="-122" pitchFamily="2" typeface="华文细黑"/>
              <a:ea charset="-122" pitchFamily="2" typeface="华文细黑"/>
            </a:endParaRPr>
          </a:p>
        </p:txBody>
      </p:sp>
      <p:sp>
        <p:nvSpPr>
          <p:cNvPr id="12" name="TextBox 11"/>
          <p:cNvSpPr txBox="1"/>
          <p:nvPr/>
        </p:nvSpPr>
        <p:spPr>
          <a:xfrm rot="3355352">
            <a:off x="2759173" y="5109921"/>
            <a:ext cx="800219" cy="276999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zh-CN" smtClean="0" sz="1200">
                <a:latin charset="-122" panose="02010600040101010101" pitchFamily="2" typeface="华文细黑"/>
                <a:ea charset="-122" panose="02010600040101010101" pitchFamily="2" typeface="华文细黑"/>
              </a:rPr>
              <a:t>昌九大道</a:t>
            </a:r>
            <a:endParaRPr altLang="en-US" dirty="0" lang="zh-CN" sz="1200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16" name="TextBox 15"/>
          <p:cNvSpPr txBox="1"/>
          <p:nvPr/>
        </p:nvSpPr>
        <p:spPr>
          <a:xfrm rot="1197998">
            <a:off x="1677230" y="2671758"/>
            <a:ext cx="369332" cy="938719"/>
          </a:xfrm>
          <a:prstGeom prst="rect">
            <a:avLst/>
          </a:prstGeom>
          <a:noFill/>
        </p:spPr>
        <p:txBody>
          <a:bodyPr rtlCol="0" vert="eaVert" wrap="none">
            <a:spAutoFit/>
          </a:bodyPr>
          <a:lstStyle/>
          <a:p>
            <a:r>
              <a:rPr altLang="en-US" dirty="0" lang="zh-CN" smtClean="0" sz="1200">
                <a:latin charset="-122" panose="02010600040101010101" pitchFamily="2" typeface="华文细黑"/>
                <a:ea charset="-122" panose="02010600040101010101" pitchFamily="2" typeface="华文细黑"/>
              </a:rPr>
              <a:t>福银高速</a:t>
            </a:r>
            <a:endParaRPr altLang="en-US" dirty="0" lang="zh-CN" sz="1200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32" name="TextBox 31"/>
          <p:cNvSpPr txBox="1"/>
          <p:nvPr/>
        </p:nvSpPr>
        <p:spPr>
          <a:xfrm rot="1034026">
            <a:off x="2588309" y="2740768"/>
            <a:ext cx="369332" cy="938719"/>
          </a:xfrm>
          <a:prstGeom prst="rect">
            <a:avLst/>
          </a:prstGeom>
          <a:noFill/>
        </p:spPr>
        <p:txBody>
          <a:bodyPr rtlCol="0" vert="eaVert" wrap="none">
            <a:spAutoFit/>
          </a:bodyPr>
          <a:lstStyle/>
          <a:p>
            <a:r>
              <a:rPr altLang="en-US" dirty="0" lang="zh-CN" smtClean="0" sz="1200">
                <a:latin charset="-122" panose="02010600040101010101" pitchFamily="2" typeface="华文细黑"/>
                <a:ea charset="-122" panose="02010600040101010101" pitchFamily="2" typeface="华文细黑"/>
              </a:rPr>
              <a:t>昌九城际</a:t>
            </a:r>
            <a:endParaRPr altLang="en-US" dirty="0" lang="zh-CN" sz="1200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3106162" y="2536025"/>
            <a:ext cx="285752" cy="214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8"/>
          <p:cNvSpPr txBox="1">
            <a:spLocks noChangeArrowheads="1"/>
          </p:cNvSpPr>
          <p:nvPr/>
        </p:nvSpPr>
        <p:spPr bwMode="auto">
          <a:xfrm rot="19438746">
            <a:off x="3043101" y="2550284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altLang="en-US" dirty="0" lang="zh-CN" smtClean="0" sz="1000">
                <a:solidFill>
                  <a:srgbClr val="FF0000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九江方向</a:t>
            </a:r>
            <a:endParaRPr altLang="zh-CN" dirty="0" lang="en-US" smtClean="0" sz="1000">
              <a:solidFill>
                <a:srgbClr val="FF0000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  <a:p>
            <a:r>
              <a:rPr altLang="zh-CN" dirty="0" lang="en-US" smtClean="0" sz="1000">
                <a:solidFill>
                  <a:srgbClr val="FF0000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55KM</a:t>
            </a:r>
            <a:endParaRPr altLang="en-US" dirty="0" lang="zh-CN" sz="1000">
              <a:solidFill>
                <a:srgbClr val="FF0000"/>
              </a:solidFill>
              <a:latin charset="-122" pitchFamily="2" typeface="华文细黑"/>
              <a:ea charset="-122" pitchFamily="2" typeface="华文细黑"/>
            </a:endParaRPr>
          </a:p>
        </p:txBody>
      </p:sp>
      <p:sp>
        <p:nvSpPr>
          <p:cNvPr id="36" name="TextBox 22"/>
          <p:cNvSpPr txBox="1">
            <a:spLocks noChangeArrowheads="1"/>
          </p:cNvSpPr>
          <p:nvPr/>
        </p:nvSpPr>
        <p:spPr bwMode="auto">
          <a:xfrm rot="21540000">
            <a:off x="989292" y="5883850"/>
            <a:ext cx="492443" cy="70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tIns="0" vert="eaVert" wrap="none">
            <a:spAutoFit/>
          </a:bodyPr>
          <a:lstStyle/>
          <a:p>
            <a:pPr algn="ctr"/>
            <a:r>
              <a:rPr altLang="en-US" dirty="0" lang="zh-CN" sz="1000">
                <a:solidFill>
                  <a:srgbClr val="FF0000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南昌</a:t>
            </a:r>
            <a:r>
              <a:rPr altLang="en-US" dirty="0" lang="zh-CN" smtClean="0" sz="1000">
                <a:solidFill>
                  <a:srgbClr val="FF0000"/>
                </a:solidFill>
                <a:latin charset="-122" pitchFamily="2" typeface="华文细黑"/>
                <a:ea charset="-122" pitchFamily="2" typeface="华文细黑"/>
              </a:rPr>
              <a:t>方向</a:t>
            </a:r>
            <a:endParaRPr altLang="zh-CN" dirty="0" lang="en-US" smtClean="0" sz="1000">
              <a:solidFill>
                <a:srgbClr val="FF0000"/>
              </a:solidFill>
              <a:latin charset="-122" pitchFamily="2" typeface="华文细黑"/>
              <a:ea charset="-122" pitchFamily="2" typeface="华文细黑"/>
            </a:endParaRPr>
          </a:p>
          <a:p>
            <a:pPr algn="ctr"/>
            <a:r>
              <a:rPr altLang="zh-CN" dirty="0" lang="en-US" smtClean="0" sz="1000">
                <a:solidFill>
                  <a:srgbClr val="FF0000"/>
                </a:solidFill>
                <a:latin charset="-122" pitchFamily="2" typeface="华文细黑"/>
                <a:ea charset="-122" pitchFamily="2" typeface="华文细黑"/>
              </a:rPr>
              <a:t>77KM</a:t>
            </a:r>
            <a:endParaRPr altLang="en-US" dirty="0" lang="zh-CN" sz="1000">
              <a:solidFill>
                <a:srgbClr val="FF0000"/>
              </a:solidFill>
              <a:latin charset="-122" pitchFamily="2" typeface="华文细黑"/>
              <a:ea charset="-122" pitchFamily="2" typeface="华文细黑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 rot="16860000">
            <a:off x="1206188" y="6177227"/>
            <a:ext cx="357190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984588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124864" cy="70847"/>
          </a:xfrm>
          <a:prstGeom prst="rect">
            <a:avLst/>
          </a:prstGeom>
        </p:spPr>
        <p:txBody>
          <a:bodyPr anchor="t" bIns="25498" lIns="50996" rIns="50996" rtlCol="0" tIns="25498"/>
          <a:lstStyle/>
          <a:p>
            <a:pPr algn="l"/>
            <a:endParaRPr lang="en-US" sz="600"/>
          </a:p>
          <a:p>
            <a:r>
              <a:rPr lang="en-US" sz="900">
                <a:solidFill>
                  <a:srgbClr val="000000"/>
                </a:solidFill>
              </a:rPr>
              <a:t>YUM_NWP_SLIDE_FLAG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936843" y="3119487"/>
            <a:ext cx="212486" cy="2125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194286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7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8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12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13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17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18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23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24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id="26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28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29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id="3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33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34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5">
                            <p:stCondLst>
                              <p:cond delay="0"/>
                            </p:stCondLst>
                            <p:childTnLst>
                              <p:par>
                                <p:cTn fill="hold" id="36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38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39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43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44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5">
                            <p:stCondLst>
                              <p:cond delay="0"/>
                            </p:stCondLst>
                            <p:childTnLst>
                              <p:par>
                                <p:cTn fill="hold" id="46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48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49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0">
                            <p:stCondLst>
                              <p:cond delay="0"/>
                            </p:stCondLst>
                            <p:childTnLst>
                              <p:par>
                                <p:cTn fill="hold" id="5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53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54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5">
                            <p:stCondLst>
                              <p:cond delay="0"/>
                            </p:stCondLst>
                            <p:childTnLst>
                              <p:par>
                                <p:cTn fill="hold" id="56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58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59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0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63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64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5">
                            <p:stCondLst>
                              <p:cond delay="0"/>
                            </p:stCondLst>
                            <p:childTnLst>
                              <p:par>
                                <p:cTn fill="hold" id="66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68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69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0">
                            <p:stCondLst>
                              <p:cond delay="0"/>
                            </p:stCondLst>
                            <p:childTnLst>
                              <p:par>
                                <p:cTn fill="hold" id="7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73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74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>
                      <p:stCondLst>
                        <p:cond delay="indefinite"/>
                      </p:stCondLst>
                      <p:childTnLst>
                        <p:par>
                          <p:cTn fill="hold" id="76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79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1">
                            <p:stCondLst>
                              <p:cond delay="0"/>
                            </p:stCondLst>
                            <p:childTnLst>
                              <p:par>
                                <p:cTn fill="hold" id="82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3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84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85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6">
                            <p:stCondLst>
                              <p:cond delay="0"/>
                            </p:stCondLst>
                            <p:childTnLst>
                              <p:par>
                                <p:cTn fill="hold" id="8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89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9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1">
                            <p:stCondLst>
                              <p:cond delay="0"/>
                            </p:stCondLst>
                            <p:childTnLst>
                              <p:par>
                                <p:cTn fill="hold" id="92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94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95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6">
                            <p:stCondLst>
                              <p:cond delay="0"/>
                            </p:stCondLst>
                            <p:childTnLst>
                              <p:par>
                                <p:cTn fill="hold" id="9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99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1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1">
                      <p:stCondLst>
                        <p:cond delay="indefinite"/>
                      </p:stCondLst>
                      <p:childTnLst>
                        <p:par>
                          <p:cTn fill="hold" id="102">
                            <p:stCondLst>
                              <p:cond delay="0"/>
                            </p:stCondLst>
                            <p:childTnLst>
                              <p:par>
                                <p:cTn fill="hold" id="10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105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106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7">
                      <p:stCondLst>
                        <p:cond delay="indefinite"/>
                      </p:stCondLst>
                      <p:childTnLst>
                        <p:par>
                          <p:cTn fill="hold" id="108">
                            <p:stCondLst>
                              <p:cond delay="0"/>
                            </p:stCondLst>
                            <p:childTnLst>
                              <p:par>
                                <p:cTn fill="hold" id="10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11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112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3">
                            <p:stCondLst>
                              <p:cond delay="0"/>
                            </p:stCondLst>
                            <p:childTnLst>
                              <p:par>
                                <p:cTn fill="hold" id="114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5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116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117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8">
                            <p:stCondLst>
                              <p:cond delay="0"/>
                            </p:stCondLst>
                            <p:childTnLst>
                              <p:par>
                                <p:cTn fill="hold" id="11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 fill="hold" id="12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 fill="hold" id="122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内容占位符 27"/>
          <p:cNvPicPr>
            <a:picLocks noChangeAspect="1"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r="786"/>
          <a:stretch/>
        </p:blipFill>
        <p:spPr>
          <a:xfrm>
            <a:off x="0" y="620688"/>
            <a:ext cx="9144000" cy="5551976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2907"/>
              </p:ext>
            </p:extLst>
          </p:nvPr>
        </p:nvGraphicFramePr>
        <p:xfrm>
          <a:off x="6084168" y="576730"/>
          <a:ext cx="3023827" cy="1196086"/>
        </p:xfrm>
        <a:graphic>
          <a:graphicData uri="http://schemas.openxmlformats.org/drawingml/2006/table">
            <a:tbl>
              <a:tblPr/>
              <a:tblGrid>
                <a:gridCol w="383947"/>
                <a:gridCol w="384597"/>
                <a:gridCol w="756722"/>
                <a:gridCol w="1498561"/>
              </a:tblGrid>
              <a:tr h="336747">
                <a:tc gridSpan="2">
                  <a:txBody>
                    <a:bodyPr/>
                    <a:lstStyle/>
                    <a:p>
                      <a:pPr algn="ctr" defTabSz="889000" eaLnBrk="1" fontAlgn="ctr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zh-CN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2" pitchFamily="34" typeface="微软雅黑"/>
                          <a:ea charset="-122" pitchFamily="34" typeface="微软雅黑"/>
                        </a:rPr>
                        <a:t>缤纷大街</a:t>
                      </a:r>
                    </a:p>
                  </a:txBody>
                  <a:tcPr anchor="ctr" horzOverflow="overflow" marB="0" marL="5597" marR="5597" marT="560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dbl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8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altLang="en-US"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89000" eaLnBrk="1" fontAlgn="ctr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zh-CN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2" pitchFamily="34" typeface="微软雅黑"/>
                          <a:ea charset="-122" pitchFamily="34" typeface="微软雅黑"/>
                        </a:rPr>
                        <a:t>面积</a:t>
                      </a:r>
                    </a:p>
                  </a:txBody>
                  <a:tcPr anchor="ctr" horzOverflow="overflow" marB="0" marL="5597" marR="5597" marT="5604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dbl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8E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9000" eaLnBrk="1" fontAlgn="ctr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zh-CN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2" pitchFamily="34" typeface="微软雅黑"/>
                          <a:ea charset="-122" pitchFamily="34" typeface="微软雅黑"/>
                        </a:rPr>
                        <a:t>业态</a:t>
                      </a:r>
                    </a:p>
                  </a:txBody>
                  <a:tcPr anchor="ctr" horzOverflow="overflow" marB="0" marL="5597" marR="5597" marT="5604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dbl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8EE"/>
                    </a:solidFill>
                  </a:tcPr>
                </a:tc>
              </a:tr>
              <a:tr h="253576">
                <a:tc gridSpan="2">
                  <a:txBody>
                    <a:bodyPr/>
                    <a:lstStyle/>
                    <a:p>
                      <a:pPr algn="ctr" defTabSz="889000" eaLnBrk="1" fontAlgn="ctr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zh-CN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2" pitchFamily="34" typeface="微软雅黑"/>
                          <a:ea charset="-122" pitchFamily="34" typeface="微软雅黑"/>
                        </a:rPr>
                        <a:t>商业总面积</a:t>
                      </a:r>
                    </a:p>
                  </a:txBody>
                  <a:tcPr anchor="ctr" horzOverflow="overflow" marB="0" marL="5597" marR="5597" marT="560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altLang="en-US"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89000" eaLnBrk="1" fontAlgn="ctr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zh-CN" b="0" baseline="0" cap="none" dirty="0" i="0" kern="1200" kumimoji="0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2" pitchFamily="34" typeface="微软雅黑"/>
                          <a:ea charset="-122" pitchFamily="34" typeface="微软雅黑"/>
                          <a:cs typeface="+mn-cs"/>
                        </a:rPr>
                        <a:t>5.4</a:t>
                      </a:r>
                      <a:r>
                        <a:rPr altLang="en-US" b="0" baseline="0" cap="none" dirty="0" i="0" kern="1200" kumimoji="0" lang="zh-CN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2" pitchFamily="34" typeface="微软雅黑"/>
                          <a:ea charset="-122" pitchFamily="34" typeface="微软雅黑"/>
                          <a:cs typeface="+mn-cs"/>
                        </a:rPr>
                        <a:t>万方</a:t>
                      </a:r>
                      <a:endParaRPr altLang="zh-CN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2" pitchFamily="34" typeface="微软雅黑"/>
                        <a:ea charset="-122" pitchFamily="34" typeface="微软雅黑"/>
                        <a:cs typeface="+mn-cs"/>
                      </a:endParaRPr>
                    </a:p>
                  </a:txBody>
                  <a:tcPr anchor="ctr" horzOverflow="overflow" marB="0" marL="5597" marR="5597" marT="5604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9000" eaLnBrk="1" fontAlgn="ctr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zh-CN" b="0" baseline="0" cap="none" dirty="0" i="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2" pitchFamily="34" typeface="微软雅黑"/>
                        <a:ea charset="-122" pitchFamily="34" typeface="微软雅黑"/>
                      </a:endParaRPr>
                    </a:p>
                  </a:txBody>
                  <a:tcPr anchor="ctr" horzOverflow="overflow" marB="0" marL="5597" marR="5597" marT="5604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AEA"/>
                    </a:solidFill>
                  </a:tcPr>
                </a:tc>
              </a:tr>
              <a:tr h="201921">
                <a:tc rowSpan="3">
                  <a:txBody>
                    <a:bodyPr/>
                    <a:lstStyle/>
                    <a:p>
                      <a:pPr algn="ctr" defTabSz="889000" eaLnBrk="1" fontAlgn="ctr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zh-CN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2" pitchFamily="34" typeface="微软雅黑"/>
                          <a:ea charset="-122" pitchFamily="34" typeface="微软雅黑"/>
                        </a:rPr>
                        <a:t>商业</a:t>
                      </a:r>
                      <a:endParaRPr altLang="zh-CN" b="0" baseline="0" cap="none" dirty="0" i="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2" pitchFamily="34" typeface="微软雅黑"/>
                        <a:ea charset="-122" pitchFamily="34" typeface="微软雅黑"/>
                      </a:endParaRPr>
                    </a:p>
                    <a:p>
                      <a:pPr algn="ctr" defTabSz="889000" eaLnBrk="1" fontAlgn="ctr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b="0" baseline="30000" cap="none" dirty="0" i="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2" pitchFamily="34" typeface="微软雅黑"/>
                        <a:ea charset="-122" pitchFamily="34" typeface="微软雅黑"/>
                      </a:endParaRPr>
                    </a:p>
                  </a:txBody>
                  <a:tcPr anchor="ctr" horzOverflow="overflow" marB="0" marL="5597" marR="5597" marT="5604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9000" eaLnBrk="1" fontAlgn="ctr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zh-CN" b="0" baseline="0" cap="none" dirty="0" i="0" kumimoji="0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2" pitchFamily="34" typeface="微软雅黑"/>
                          <a:ea charset="-122" pitchFamily="34" typeface="微软雅黑"/>
                        </a:rPr>
                        <a:t>1F</a:t>
                      </a:r>
                      <a:endParaRPr altLang="en-US" b="0" baseline="0" cap="none" dirty="0" i="0" kumimoji="0" lang="zh-CN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2" pitchFamily="34" typeface="微软雅黑"/>
                        <a:ea charset="-122" pitchFamily="34" typeface="微软雅黑"/>
                      </a:endParaRPr>
                    </a:p>
                  </a:txBody>
                  <a:tcPr anchor="ctr" horzOverflow="overflow" marB="0" marL="5597" marR="5597" marT="5604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9000" eaLnBrk="1" fontAlgn="ctr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zh-CN" b="0" baseline="0" cap="none" dirty="0" i="0" kern="1200" kumimoji="0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2" pitchFamily="34" typeface="微软雅黑"/>
                          <a:ea charset="-122" pitchFamily="34" typeface="微软雅黑"/>
                          <a:cs typeface="+mn-cs"/>
                        </a:rPr>
                        <a:t>2.4</a:t>
                      </a:r>
                      <a:r>
                        <a:rPr altLang="en-US" b="0" baseline="0" cap="none" dirty="0" i="0" kern="1200" kumimoji="0" lang="zh-CN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2" pitchFamily="34" typeface="微软雅黑"/>
                          <a:ea charset="-122" pitchFamily="34" typeface="微软雅黑"/>
                          <a:cs typeface="+mn-cs"/>
                        </a:rPr>
                        <a:t>万方</a:t>
                      </a:r>
                      <a:endParaRPr altLang="zh-CN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2" pitchFamily="34" typeface="微软雅黑"/>
                        <a:ea charset="-122" pitchFamily="34" typeface="微软雅黑"/>
                        <a:cs typeface="+mn-cs"/>
                      </a:endParaRPr>
                    </a:p>
                  </a:txBody>
                  <a:tcPr anchor="ctr" horzOverflow="overflow" marB="0" marL="5597" marR="5597" marT="5604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9000" eaLnBrk="1" fontAlgn="ctr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cap="none" dirty="0" i="0" kern="1200" kumimoji="0" lang="zh-CN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2" pitchFamily="34" typeface="微软雅黑"/>
                          <a:ea charset="-122" pitchFamily="34" typeface="微软雅黑"/>
                          <a:cs typeface="+mn-cs"/>
                        </a:rPr>
                        <a:t>超市、儿童、家具、百货</a:t>
                      </a:r>
                    </a:p>
                  </a:txBody>
                  <a:tcPr anchor="ctr" horzOverflow="overflow" marB="0" marL="5597" marR="5597" marT="5604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AEA"/>
                    </a:solidFill>
                  </a:tcPr>
                </a:tc>
              </a:tr>
              <a:tr h="201921">
                <a:tc vMerge="1">
                  <a:txBody>
                    <a:bodyPr/>
                    <a:lstStyle/>
                    <a:p>
                      <a:endParaRPr altLang="en-US"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89000" eaLnBrk="1" fontAlgn="ctr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zh-CN" b="0" baseline="0" cap="none" dirty="0" i="0" kumimoji="0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2" pitchFamily="34" typeface="微软雅黑"/>
                          <a:ea charset="-122" pitchFamily="34" typeface="微软雅黑"/>
                        </a:rPr>
                        <a:t>2F</a:t>
                      </a:r>
                      <a:endParaRPr altLang="en-US" b="0" baseline="0" cap="none" dirty="0" i="0" kumimoji="0" lang="zh-CN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2" pitchFamily="34" typeface="微软雅黑"/>
                        <a:ea charset="-122" pitchFamily="34" typeface="微软雅黑"/>
                      </a:endParaRPr>
                    </a:p>
                  </a:txBody>
                  <a:tcPr anchor="ctr" horzOverflow="overflow" marB="0" marL="5597" marR="5597" marT="5604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9000" eaLnBrk="1" fontAlgn="ctr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zh-CN" b="0" baseline="0" cap="none" dirty="0" i="0" kern="1200" kumimoji="0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2" pitchFamily="34" typeface="微软雅黑"/>
                          <a:ea charset="-122" pitchFamily="34" typeface="微软雅黑"/>
                          <a:cs typeface="+mn-cs"/>
                        </a:rPr>
                        <a:t>2</a:t>
                      </a:r>
                      <a:r>
                        <a:rPr altLang="en-US" b="0" baseline="0" cap="none" dirty="0" i="0" kern="1200" kumimoji="0" lang="zh-CN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2" pitchFamily="34" typeface="微软雅黑"/>
                          <a:ea charset="-122" pitchFamily="34" typeface="微软雅黑"/>
                          <a:cs typeface="+mn-cs"/>
                        </a:rPr>
                        <a:t>万方</a:t>
                      </a:r>
                      <a:endParaRPr altLang="zh-CN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2" pitchFamily="34" typeface="微软雅黑"/>
                        <a:ea charset="-122" pitchFamily="34" typeface="微软雅黑"/>
                        <a:cs typeface="+mn-cs"/>
                      </a:endParaRPr>
                    </a:p>
                  </a:txBody>
                  <a:tcPr anchor="ctr" horzOverflow="overflow" marB="0" marL="5597" marR="5597" marT="5604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9000" eaLnBrk="1" fontAlgn="ctr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cap="none" dirty="0" i="0" kern="1200" kumimoji="0" lang="zh-CN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2" pitchFamily="34" typeface="微软雅黑"/>
                          <a:ea charset="-122" pitchFamily="34" typeface="微软雅黑"/>
                          <a:cs typeface="+mn-cs"/>
                        </a:rPr>
                        <a:t>影院、超市、百货、餐饮</a:t>
                      </a:r>
                      <a:endParaRPr altLang="zh-CN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2" pitchFamily="34" typeface="微软雅黑"/>
                        <a:ea charset="-122" pitchFamily="34" typeface="微软雅黑"/>
                        <a:cs typeface="+mn-cs"/>
                      </a:endParaRPr>
                    </a:p>
                  </a:txBody>
                  <a:tcPr anchor="ctr" horzOverflow="overflow" marB="0" marL="5597" marR="5597" marT="5604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AEA"/>
                    </a:solidFill>
                  </a:tcPr>
                </a:tc>
              </a:tr>
              <a:tr h="201921">
                <a:tc vMerge="1">
                  <a:txBody>
                    <a:bodyPr/>
                    <a:lstStyle/>
                    <a:p>
                      <a:endParaRPr altLang="en-US"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89000" eaLnBrk="1" fontAlgn="ctr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zh-CN" b="0" baseline="0" cap="none" dirty="0" i="0" kumimoji="0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2" pitchFamily="34" typeface="微软雅黑"/>
                          <a:ea charset="-122" pitchFamily="34" typeface="微软雅黑"/>
                        </a:rPr>
                        <a:t>3F</a:t>
                      </a:r>
                      <a:endParaRPr altLang="en-US" b="0" baseline="0" cap="none" dirty="0" i="0" kumimoji="0" lang="zh-CN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2" pitchFamily="34" typeface="微软雅黑"/>
                        <a:ea charset="-122" pitchFamily="34" typeface="微软雅黑"/>
                      </a:endParaRPr>
                    </a:p>
                  </a:txBody>
                  <a:tcPr anchor="ctr" horzOverflow="overflow" marB="0" marL="5597" marR="5597" marT="5604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9000" eaLnBrk="1" fontAlgn="ctr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zh-CN" b="0" baseline="0" cap="none" dirty="0" i="0" kern="1200" kumimoji="0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2" pitchFamily="34" typeface="微软雅黑"/>
                          <a:ea charset="-122" pitchFamily="34" typeface="微软雅黑"/>
                          <a:cs typeface="+mn-cs"/>
                        </a:rPr>
                        <a:t>1</a:t>
                      </a:r>
                      <a:r>
                        <a:rPr altLang="en-US" b="0" baseline="0" cap="none" dirty="0" i="0" kern="1200" kumimoji="0" lang="zh-CN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2" pitchFamily="34" typeface="微软雅黑"/>
                          <a:ea charset="-122" pitchFamily="34" typeface="微软雅黑"/>
                          <a:cs typeface="+mn-cs"/>
                        </a:rPr>
                        <a:t>万方</a:t>
                      </a:r>
                      <a:endParaRPr altLang="zh-CN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2" pitchFamily="34" typeface="微软雅黑"/>
                        <a:ea charset="-122" pitchFamily="34" typeface="微软雅黑"/>
                        <a:cs typeface="+mn-cs"/>
                      </a:endParaRPr>
                    </a:p>
                  </a:txBody>
                  <a:tcPr anchor="ctr" horzOverflow="overflow" marB="0" marL="5597" marR="5597" marT="5604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9000" eaLnBrk="1" fontAlgn="ctr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cap="none" dirty="0" i="0" kumimoji="0" lang="zh-CN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2" pitchFamily="34" typeface="微软雅黑"/>
                          <a:ea charset="-122" pitchFamily="34" typeface="微软雅黑"/>
                        </a:rPr>
                        <a:t>健身、美容、餐饮停车场</a:t>
                      </a:r>
                      <a:endParaRPr altLang="zh-CN" b="0" baseline="0" cap="none" dirty="0" i="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2" pitchFamily="34" typeface="微软雅黑"/>
                        <a:ea charset="-122" pitchFamily="34" typeface="微软雅黑"/>
                      </a:endParaRPr>
                    </a:p>
                  </a:txBody>
                  <a:tcPr anchor="ctr" horzOverflow="overflow" marB="0" marL="5597" marR="5597" marT="5604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AEA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35696" y="3625279"/>
            <a:ext cx="688327" cy="276999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zh-CN" dirty="0" lang="en-US" smtClean="0" sz="1200">
                <a:solidFill>
                  <a:schemeClr val="bg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13#</a:t>
            </a:r>
            <a:endParaRPr altLang="en-US" dirty="0" lang="zh-CN" sz="1200">
              <a:solidFill>
                <a:schemeClr val="bg1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0152" y="4039738"/>
            <a:ext cx="688327" cy="276999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zh-CN" dirty="0" lang="en-US" smtClean="0" sz="1200">
                <a:solidFill>
                  <a:schemeClr val="bg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1#</a:t>
            </a:r>
            <a:endParaRPr altLang="en-US" dirty="0" lang="zh-CN" sz="1200">
              <a:solidFill>
                <a:schemeClr val="bg1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039738"/>
            <a:ext cx="688327" cy="276999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zh-CN" dirty="0" lang="en-US" smtClean="0" sz="1200">
                <a:solidFill>
                  <a:schemeClr val="bg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2#</a:t>
            </a:r>
            <a:endParaRPr altLang="en-US" dirty="0" lang="zh-CN" sz="1200">
              <a:solidFill>
                <a:schemeClr val="bg1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7984" y="4675996"/>
            <a:ext cx="688327" cy="276999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zh-CN" dirty="0" lang="en-US" smtClean="0" sz="1200">
                <a:solidFill>
                  <a:schemeClr val="bg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3#</a:t>
            </a:r>
            <a:endParaRPr altLang="en-US" dirty="0" lang="zh-CN" sz="1200">
              <a:solidFill>
                <a:schemeClr val="bg1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2308" y="4260497"/>
            <a:ext cx="688327" cy="276999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zh-CN" dirty="0" lang="en-US" smtClean="0" sz="1200">
                <a:solidFill>
                  <a:schemeClr val="bg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4#</a:t>
            </a:r>
            <a:endParaRPr altLang="en-US" dirty="0" lang="zh-CN" sz="1200">
              <a:solidFill>
                <a:schemeClr val="bg1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56645" y="4437112"/>
            <a:ext cx="688327" cy="276999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zh-CN" dirty="0" lang="en-US" smtClean="0" sz="1200">
                <a:solidFill>
                  <a:schemeClr val="bg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5#</a:t>
            </a:r>
            <a:endParaRPr altLang="en-US" dirty="0" lang="zh-CN" sz="1200">
              <a:solidFill>
                <a:schemeClr val="bg1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75163" y="3934409"/>
            <a:ext cx="688327" cy="276999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zh-CN" dirty="0" lang="en-US" smtClean="0" sz="1200">
                <a:solidFill>
                  <a:schemeClr val="bg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6#</a:t>
            </a:r>
            <a:endParaRPr altLang="en-US" dirty="0" lang="zh-CN" sz="1200">
              <a:solidFill>
                <a:schemeClr val="bg1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0328" y="3974345"/>
            <a:ext cx="688327" cy="276999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zh-CN" dirty="0" lang="en-US" smtClean="0" sz="1200">
                <a:solidFill>
                  <a:schemeClr val="bg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8#</a:t>
            </a:r>
            <a:endParaRPr altLang="en-US" dirty="0" lang="zh-CN" sz="1200">
              <a:solidFill>
                <a:schemeClr val="bg1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96208" y="4291422"/>
            <a:ext cx="688327" cy="276999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zh-CN" dirty="0" lang="en-US" smtClean="0" sz="1200">
                <a:solidFill>
                  <a:schemeClr val="bg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7#</a:t>
            </a:r>
            <a:endParaRPr altLang="en-US" dirty="0" lang="zh-CN" sz="1200">
              <a:solidFill>
                <a:schemeClr val="bg1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30999" y="3625279"/>
            <a:ext cx="688327" cy="276999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zh-CN" dirty="0" lang="en-US" smtClean="0" sz="1200">
                <a:solidFill>
                  <a:schemeClr val="bg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9#</a:t>
            </a:r>
            <a:endParaRPr altLang="en-US" dirty="0" lang="zh-CN" sz="1200">
              <a:solidFill>
                <a:schemeClr val="bg1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95103" y="3998122"/>
            <a:ext cx="688327" cy="276999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zh-CN" dirty="0" lang="en-US" smtClean="0" sz="1200">
                <a:solidFill>
                  <a:schemeClr val="bg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11#</a:t>
            </a:r>
            <a:endParaRPr altLang="en-US" dirty="0" lang="zh-CN" sz="1200">
              <a:solidFill>
                <a:schemeClr val="bg1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49680" y="3697346"/>
            <a:ext cx="688327" cy="276999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zh-CN" dirty="0" lang="en-US" smtClean="0" sz="1200">
                <a:solidFill>
                  <a:schemeClr val="bg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10#</a:t>
            </a:r>
            <a:endParaRPr altLang="en-US" dirty="0" lang="zh-CN" sz="1200">
              <a:solidFill>
                <a:schemeClr val="bg1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68318" y="3212976"/>
            <a:ext cx="688327" cy="276999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zh-CN" dirty="0" lang="en-US" smtClean="0" sz="1200">
                <a:solidFill>
                  <a:schemeClr val="bg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12#</a:t>
            </a:r>
            <a:endParaRPr altLang="en-US" dirty="0" lang="zh-CN" sz="1200">
              <a:solidFill>
                <a:schemeClr val="bg1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 rot="360000">
            <a:off x="2339752" y="4072907"/>
            <a:ext cx="155351" cy="294368"/>
          </a:xfrm>
          <a:prstGeom prst="straightConnector1">
            <a:avLst/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872004" y="4265329"/>
            <a:ext cx="155351" cy="203893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35264">
            <a:off x="2306464" y="4491329"/>
            <a:ext cx="1224136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b="1" dirty="0" lang="zh-CN" smtClean="0">
                <a:solidFill>
                  <a:schemeClr val="bg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义峰路</a:t>
            </a:r>
            <a:endParaRPr altLang="en-US" b="1" dirty="0" lang="zh-CN">
              <a:solidFill>
                <a:schemeClr val="bg1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3484468" y="4590029"/>
            <a:ext cx="155351" cy="203893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456192" y="4829098"/>
            <a:ext cx="0" cy="291354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5186472" y="4714112"/>
            <a:ext cx="105608" cy="279736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6012162" y="4284012"/>
            <a:ext cx="216022" cy="253484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59632" y="3206958"/>
            <a:ext cx="688327" cy="276999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b="1" dirty="0" lang="zh-CN" smtClean="0" sz="1200">
                <a:solidFill>
                  <a:schemeClr val="bg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公寓</a:t>
            </a:r>
            <a:endParaRPr altLang="en-US" b="1" dirty="0" lang="zh-CN" sz="1200">
              <a:solidFill>
                <a:schemeClr val="bg1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82468" y="3558846"/>
            <a:ext cx="688327" cy="276999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zh-CN" dirty="0" lang="en-US" smtClean="0" sz="1200">
                <a:solidFill>
                  <a:schemeClr val="bg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14#</a:t>
            </a:r>
            <a:endParaRPr altLang="en-US" dirty="0" lang="zh-CN" sz="1200">
              <a:solidFill>
                <a:schemeClr val="bg1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pic>
        <p:nvPicPr>
          <p:cNvPr descr="dot_0060" id="32" name="Picture 1"/>
          <p:cNvPicPr>
            <a:picLocks noChangeArrowheads="1" noChangeAspect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848" y="3932824"/>
            <a:ext cx="167946" cy="18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5353" y="150420"/>
            <a:ext cx="2278079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bIns="45714" lIns="91429" rIns="91429" tIns="45714" wrap="square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buFontTx/>
              <a:buNone/>
              <a:defRPr>
                <a:latin charset="-122" panose="02010600040101010101" pitchFamily="2" typeface="华文细黑"/>
                <a:ea charset="-122" panose="02010600040101010101" pitchFamily="2" typeface="华文细黑"/>
              </a:defRPr>
            </a:lvl1pPr>
            <a:lvl2pPr eaLnBrk="0" hangingPunct="0" indent="-285750" marL="742950">
              <a:spcBef>
                <a:spcPct val="20000"/>
              </a:spcBef>
              <a:buChar char="–"/>
              <a:defRPr sz="2800">
                <a:latin charset="0" typeface="Arial"/>
                <a:ea charset="-122" pitchFamily="2" typeface="宋体"/>
              </a:defRPr>
            </a:lvl2pPr>
            <a:lvl3pPr eaLnBrk="0" hangingPunct="0" indent="-228600" marL="1143000">
              <a:spcBef>
                <a:spcPct val="20000"/>
              </a:spcBef>
              <a:buChar char="•"/>
              <a:defRPr sz="2300">
                <a:latin charset="0" typeface="Arial"/>
                <a:ea charset="-122" pitchFamily="2" typeface="宋体"/>
              </a:defRPr>
            </a:lvl3pPr>
            <a:lvl4pPr eaLnBrk="0" hangingPunct="0" indent="-228600" marL="1600200">
              <a:spcBef>
                <a:spcPct val="20000"/>
              </a:spcBef>
              <a:buChar char="–"/>
              <a:defRPr sz="2000">
                <a:latin charset="0" typeface="Arial"/>
                <a:ea charset="-122" pitchFamily="2" typeface="宋体"/>
              </a:defRPr>
            </a:lvl4pPr>
            <a:lvl5pPr eaLnBrk="0" hangingPunct="0" indent="-228600" marL="2057400">
              <a:spcBef>
                <a:spcPct val="20000"/>
              </a:spcBef>
              <a:buChar char="»"/>
              <a:defRPr sz="2000">
                <a:latin charset="0" typeface="Arial"/>
                <a:ea charset="-122" pitchFamily="2" typeface="宋体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latin charset="0" typeface="Arial"/>
                <a:ea charset="-122" pitchFamily="2" typeface="宋体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latin charset="0" typeface="Arial"/>
                <a:ea charset="-122" pitchFamily="2" typeface="宋体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latin charset="0" typeface="Arial"/>
                <a:ea charset="-122" pitchFamily="2" typeface="宋体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latin charset="0" typeface="Arial"/>
                <a:ea charset="-122" pitchFamily="2" typeface="宋体"/>
              </a:defRPr>
            </a:lvl9pPr>
          </a:lstStyle>
          <a:p>
            <a:r>
              <a:rPr altLang="en-US" dirty="0" lang="zh-CN" smtClean="0"/>
              <a:t>缤纷第一大街鸟瞰图</a:t>
            </a:r>
            <a:endParaRPr altLang="zh-CN" dirty="0" lang="en-US"/>
          </a:p>
        </p:txBody>
      </p:sp>
      <p:sp>
        <p:nvSpPr>
          <p:cNvPr id="34" name="TextBox 33"/>
          <p:cNvSpPr txBox="1"/>
          <p:nvPr/>
        </p:nvSpPr>
        <p:spPr>
          <a:xfrm rot="19819752">
            <a:off x="6245599" y="4053523"/>
            <a:ext cx="1224136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b="1" dirty="0" lang="zh-CN" smtClean="0">
                <a:solidFill>
                  <a:schemeClr val="bg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义峰路</a:t>
            </a:r>
            <a:endParaRPr altLang="en-US" b="1" dirty="0" lang="zh-CN">
              <a:solidFill>
                <a:schemeClr val="bg1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2331926871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/>
          <a:stretch/>
        </p:blipFill>
        <p:spPr>
          <a:xfrm>
            <a:off x="-16172" y="908720"/>
            <a:ext cx="9015030" cy="3869924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9615" y="5598532"/>
            <a:ext cx="9144000" cy="0"/>
          </a:xfrm>
          <a:prstGeom prst="line">
            <a:avLst/>
          </a:prstGeom>
          <a:ln w="3810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1317009" y="2927445"/>
            <a:ext cx="1235122" cy="1480782"/>
          </a:xfrm>
          <a:custGeom>
            <a:avLst/>
            <a:gdLst>
              <a:gd fmla="*/ 1132764 w 1235122" name="connsiteX0"/>
              <a:gd fmla="*/ 1480782 h 1480782" name="connsiteY0"/>
              <a:gd fmla="*/ 1125940 w 1235122" name="connsiteX1"/>
              <a:gd fmla="*/ 1023582 h 1480782" name="connsiteY1"/>
              <a:gd fmla="*/ 1228298 w 1235122" name="connsiteX2"/>
              <a:gd fmla="*/ 1023582 h 1480782" name="connsiteY2"/>
              <a:gd fmla="*/ 1235122 w 1235122" name="connsiteX3"/>
              <a:gd fmla="*/ 0 h 1480782" name="connsiteY3"/>
              <a:gd fmla="*/ 0 w 1235122" name="connsiteX4"/>
              <a:gd fmla="*/ 0 h 1480782" name="connsiteY4"/>
              <a:gd fmla="*/ 0 w 1235122" name="connsiteX5"/>
              <a:gd fmla="*/ 1207827 h 1480782" name="connsiteY5"/>
              <a:gd fmla="*/ 791570 w 1235122" name="connsiteX6"/>
              <a:gd fmla="*/ 1201003 h 1480782" name="connsiteY6"/>
              <a:gd fmla="*/ 791570 w 1235122" name="connsiteX7"/>
              <a:gd fmla="*/ 1480782 h 1480782" name="connsiteY7"/>
              <a:gd fmla="*/ 1132764 w 1235122" name="connsiteX8"/>
              <a:gd fmla="*/ 1480782 h 1480782" name="connsiteY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b="b" l="l" r="r" t="t"/>
            <a:pathLst>
              <a:path h="1480782" w="1235122">
                <a:moveTo>
                  <a:pt x="1132764" y="1480782"/>
                </a:moveTo>
                <a:lnTo>
                  <a:pt x="1125940" y="1023582"/>
                </a:lnTo>
                <a:lnTo>
                  <a:pt x="1228298" y="1023582"/>
                </a:lnTo>
                <a:cubicBezTo>
                  <a:pt x="1230573" y="682388"/>
                  <a:pt x="1232847" y="341194"/>
                  <a:pt x="1235122" y="0"/>
                </a:cubicBezTo>
                <a:lnTo>
                  <a:pt x="0" y="0"/>
                </a:lnTo>
                <a:lnTo>
                  <a:pt x="0" y="1207827"/>
                </a:lnTo>
                <a:lnTo>
                  <a:pt x="791570" y="1201003"/>
                </a:lnTo>
                <a:lnTo>
                  <a:pt x="791570" y="1480782"/>
                </a:lnTo>
                <a:lnTo>
                  <a:pt x="1132764" y="1480782"/>
                </a:lnTo>
                <a:close/>
              </a:path>
            </a:pathLst>
          </a:cu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altLang="en-US" dirty="0" lang="zh-CN" smtClean="0" sz="1200">
                <a:solidFill>
                  <a:schemeClr val="tx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缤纷超市</a:t>
            </a:r>
            <a:endParaRPr altLang="zh-CN" dirty="0" lang="en-US" smtClean="0" sz="1200">
              <a:solidFill>
                <a:schemeClr val="tx1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  <a:p>
            <a:pPr algn="ctr"/>
            <a:r>
              <a:rPr altLang="en-US" dirty="0" lang="zh-CN" smtClean="0" sz="1000">
                <a:solidFill>
                  <a:schemeClr val="tx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一层</a:t>
            </a:r>
            <a:r>
              <a:rPr altLang="zh-CN" dirty="0" lang="en-US" smtClean="0" sz="1000">
                <a:solidFill>
                  <a:schemeClr val="tx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3800</a:t>
            </a:r>
            <a:r>
              <a:rPr altLang="en-US" dirty="0" lang="zh-CN" smtClean="0" sz="1000">
                <a:solidFill>
                  <a:schemeClr val="tx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㎡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7970608" y="3055047"/>
            <a:ext cx="21142" cy="52856"/>
          </a:xfrm>
          <a:custGeom>
            <a:avLst/>
            <a:gdLst>
              <a:gd fmla="*/ 21142 w 21142" name="connsiteX0"/>
              <a:gd fmla="*/ 52856 h 52856" name="connsiteY0"/>
              <a:gd fmla="*/ 0 w 21142" name="connsiteX1"/>
              <a:gd fmla="*/ 0 h 52856" name="connsiteY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b="b" l="l" r="r" t="t"/>
            <a:pathLst>
              <a:path h="52856" w="21142">
                <a:moveTo>
                  <a:pt x="21142" y="52856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583680" y="2969623"/>
            <a:ext cx="1114697" cy="583474"/>
          </a:xfrm>
          <a:custGeom>
            <a:avLst/>
            <a:gdLst>
              <a:gd fmla="*/ 0 w 1114697" name="connsiteX0"/>
              <a:gd fmla="*/ 403497 h 583474" name="connsiteY0"/>
              <a:gd fmla="*/ 63863 w 1114697" name="connsiteX1"/>
              <a:gd fmla="*/ 583474 h 583474" name="connsiteY1"/>
              <a:gd fmla="*/ 1097280 w 1114697" name="connsiteX2"/>
              <a:gd fmla="*/ 191588 h 583474" name="connsiteY2"/>
              <a:gd fmla="*/ 1114697 w 1114697" name="connsiteX3"/>
              <a:gd fmla="*/ 159657 h 583474" name="connsiteY3"/>
              <a:gd fmla="*/ 1056640 w 1114697" name="connsiteX4"/>
              <a:gd fmla="*/ 0 h 583474" name="connsiteY4"/>
              <a:gd fmla="*/ 0 w 1114697" name="connsiteX5"/>
              <a:gd fmla="*/ 403497 h 583474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583474" w="1114697">
                <a:moveTo>
                  <a:pt x="0" y="403497"/>
                </a:moveTo>
                <a:lnTo>
                  <a:pt x="63863" y="583474"/>
                </a:lnTo>
                <a:lnTo>
                  <a:pt x="1097280" y="191588"/>
                </a:lnTo>
                <a:lnTo>
                  <a:pt x="1114697" y="159657"/>
                </a:lnTo>
                <a:lnTo>
                  <a:pt x="1056640" y="0"/>
                </a:lnTo>
                <a:lnTo>
                  <a:pt x="0" y="403497"/>
                </a:lnTo>
                <a:close/>
              </a:path>
            </a:pathLst>
          </a:cu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164454" y="2550920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858" y="2150810"/>
            <a:ext cx="737478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内衣       服装鞋具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5512594" y="3743325"/>
            <a:ext cx="1045369" cy="400050"/>
          </a:xfrm>
          <a:custGeom>
            <a:avLst/>
            <a:gdLst>
              <a:gd fmla="*/ 102394 w 1045369" name="connsiteX0"/>
              <a:gd fmla="*/ 0 h 400050" name="connsiteY0"/>
              <a:gd fmla="*/ 297656 w 1045369" name="connsiteX1"/>
              <a:gd fmla="*/ 92869 h 400050" name="connsiteY1"/>
              <a:gd fmla="*/ 447675 w 1045369" name="connsiteX2"/>
              <a:gd fmla="*/ 130969 h 400050" name="connsiteY2"/>
              <a:gd fmla="*/ 585787 w 1045369" name="connsiteX3"/>
              <a:gd fmla="*/ 157163 h 400050" name="connsiteY3"/>
              <a:gd fmla="*/ 714375 w 1045369" name="connsiteX4"/>
              <a:gd fmla="*/ 166688 h 400050" name="connsiteY4"/>
              <a:gd fmla="*/ 840581 w 1045369" name="connsiteX5"/>
              <a:gd fmla="*/ 161925 h 400050" name="connsiteY5"/>
              <a:gd fmla="*/ 931069 w 1045369" name="connsiteX6"/>
              <a:gd fmla="*/ 152400 h 400050" name="connsiteY6"/>
              <a:gd fmla="*/ 997744 w 1045369" name="connsiteX7"/>
              <a:gd fmla="*/ 130969 h 400050" name="connsiteY7"/>
              <a:gd fmla="*/ 1031081 w 1045369" name="connsiteX8"/>
              <a:gd fmla="*/ 150019 h 400050" name="connsiteY8"/>
              <a:gd fmla="*/ 1045369 w 1045369" name="connsiteX9"/>
              <a:gd fmla="*/ 330994 h 400050" name="connsiteY9"/>
              <a:gd fmla="*/ 409575 w 1045369" name="connsiteX10"/>
              <a:gd fmla="*/ 400050 h 400050" name="connsiteY10"/>
              <a:gd fmla="*/ 0 w 1045369" name="connsiteX11"/>
              <a:gd fmla="*/ 161925 h 400050" name="connsiteY11"/>
              <a:gd fmla="*/ 102394 w 1045369" name="connsiteX12"/>
              <a:gd fmla="*/ 0 h 400050" name="connsiteY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b="b" l="l" r="r" t="t"/>
            <a:pathLst>
              <a:path h="400050" w="1045369">
                <a:moveTo>
                  <a:pt x="102394" y="0"/>
                </a:moveTo>
                <a:lnTo>
                  <a:pt x="297656" y="92869"/>
                </a:lnTo>
                <a:lnTo>
                  <a:pt x="447675" y="130969"/>
                </a:lnTo>
                <a:lnTo>
                  <a:pt x="585787" y="157163"/>
                </a:lnTo>
                <a:lnTo>
                  <a:pt x="714375" y="166688"/>
                </a:lnTo>
                <a:lnTo>
                  <a:pt x="840581" y="161925"/>
                </a:lnTo>
                <a:lnTo>
                  <a:pt x="931069" y="152400"/>
                </a:lnTo>
                <a:lnTo>
                  <a:pt x="997744" y="130969"/>
                </a:lnTo>
                <a:lnTo>
                  <a:pt x="1031081" y="150019"/>
                </a:lnTo>
                <a:lnTo>
                  <a:pt x="1045369" y="330994"/>
                </a:lnTo>
                <a:lnTo>
                  <a:pt x="409575" y="400050"/>
                </a:lnTo>
                <a:lnTo>
                  <a:pt x="0" y="161925"/>
                </a:lnTo>
                <a:lnTo>
                  <a:pt x="102394" y="0"/>
                </a:lnTo>
                <a:close/>
              </a:path>
            </a:pathLst>
          </a:cu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10" name="直接箭头连接符 9"/>
          <p:cNvCxnSpPr>
            <a:endCxn id="12" idx="0"/>
          </p:cNvCxnSpPr>
          <p:nvPr/>
        </p:nvCxnSpPr>
        <p:spPr>
          <a:xfrm>
            <a:off x="6156176" y="4018637"/>
            <a:ext cx="0" cy="964342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87437" y="4982979"/>
            <a:ext cx="737478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服装眼镜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250834" y="3021827"/>
            <a:ext cx="334352" cy="326752"/>
          </a:xfrm>
          <a:custGeom>
            <a:avLst/>
            <a:gdLst>
              <a:gd fmla="*/ 0 w 230500" name="connsiteX0"/>
              <a:gd fmla="*/ 200104 h 265961" name="connsiteY0"/>
              <a:gd fmla="*/ 119050 w 230500" name="connsiteX1"/>
              <a:gd fmla="*/ 0 h 265961" name="connsiteY1"/>
              <a:gd fmla="*/ 230500 w 230500" name="connsiteX2"/>
              <a:gd fmla="*/ 68390 h 265961" name="connsiteY2"/>
              <a:gd fmla="*/ 116517 w 230500" name="connsiteX3"/>
              <a:gd fmla="*/ 265961 h 265961" name="connsiteY3"/>
              <a:gd fmla="*/ 0 w 230500" name="connsiteX4"/>
              <a:gd fmla="*/ 200104 h 265961" name="connsiteY4"/>
              <a:gd fmla="*/ 0 w 230500" name="connsiteX0"/>
              <a:gd fmla="*/ 200104 h 326752" name="connsiteY0"/>
              <a:gd fmla="*/ 119050 w 230500" name="connsiteX1"/>
              <a:gd fmla="*/ 0 h 326752" name="connsiteY1"/>
              <a:gd fmla="*/ 230500 w 230500" name="connsiteX2"/>
              <a:gd fmla="*/ 68390 h 326752" name="connsiteY2"/>
              <a:gd fmla="*/ 225434 w 230500" name="connsiteX3"/>
              <a:gd fmla="*/ 326752 h 326752" name="connsiteY3"/>
              <a:gd fmla="*/ 0 w 230500" name="connsiteX4"/>
              <a:gd fmla="*/ 200104 h 326752" name="connsiteY4"/>
              <a:gd fmla="*/ 0 w 334352" name="connsiteX0"/>
              <a:gd fmla="*/ 200104 h 326752" name="connsiteY0"/>
              <a:gd fmla="*/ 119050 w 334352" name="connsiteX1"/>
              <a:gd fmla="*/ 0 h 326752" name="connsiteY1"/>
              <a:gd fmla="*/ 334352 w 334352" name="connsiteX2"/>
              <a:gd fmla="*/ 129181 h 326752" name="connsiteY2"/>
              <a:gd fmla="*/ 225434 w 334352" name="connsiteX3"/>
              <a:gd fmla="*/ 326752 h 326752" name="connsiteY3"/>
              <a:gd fmla="*/ 0 w 334352" name="connsiteX4"/>
              <a:gd fmla="*/ 200104 h 326752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326752" w="334352">
                <a:moveTo>
                  <a:pt x="0" y="200104"/>
                </a:moveTo>
                <a:lnTo>
                  <a:pt x="119050" y="0"/>
                </a:lnTo>
                <a:lnTo>
                  <a:pt x="334352" y="129181"/>
                </a:lnTo>
                <a:lnTo>
                  <a:pt x="225434" y="326752"/>
                </a:lnTo>
                <a:lnTo>
                  <a:pt x="0" y="200104"/>
                </a:lnTo>
                <a:close/>
              </a:path>
            </a:pathLst>
          </a:cu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5582653" y="3211798"/>
            <a:ext cx="916933" cy="423005"/>
          </a:xfrm>
          <a:custGeom>
            <a:avLst/>
            <a:gdLst>
              <a:gd fmla="*/ 103851 w 916933" name="connsiteX0"/>
              <a:gd fmla="*/ 0 h 423005" name="connsiteY0"/>
              <a:gd fmla="*/ 0 w 916933" name="connsiteX1"/>
              <a:gd fmla="*/ 197572 h 423005" name="connsiteY1"/>
              <a:gd fmla="*/ 159576 w 916933" name="connsiteX2"/>
              <a:gd fmla="*/ 293824 h 423005" name="connsiteY2"/>
              <a:gd fmla="*/ 288758 w 916933" name="connsiteX3"/>
              <a:gd fmla="*/ 354615 h 423005" name="connsiteY3"/>
              <a:gd fmla="*/ 423005 w 916933" name="connsiteX4"/>
              <a:gd fmla="*/ 392610 h 423005" name="connsiteY4"/>
              <a:gd fmla="*/ 597779 w 916933" name="connsiteX5"/>
              <a:gd fmla="*/ 423005 h 423005" name="connsiteY5"/>
              <a:gd fmla="*/ 752290 w 916933" name="connsiteX6"/>
              <a:gd fmla="*/ 420472 h 423005" name="connsiteY6"/>
              <a:gd fmla="*/ 916933 w 916933" name="connsiteX7"/>
              <a:gd fmla="*/ 400209 h 423005" name="connsiteY7"/>
              <a:gd fmla="*/ 856141 w 916933" name="connsiteX8"/>
              <a:gd fmla="*/ 174775 h 423005" name="connsiteY8"/>
              <a:gd fmla="*/ 734559 w 916933" name="connsiteX9"/>
              <a:gd fmla="*/ 197572 h 423005" name="connsiteY9"/>
              <a:gd fmla="*/ 600312 w 916933" name="connsiteX10"/>
              <a:gd fmla="*/ 195039 h 423005" name="connsiteY10"/>
              <a:gd fmla="*/ 478730 w 916933" name="connsiteX11"/>
              <a:gd fmla="*/ 174775 h 423005" name="connsiteY11"/>
              <a:gd fmla="*/ 352082 w 916933" name="connsiteX12"/>
              <a:gd fmla="*/ 136780 h 423005" name="connsiteY12"/>
              <a:gd fmla="*/ 238098 w 916933" name="connsiteX13"/>
              <a:gd fmla="*/ 81055 h 423005" name="connsiteY13"/>
              <a:gd fmla="*/ 103851 w 916933" name="connsiteX14"/>
              <a:gd fmla="*/ 0 h 423005" name="connsiteY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b="b" l="l" r="r" t="t"/>
            <a:pathLst>
              <a:path h="423005" w="916933">
                <a:moveTo>
                  <a:pt x="103851" y="0"/>
                </a:moveTo>
                <a:lnTo>
                  <a:pt x="0" y="197572"/>
                </a:lnTo>
                <a:lnTo>
                  <a:pt x="159576" y="293824"/>
                </a:lnTo>
                <a:lnTo>
                  <a:pt x="288758" y="354615"/>
                </a:lnTo>
                <a:lnTo>
                  <a:pt x="423005" y="392610"/>
                </a:lnTo>
                <a:lnTo>
                  <a:pt x="597779" y="423005"/>
                </a:lnTo>
                <a:lnTo>
                  <a:pt x="752290" y="420472"/>
                </a:lnTo>
                <a:lnTo>
                  <a:pt x="916933" y="400209"/>
                </a:lnTo>
                <a:lnTo>
                  <a:pt x="856141" y="174775"/>
                </a:lnTo>
                <a:lnTo>
                  <a:pt x="734559" y="197572"/>
                </a:lnTo>
                <a:lnTo>
                  <a:pt x="600312" y="195039"/>
                </a:lnTo>
                <a:lnTo>
                  <a:pt x="478730" y="174775"/>
                </a:lnTo>
                <a:lnTo>
                  <a:pt x="352082" y="136780"/>
                </a:lnTo>
                <a:lnTo>
                  <a:pt x="238098" y="81055"/>
                </a:lnTo>
                <a:lnTo>
                  <a:pt x="103851" y="0"/>
                </a:lnTo>
                <a:close/>
              </a:path>
            </a:pathLst>
          </a:cu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418010" y="2406975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9003" y="2150810"/>
            <a:ext cx="737478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化妆品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87742" y="2738726"/>
            <a:ext cx="737478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服装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18" name="直接箭头连接符 17"/>
          <p:cNvCxnSpPr>
            <a:endCxn id="17" idx="2"/>
          </p:cNvCxnSpPr>
          <p:nvPr/>
        </p:nvCxnSpPr>
        <p:spPr>
          <a:xfrm flipV="1">
            <a:off x="5747344" y="2984947"/>
            <a:ext cx="9137" cy="427031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4455319" y="3219450"/>
            <a:ext cx="902494" cy="685800"/>
          </a:xfrm>
          <a:custGeom>
            <a:avLst/>
            <a:gdLst>
              <a:gd fmla="*/ 64294 w 902494" name="connsiteX0"/>
              <a:gd fmla="*/ 269081 h 685800" name="connsiteY0"/>
              <a:gd fmla="*/ 121444 w 902494" name="connsiteX1"/>
              <a:gd fmla="*/ 300038 h 685800" name="connsiteY1"/>
              <a:gd fmla="*/ 188119 w 902494" name="connsiteX2"/>
              <a:gd fmla="*/ 188119 h 685800" name="connsiteY2"/>
              <a:gd fmla="*/ 130969 w 902494" name="connsiteX3"/>
              <a:gd fmla="*/ 150019 h 685800" name="connsiteY3"/>
              <a:gd fmla="*/ 216694 w 902494" name="connsiteX4"/>
              <a:gd fmla="*/ 0 h 685800" name="connsiteY4"/>
              <a:gd fmla="*/ 542925 w 902494" name="connsiteX5"/>
              <a:gd fmla="*/ 190500 h 685800" name="connsiteY5"/>
              <a:gd fmla="*/ 578644 w 902494" name="connsiteX6"/>
              <a:gd fmla="*/ 130969 h 685800" name="connsiteY6"/>
              <a:gd fmla="*/ 902494 w 902494" name="connsiteX7"/>
              <a:gd fmla="*/ 319088 h 685800" name="connsiteY7"/>
              <a:gd fmla="*/ 823912 w 902494" name="connsiteX8"/>
              <a:gd fmla="*/ 461963 h 685800" name="connsiteY8"/>
              <a:gd fmla="*/ 707231 w 902494" name="connsiteX9"/>
              <a:gd fmla="*/ 395288 h 685800" name="connsiteY9"/>
              <a:gd fmla="*/ 669131 w 902494" name="connsiteX10"/>
              <a:gd fmla="*/ 461963 h 685800" name="connsiteY10"/>
              <a:gd fmla="*/ 790575 w 902494" name="connsiteX11"/>
              <a:gd fmla="*/ 531019 h 685800" name="connsiteY11"/>
              <a:gd fmla="*/ 697706 w 902494" name="connsiteX12"/>
              <a:gd fmla="*/ 685800 h 685800" name="connsiteY12"/>
              <a:gd fmla="*/ 369094 w 902494" name="connsiteX13"/>
              <a:gd fmla="*/ 492919 h 685800" name="connsiteY13"/>
              <a:gd fmla="*/ 228600 w 902494" name="connsiteX14"/>
              <a:gd fmla="*/ 490538 h 685800" name="connsiteY14"/>
              <a:gd fmla="*/ 0 w 902494" name="connsiteX15"/>
              <a:gd fmla="*/ 361950 h 685800" name="connsiteY15"/>
              <a:gd fmla="*/ 64294 w 902494" name="connsiteX16"/>
              <a:gd fmla="*/ 269081 h 685800" name="connsiteY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b="b" l="l" r="r" t="t"/>
            <a:pathLst>
              <a:path h="685800" w="902494">
                <a:moveTo>
                  <a:pt x="64294" y="269081"/>
                </a:moveTo>
                <a:lnTo>
                  <a:pt x="121444" y="300038"/>
                </a:lnTo>
                <a:lnTo>
                  <a:pt x="188119" y="188119"/>
                </a:lnTo>
                <a:lnTo>
                  <a:pt x="130969" y="150019"/>
                </a:lnTo>
                <a:lnTo>
                  <a:pt x="216694" y="0"/>
                </a:lnTo>
                <a:lnTo>
                  <a:pt x="542925" y="190500"/>
                </a:lnTo>
                <a:lnTo>
                  <a:pt x="578644" y="130969"/>
                </a:lnTo>
                <a:lnTo>
                  <a:pt x="902494" y="319088"/>
                </a:lnTo>
                <a:lnTo>
                  <a:pt x="823912" y="461963"/>
                </a:lnTo>
                <a:lnTo>
                  <a:pt x="707231" y="395288"/>
                </a:lnTo>
                <a:lnTo>
                  <a:pt x="669131" y="461963"/>
                </a:lnTo>
                <a:lnTo>
                  <a:pt x="790575" y="531019"/>
                </a:lnTo>
                <a:lnTo>
                  <a:pt x="697706" y="685800"/>
                </a:lnTo>
                <a:lnTo>
                  <a:pt x="369094" y="492919"/>
                </a:lnTo>
                <a:lnTo>
                  <a:pt x="228600" y="490538"/>
                </a:lnTo>
                <a:lnTo>
                  <a:pt x="0" y="361950"/>
                </a:lnTo>
                <a:lnTo>
                  <a:pt x="64294" y="269081"/>
                </a:lnTo>
                <a:close/>
              </a:path>
            </a:pathLst>
          </a:cu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076056" y="3713837"/>
            <a:ext cx="0" cy="1242619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82437" y="4956456"/>
            <a:ext cx="737478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服装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4140994" y="2397919"/>
            <a:ext cx="1200150" cy="826294"/>
          </a:xfrm>
          <a:custGeom>
            <a:avLst/>
            <a:gdLst>
              <a:gd fmla="*/ 1200150 w 1200150" name="connsiteX0"/>
              <a:gd fmla="*/ 681037 h 826294" name="connsiteY0"/>
              <a:gd fmla="*/ 1090612 w 1200150" name="connsiteX1"/>
              <a:gd fmla="*/ 616744 h 826294" name="connsiteY1"/>
              <a:gd fmla="*/ 1121569 w 1200150" name="connsiteX2"/>
              <a:gd fmla="*/ 564356 h 826294" name="connsiteY2"/>
              <a:gd fmla="*/ 128587 w 1200150" name="connsiteX3"/>
              <a:gd fmla="*/ 0 h 826294" name="connsiteY3"/>
              <a:gd fmla="*/ 0 w 1200150" name="connsiteX4"/>
              <a:gd fmla="*/ 230981 h 826294" name="connsiteY4"/>
              <a:gd fmla="*/ 76200 w 1200150" name="connsiteX5"/>
              <a:gd fmla="*/ 252412 h 826294" name="connsiteY5"/>
              <a:gd fmla="*/ 402431 w 1200150" name="connsiteX6"/>
              <a:gd fmla="*/ 416719 h 826294" name="connsiteY6"/>
              <a:gd fmla="*/ 1109662 w 1200150" name="connsiteX7"/>
              <a:gd fmla="*/ 826294 h 826294" name="connsiteY7"/>
              <a:gd fmla="*/ 1200150 w 1200150" name="connsiteX8"/>
              <a:gd fmla="*/ 681037 h 826294" name="connsiteY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b="b" l="l" r="r" t="t"/>
            <a:pathLst>
              <a:path h="826294" w="1200150">
                <a:moveTo>
                  <a:pt x="1200150" y="681037"/>
                </a:moveTo>
                <a:lnTo>
                  <a:pt x="1090612" y="616744"/>
                </a:lnTo>
                <a:lnTo>
                  <a:pt x="1121569" y="564356"/>
                </a:lnTo>
                <a:lnTo>
                  <a:pt x="128587" y="0"/>
                </a:lnTo>
                <a:lnTo>
                  <a:pt x="0" y="230981"/>
                </a:lnTo>
                <a:lnTo>
                  <a:pt x="76200" y="252412"/>
                </a:lnTo>
                <a:lnTo>
                  <a:pt x="402431" y="416719"/>
                </a:lnTo>
                <a:lnTo>
                  <a:pt x="1109662" y="826294"/>
                </a:lnTo>
                <a:lnTo>
                  <a:pt x="1200150" y="681037"/>
                </a:lnTo>
                <a:close/>
              </a:path>
            </a:pathLst>
          </a:cu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4851035" y="2162994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67635" y="1758107"/>
            <a:ext cx="737478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服装        化妆品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3624263" y="2769394"/>
            <a:ext cx="904875" cy="735806"/>
          </a:xfrm>
          <a:custGeom>
            <a:avLst/>
            <a:gdLst>
              <a:gd fmla="*/ 190500 w 904875" name="connsiteX0"/>
              <a:gd fmla="*/ 0 h 735806" name="connsiteY0"/>
              <a:gd fmla="*/ 340518 w 904875" name="connsiteX1"/>
              <a:gd fmla="*/ 26194 h 735806" name="connsiteY1"/>
              <a:gd fmla="*/ 511968 w 904875" name="connsiteX2"/>
              <a:gd fmla="*/ 78581 h 735806" name="connsiteY2"/>
              <a:gd fmla="*/ 764381 w 904875" name="connsiteX3"/>
              <a:gd fmla="*/ 197644 h 735806" name="connsiteY3"/>
              <a:gd fmla="*/ 726281 w 904875" name="connsiteX4"/>
              <a:gd fmla="*/ 271462 h 735806" name="connsiteY4"/>
              <a:gd fmla="*/ 904875 w 904875" name="connsiteX5"/>
              <a:gd fmla="*/ 366712 h 735806" name="connsiteY5"/>
              <a:gd fmla="*/ 828675 w 904875" name="connsiteX6"/>
              <a:gd fmla="*/ 514350 h 735806" name="connsiteY6"/>
              <a:gd fmla="*/ 633412 w 904875" name="connsiteX7"/>
              <a:gd fmla="*/ 409575 h 735806" name="connsiteY7"/>
              <a:gd fmla="*/ 611981 w 904875" name="connsiteX8"/>
              <a:gd fmla="*/ 452437 h 735806" name="connsiteY8"/>
              <a:gd fmla="*/ 807243 w 904875" name="connsiteX9"/>
              <a:gd fmla="*/ 554831 h 735806" name="connsiteY9"/>
              <a:gd fmla="*/ 690562 w 904875" name="connsiteX10"/>
              <a:gd fmla="*/ 735806 h 735806" name="connsiteY10"/>
              <a:gd fmla="*/ 461962 w 904875" name="connsiteX11"/>
              <a:gd fmla="*/ 604837 h 735806" name="connsiteY11"/>
              <a:gd fmla="*/ 247650 w 904875" name="connsiteX12"/>
              <a:gd fmla="*/ 511969 h 735806" name="connsiteY12"/>
              <a:gd fmla="*/ 0 w 904875" name="connsiteX13"/>
              <a:gd fmla="*/ 469106 h 735806" name="connsiteY13"/>
              <a:gd fmla="*/ 7143 w 904875" name="connsiteX14"/>
              <a:gd fmla="*/ 400050 h 735806" name="connsiteY14"/>
              <a:gd fmla="*/ 116681 w 904875" name="connsiteX15"/>
              <a:gd fmla="*/ 409575 h 735806" name="connsiteY15"/>
              <a:gd fmla="*/ 190500 w 904875" name="connsiteX16"/>
              <a:gd fmla="*/ 0 h 735806" name="connsiteY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b="b" l="l" r="r" t="t"/>
            <a:pathLst>
              <a:path h="735806" w="904875">
                <a:moveTo>
                  <a:pt x="190500" y="0"/>
                </a:moveTo>
                <a:lnTo>
                  <a:pt x="340518" y="26194"/>
                </a:lnTo>
                <a:lnTo>
                  <a:pt x="511968" y="78581"/>
                </a:lnTo>
                <a:lnTo>
                  <a:pt x="764381" y="197644"/>
                </a:lnTo>
                <a:lnTo>
                  <a:pt x="726281" y="271462"/>
                </a:lnTo>
                <a:lnTo>
                  <a:pt x="904875" y="366712"/>
                </a:lnTo>
                <a:lnTo>
                  <a:pt x="828675" y="514350"/>
                </a:lnTo>
                <a:lnTo>
                  <a:pt x="633412" y="409575"/>
                </a:lnTo>
                <a:lnTo>
                  <a:pt x="611981" y="452437"/>
                </a:lnTo>
                <a:lnTo>
                  <a:pt x="807243" y="554831"/>
                </a:lnTo>
                <a:lnTo>
                  <a:pt x="690562" y="735806"/>
                </a:lnTo>
                <a:lnTo>
                  <a:pt x="461962" y="604837"/>
                </a:lnTo>
                <a:lnTo>
                  <a:pt x="247650" y="511969"/>
                </a:lnTo>
                <a:lnTo>
                  <a:pt x="0" y="469106"/>
                </a:lnTo>
                <a:lnTo>
                  <a:pt x="7143" y="400050"/>
                </a:lnTo>
                <a:lnTo>
                  <a:pt x="116681" y="409575"/>
                </a:lnTo>
                <a:lnTo>
                  <a:pt x="190500" y="0"/>
                </a:lnTo>
                <a:close/>
              </a:path>
            </a:pathLst>
          </a:cu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4338578" y="2350865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50546" y="2020778"/>
            <a:ext cx="737478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服装        化妆品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3202781" y="3955256"/>
            <a:ext cx="492919" cy="202407"/>
          </a:xfrm>
          <a:custGeom>
            <a:avLst/>
            <a:gdLst>
              <a:gd fmla="*/ 7144 w 492919" name="connsiteX0"/>
              <a:gd fmla="*/ 200025 h 202407" name="connsiteY0"/>
              <a:gd fmla="*/ 492919 w 492919" name="connsiteX1"/>
              <a:gd fmla="*/ 202407 h 202407" name="connsiteY1"/>
              <a:gd fmla="*/ 492919 w 492919" name="connsiteX2"/>
              <a:gd fmla="*/ 0 h 202407" name="connsiteY2"/>
              <a:gd fmla="*/ 0 w 492919" name="connsiteX3"/>
              <a:gd fmla="*/ 0 h 202407" name="connsiteY3"/>
              <a:gd fmla="*/ 7144 w 492919" name="connsiteX4"/>
              <a:gd fmla="*/ 200025 h 202407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202407" w="492919">
                <a:moveTo>
                  <a:pt x="7144" y="200025"/>
                </a:moveTo>
                <a:lnTo>
                  <a:pt x="492919" y="202407"/>
                </a:lnTo>
                <a:lnTo>
                  <a:pt x="492919" y="0"/>
                </a:lnTo>
                <a:lnTo>
                  <a:pt x="0" y="0"/>
                </a:lnTo>
                <a:lnTo>
                  <a:pt x="7144" y="200025"/>
                </a:lnTo>
                <a:close/>
              </a:path>
            </a:pathLst>
          </a:custGeom>
          <a:solidFill>
            <a:srgbClr val="92D050">
              <a:alpha val="20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dirty="0" lang="zh-CN" sz="1000">
              <a:solidFill>
                <a:schemeClr val="tx1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3562233" y="4162483"/>
            <a:ext cx="187929" cy="244027"/>
          </a:xfrm>
          <a:custGeom>
            <a:avLst/>
            <a:gdLst>
              <a:gd fmla="*/ 187929 w 187929" name="connsiteX0"/>
              <a:gd fmla="*/ 238418 h 244027" name="connsiteY0"/>
              <a:gd fmla="*/ 187929 w 187929" name="connsiteX1"/>
              <a:gd fmla="*/ 0 h 244027" name="connsiteY1"/>
              <a:gd fmla="*/ 0 w 187929" name="connsiteX2"/>
              <a:gd fmla="*/ 0 h 244027" name="connsiteY2"/>
              <a:gd fmla="*/ 5610 w 187929" name="connsiteX3"/>
              <a:gd fmla="*/ 244027 h 244027" name="connsiteY3"/>
              <a:gd fmla="*/ 187929 w 187929" name="connsiteX4"/>
              <a:gd fmla="*/ 238418 h 244027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244027" w="187929">
                <a:moveTo>
                  <a:pt x="187929" y="238418"/>
                </a:moveTo>
                <a:lnTo>
                  <a:pt x="187929" y="0"/>
                </a:lnTo>
                <a:lnTo>
                  <a:pt x="0" y="0"/>
                </a:lnTo>
                <a:lnTo>
                  <a:pt x="5610" y="244027"/>
                </a:lnTo>
                <a:lnTo>
                  <a:pt x="187929" y="238418"/>
                </a:lnTo>
                <a:close/>
              </a:path>
            </a:pathLst>
          </a:custGeom>
          <a:solidFill>
            <a:srgbClr val="92D050">
              <a:alpha val="20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656197" y="4284496"/>
            <a:ext cx="0" cy="685961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39222" y="4941168"/>
            <a:ext cx="737478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中国移动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43326" y="4947654"/>
            <a:ext cx="737478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苏宁易购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3287458" y="4081298"/>
            <a:ext cx="0" cy="859870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任意多边形 43"/>
          <p:cNvSpPr/>
          <p:nvPr/>
        </p:nvSpPr>
        <p:spPr>
          <a:xfrm>
            <a:off x="3448280" y="3519889"/>
            <a:ext cx="732621" cy="363557"/>
          </a:xfrm>
          <a:custGeom>
            <a:avLst/>
            <a:gdLst>
              <a:gd fmla="*/ 55084 w 732621" name="connsiteX0"/>
              <a:gd fmla="*/ 8263 h 363557" name="connsiteY0"/>
              <a:gd fmla="*/ 55084 w 732621" name="connsiteX1"/>
              <a:gd fmla="*/ 212075 h 363557" name="connsiteY1"/>
              <a:gd fmla="*/ 0 w 732621" name="connsiteX2"/>
              <a:gd fmla="*/ 212075 h 363557" name="connsiteY2"/>
              <a:gd fmla="*/ 2754 w 732621" name="connsiteX3"/>
              <a:gd fmla="*/ 363557 h 363557" name="connsiteY3"/>
              <a:gd fmla="*/ 729867 w 732621" name="connsiteX4"/>
              <a:gd fmla="*/ 358048 h 363557" name="connsiteY4"/>
              <a:gd fmla="*/ 732621 w 732621" name="connsiteX5"/>
              <a:gd fmla="*/ 110169 h 363557" name="connsiteY5"/>
              <a:gd fmla="*/ 523301 w 732621" name="connsiteX6"/>
              <a:gd fmla="*/ 0 h 363557" name="connsiteY6"/>
              <a:gd fmla="*/ 55084 w 732621" name="connsiteX7"/>
              <a:gd fmla="*/ 8263 h 363557" name="connsiteY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b="b" l="l" r="r" t="t"/>
            <a:pathLst>
              <a:path h="363557" w="732621">
                <a:moveTo>
                  <a:pt x="55084" y="8263"/>
                </a:moveTo>
                <a:lnTo>
                  <a:pt x="55084" y="212075"/>
                </a:lnTo>
                <a:lnTo>
                  <a:pt x="0" y="212075"/>
                </a:lnTo>
                <a:lnTo>
                  <a:pt x="2754" y="363557"/>
                </a:lnTo>
                <a:lnTo>
                  <a:pt x="729867" y="358048"/>
                </a:lnTo>
                <a:lnTo>
                  <a:pt x="732621" y="110169"/>
                </a:lnTo>
                <a:lnTo>
                  <a:pt x="523301" y="0"/>
                </a:lnTo>
                <a:lnTo>
                  <a:pt x="55084" y="8263"/>
                </a:lnTo>
                <a:close/>
              </a:path>
            </a:pathLst>
          </a:cu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4140994" y="3833532"/>
            <a:ext cx="0" cy="1149447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23928" y="4970457"/>
            <a:ext cx="982638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美甲干洗茶饮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2441050" y="3943847"/>
            <a:ext cx="345882" cy="473103"/>
          </a:xfrm>
          <a:custGeom>
            <a:avLst/>
            <a:gdLst>
              <a:gd fmla="*/ 7952 w 345882" name="connsiteX0"/>
              <a:gd fmla="*/ 473103 h 473103" name="connsiteY0"/>
              <a:gd fmla="*/ 0 w 345882" name="connsiteX1"/>
              <a:gd fmla="*/ 0 h 473103" name="connsiteY1"/>
              <a:gd fmla="*/ 345882 w 345882" name="connsiteX2"/>
              <a:gd fmla="*/ 0 h 473103" name="connsiteY2"/>
              <a:gd fmla="*/ 318053 w 345882" name="connsiteX3"/>
              <a:gd fmla="*/ 99391 h 473103" name="connsiteY3"/>
              <a:gd fmla="*/ 290223 w 345882" name="connsiteX4"/>
              <a:gd fmla="*/ 214685 h 473103" name="connsiteY4"/>
              <a:gd fmla="*/ 262393 w 345882" name="connsiteX5"/>
              <a:gd fmla="*/ 302150 h 473103" name="connsiteY5"/>
              <a:gd fmla="*/ 242515 w 345882" name="connsiteX6"/>
              <a:gd fmla="*/ 349857 h 473103" name="connsiteY6"/>
              <a:gd fmla="*/ 218661 w 345882" name="connsiteX7"/>
              <a:gd fmla="*/ 389614 h 473103" name="connsiteY7"/>
              <a:gd fmla="*/ 182880 w 345882" name="connsiteX8"/>
              <a:gd fmla="*/ 417443 h 473103" name="connsiteY8"/>
              <a:gd fmla="*/ 111319 w 345882" name="connsiteX9"/>
              <a:gd fmla="*/ 453224 h 473103" name="connsiteY9"/>
              <a:gd fmla="*/ 67587 w 345882" name="connsiteX10"/>
              <a:gd fmla="*/ 465151 h 473103" name="connsiteY10"/>
              <a:gd fmla="*/ 7952 w 345882" name="connsiteX11"/>
              <a:gd fmla="*/ 473103 h 47310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473103" w="345882">
                <a:moveTo>
                  <a:pt x="7952" y="473103"/>
                </a:moveTo>
                <a:lnTo>
                  <a:pt x="0" y="0"/>
                </a:lnTo>
                <a:lnTo>
                  <a:pt x="345882" y="0"/>
                </a:lnTo>
                <a:lnTo>
                  <a:pt x="318053" y="99391"/>
                </a:lnTo>
                <a:lnTo>
                  <a:pt x="290223" y="214685"/>
                </a:lnTo>
                <a:lnTo>
                  <a:pt x="262393" y="302150"/>
                </a:lnTo>
                <a:lnTo>
                  <a:pt x="242515" y="349857"/>
                </a:lnTo>
                <a:lnTo>
                  <a:pt x="218661" y="389614"/>
                </a:lnTo>
                <a:lnTo>
                  <a:pt x="182880" y="417443"/>
                </a:lnTo>
                <a:lnTo>
                  <a:pt x="111319" y="453224"/>
                </a:lnTo>
                <a:lnTo>
                  <a:pt x="67587" y="465151"/>
                </a:lnTo>
                <a:lnTo>
                  <a:pt x="7952" y="473103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24312" y="4082953"/>
            <a:ext cx="737478" cy="2308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zh-CN" b="1" dirty="0" lang="en-US" smtClean="0" sz="900" u="sng">
                <a:solidFill>
                  <a:srgbClr val="FF0000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KFC</a:t>
            </a:r>
            <a:endParaRPr altLang="en-US" b="1" dirty="0" lang="zh-CN" sz="900" u="sng">
              <a:solidFill>
                <a:srgbClr val="FF0000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23928" y="5413866"/>
            <a:ext cx="982638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 smtClean="0">
                <a:latin charset="-122" panose="02010600040101010101" pitchFamily="2" typeface="华文细黑"/>
                <a:ea charset="-122" panose="02010600040101010101" pitchFamily="2" typeface="华文细黑"/>
              </a:rPr>
              <a:t>义峰路 </a:t>
            </a:r>
            <a:endParaRPr altLang="en-US" dirty="0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2933214" y="4306596"/>
            <a:ext cx="0" cy="684000"/>
          </a:xfrm>
          <a:prstGeom prst="straightConnector1">
            <a:avLst/>
          </a:prstGeom>
          <a:ln w="8890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 flipV="1">
            <a:off x="5408825" y="4306596"/>
            <a:ext cx="103769" cy="395198"/>
          </a:xfrm>
          <a:prstGeom prst="straightConnector1">
            <a:avLst/>
          </a:prstGeom>
          <a:ln w="8255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 flipV="1">
            <a:off x="7020272" y="3955256"/>
            <a:ext cx="144182" cy="443498"/>
          </a:xfrm>
          <a:prstGeom prst="straightConnector1">
            <a:avLst/>
          </a:prstGeom>
          <a:ln w="60325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7981179" y="3211798"/>
            <a:ext cx="263229" cy="221749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4067915" y="4383446"/>
            <a:ext cx="1" cy="318348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835696" y="4129087"/>
            <a:ext cx="276126" cy="286335"/>
          </a:xfrm>
          <a:custGeom>
            <a:avLst/>
            <a:gdLst>
              <a:gd fmla="*/ 0 w 288032" name="connsiteX0"/>
              <a:gd fmla="*/ 0 h 255379" name="connsiteY0"/>
              <a:gd fmla="*/ 288032 w 288032" name="connsiteX1"/>
              <a:gd fmla="*/ 0 h 255379" name="connsiteY1"/>
              <a:gd fmla="*/ 288032 w 288032" name="connsiteX2"/>
              <a:gd fmla="*/ 255379 h 255379" name="connsiteY2"/>
              <a:gd fmla="*/ 0 w 288032" name="connsiteX3"/>
              <a:gd fmla="*/ 255379 h 255379" name="connsiteY3"/>
              <a:gd fmla="*/ 0 w 288032" name="connsiteX4"/>
              <a:gd fmla="*/ 0 h 255379" name="connsiteY4"/>
              <a:gd fmla="*/ 0 w 288032" name="connsiteX0"/>
              <a:gd fmla="*/ 14288 h 269667" name="connsiteY0"/>
              <a:gd fmla="*/ 276126 w 288032" name="connsiteX1"/>
              <a:gd fmla="*/ 0 h 269667" name="connsiteY1"/>
              <a:gd fmla="*/ 288032 w 288032" name="connsiteX2"/>
              <a:gd fmla="*/ 269667 h 269667" name="connsiteY2"/>
              <a:gd fmla="*/ 0 w 288032" name="connsiteX3"/>
              <a:gd fmla="*/ 269667 h 269667" name="connsiteY3"/>
              <a:gd fmla="*/ 0 w 288032" name="connsiteX4"/>
              <a:gd fmla="*/ 14288 h 269667" name="connsiteY4"/>
              <a:gd fmla="*/ 0 w 276126" name="connsiteX0"/>
              <a:gd fmla="*/ 14288 h 281573" name="connsiteY0"/>
              <a:gd fmla="*/ 276126 w 276126" name="connsiteX1"/>
              <a:gd fmla="*/ 0 h 281573" name="connsiteY1"/>
              <a:gd fmla="*/ 271363 w 276126" name="connsiteX2"/>
              <a:gd fmla="*/ 281573 h 281573" name="connsiteY2"/>
              <a:gd fmla="*/ 0 w 276126" name="connsiteX3"/>
              <a:gd fmla="*/ 269667 h 281573" name="connsiteY3"/>
              <a:gd fmla="*/ 0 w 276126" name="connsiteX4"/>
              <a:gd fmla="*/ 14288 h 281573" name="connsiteY4"/>
              <a:gd fmla="*/ 0 w 276126" name="connsiteX0"/>
              <a:gd fmla="*/ 0 h 281573" name="connsiteY0"/>
              <a:gd fmla="*/ 276126 w 276126" name="connsiteX1"/>
              <a:gd fmla="*/ 0 h 281573" name="connsiteY1"/>
              <a:gd fmla="*/ 271363 w 276126" name="connsiteX2"/>
              <a:gd fmla="*/ 281573 h 281573" name="connsiteY2"/>
              <a:gd fmla="*/ 0 w 276126" name="connsiteX3"/>
              <a:gd fmla="*/ 269667 h 281573" name="connsiteY3"/>
              <a:gd fmla="*/ 0 w 276126" name="connsiteX4"/>
              <a:gd fmla="*/ 0 h 281573" name="connsiteY4"/>
              <a:gd fmla="*/ 0 w 276126" name="connsiteX0"/>
              <a:gd fmla="*/ 0 h 286335" name="connsiteY0"/>
              <a:gd fmla="*/ 276126 w 276126" name="connsiteX1"/>
              <a:gd fmla="*/ 0 h 286335" name="connsiteY1"/>
              <a:gd fmla="*/ 271363 w 276126" name="connsiteX2"/>
              <a:gd fmla="*/ 281573 h 286335" name="connsiteY2"/>
              <a:gd fmla="*/ 2381 w 276126" name="connsiteX3"/>
              <a:gd fmla="*/ 286335 h 286335" name="connsiteY3"/>
              <a:gd fmla="*/ 0 w 276126" name="connsiteX4"/>
              <a:gd fmla="*/ 0 h 286335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286335" w="276126">
                <a:moveTo>
                  <a:pt x="0" y="0"/>
                </a:moveTo>
                <a:lnTo>
                  <a:pt x="276126" y="0"/>
                </a:lnTo>
                <a:cubicBezTo>
                  <a:pt x="274538" y="93858"/>
                  <a:pt x="272951" y="187715"/>
                  <a:pt x="271363" y="281573"/>
                </a:cubicBezTo>
                <a:lnTo>
                  <a:pt x="2381" y="286335"/>
                </a:lnTo>
                <a:cubicBezTo>
                  <a:pt x="1587" y="190890"/>
                  <a:pt x="794" y="95445"/>
                  <a:pt x="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76" name="任意多边形 75"/>
          <p:cNvSpPr/>
          <p:nvPr/>
        </p:nvSpPr>
        <p:spPr>
          <a:xfrm>
            <a:off x="1659731" y="4131469"/>
            <a:ext cx="173832" cy="280987"/>
          </a:xfrm>
          <a:custGeom>
            <a:avLst/>
            <a:gdLst>
              <a:gd fmla="*/ 173832 w 173832" name="connsiteX0"/>
              <a:gd fmla="*/ 0 h 280987" name="connsiteY0"/>
              <a:gd fmla="*/ 0 w 173832" name="connsiteX1"/>
              <a:gd fmla="*/ 2381 h 280987" name="connsiteY1"/>
              <a:gd fmla="*/ 0 w 173832" name="connsiteX2"/>
              <a:gd fmla="*/ 280987 h 280987" name="connsiteY2"/>
              <a:gd fmla="*/ 104775 w 173832" name="connsiteX3"/>
              <a:gd fmla="*/ 280987 h 280987" name="connsiteY3"/>
              <a:gd fmla="*/ 102394 w 173832" name="connsiteX4"/>
              <a:gd fmla="*/ 130969 h 280987" name="connsiteY4"/>
              <a:gd fmla="*/ 171450 w 173832" name="connsiteX5"/>
              <a:gd fmla="*/ 128587 h 280987" name="connsiteY5"/>
              <a:gd fmla="*/ 173832 w 173832" name="connsiteX6"/>
              <a:gd fmla="*/ 0 h 280987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280987" w="173832">
                <a:moveTo>
                  <a:pt x="173832" y="0"/>
                </a:moveTo>
                <a:lnTo>
                  <a:pt x="0" y="2381"/>
                </a:lnTo>
                <a:lnTo>
                  <a:pt x="0" y="280987"/>
                </a:lnTo>
                <a:lnTo>
                  <a:pt x="104775" y="280987"/>
                </a:lnTo>
                <a:cubicBezTo>
                  <a:pt x="103981" y="230981"/>
                  <a:pt x="103188" y="180975"/>
                  <a:pt x="102394" y="130969"/>
                </a:cubicBezTo>
                <a:lnTo>
                  <a:pt x="171450" y="128587"/>
                </a:lnTo>
                <a:cubicBezTo>
                  <a:pt x="170656" y="84931"/>
                  <a:pt x="169863" y="41275"/>
                  <a:pt x="173832" y="0"/>
                </a:cubicBezTo>
                <a:close/>
              </a:path>
            </a:pathLst>
          </a:custGeom>
          <a:solidFill>
            <a:srgbClr val="92D050">
              <a:alpha val="20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285750" y="4086225"/>
            <a:ext cx="504825" cy="321469"/>
          </a:xfrm>
          <a:custGeom>
            <a:avLst/>
            <a:gdLst>
              <a:gd fmla="*/ 0 w 504825" name="connsiteX0"/>
              <a:gd fmla="*/ 321469 h 321469" name="connsiteY0"/>
              <a:gd fmla="*/ 504825 w 504825" name="connsiteX1"/>
              <a:gd fmla="*/ 316706 h 321469" name="connsiteY1"/>
              <a:gd fmla="*/ 504825 w 504825" name="connsiteX2"/>
              <a:gd fmla="*/ 40481 h 321469" name="connsiteY2"/>
              <a:gd fmla="*/ 330994 w 504825" name="connsiteX3"/>
              <a:gd fmla="*/ 45244 h 321469" name="connsiteY3"/>
              <a:gd fmla="*/ 328613 w 504825" name="connsiteX4"/>
              <a:gd fmla="*/ 0 h 321469" name="connsiteY4"/>
              <a:gd fmla="*/ 2381 w 504825" name="connsiteX5"/>
              <a:gd fmla="*/ 0 h 321469" name="connsiteY5"/>
              <a:gd fmla="*/ 0 w 504825" name="connsiteX6"/>
              <a:gd fmla="*/ 321469 h 321469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21469" w="504825">
                <a:moveTo>
                  <a:pt x="0" y="321469"/>
                </a:moveTo>
                <a:lnTo>
                  <a:pt x="504825" y="316706"/>
                </a:lnTo>
                <a:lnTo>
                  <a:pt x="504825" y="40481"/>
                </a:lnTo>
                <a:lnTo>
                  <a:pt x="330994" y="45244"/>
                </a:lnTo>
                <a:lnTo>
                  <a:pt x="328613" y="0"/>
                </a:lnTo>
                <a:lnTo>
                  <a:pt x="2381" y="0"/>
                </a:lnTo>
                <a:cubicBezTo>
                  <a:pt x="1587" y="107156"/>
                  <a:pt x="794" y="214313"/>
                  <a:pt x="0" y="321469"/>
                </a:cubicBezTo>
                <a:close/>
              </a:path>
            </a:pathLst>
          </a:custGeom>
          <a:solidFill>
            <a:srgbClr val="92D050">
              <a:alpha val="20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78" name="任意多边形 77"/>
          <p:cNvSpPr/>
          <p:nvPr/>
        </p:nvSpPr>
        <p:spPr>
          <a:xfrm>
            <a:off x="2545556" y="3774281"/>
            <a:ext cx="288132" cy="164307"/>
          </a:xfrm>
          <a:custGeom>
            <a:avLst/>
            <a:gdLst>
              <a:gd fmla="*/ 0 w 288132" name="connsiteX0"/>
              <a:gd fmla="*/ 159544 h 164307" name="connsiteY0"/>
              <a:gd fmla="*/ 0 w 288132" name="connsiteX1"/>
              <a:gd fmla="*/ 0 h 164307" name="connsiteY1"/>
              <a:gd fmla="*/ 288132 w 288132" name="connsiteX2"/>
              <a:gd fmla="*/ 2382 h 164307" name="connsiteY2"/>
              <a:gd fmla="*/ 245269 w 288132" name="connsiteX3"/>
              <a:gd fmla="*/ 164307 h 164307" name="connsiteY3"/>
              <a:gd fmla="*/ 0 w 288132" name="connsiteX4"/>
              <a:gd fmla="*/ 159544 h 164307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64307" w="288132">
                <a:moveTo>
                  <a:pt x="0" y="159544"/>
                </a:moveTo>
                <a:lnTo>
                  <a:pt x="0" y="0"/>
                </a:lnTo>
                <a:lnTo>
                  <a:pt x="288132" y="2382"/>
                </a:lnTo>
                <a:lnTo>
                  <a:pt x="245269" y="164307"/>
                </a:lnTo>
                <a:lnTo>
                  <a:pt x="0" y="15954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547938" y="3536156"/>
            <a:ext cx="309562" cy="235744"/>
          </a:xfrm>
          <a:custGeom>
            <a:avLst/>
            <a:gdLst>
              <a:gd fmla="*/ 0 w 309562" name="connsiteX0"/>
              <a:gd fmla="*/ 235744 h 235744" name="connsiteY0"/>
              <a:gd fmla="*/ 4762 w 309562" name="connsiteX1"/>
              <a:gd fmla="*/ 0 h 235744" name="connsiteY1"/>
              <a:gd fmla="*/ 285750 w 309562" name="connsiteX2"/>
              <a:gd fmla="*/ 0 h 235744" name="connsiteY2"/>
              <a:gd fmla="*/ 309562 w 309562" name="connsiteX3"/>
              <a:gd fmla="*/ 119063 h 235744" name="connsiteY3"/>
              <a:gd fmla="*/ 278606 w 309562" name="connsiteX4"/>
              <a:gd fmla="*/ 233363 h 235744" name="connsiteY4"/>
              <a:gd fmla="*/ 0 w 309562" name="connsiteX5"/>
              <a:gd fmla="*/ 235744 h 235744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235744" w="309562">
                <a:moveTo>
                  <a:pt x="0" y="235744"/>
                </a:moveTo>
                <a:cubicBezTo>
                  <a:pt x="1587" y="157163"/>
                  <a:pt x="3175" y="78581"/>
                  <a:pt x="4762" y="0"/>
                </a:cubicBezTo>
                <a:lnTo>
                  <a:pt x="285750" y="0"/>
                </a:lnTo>
                <a:lnTo>
                  <a:pt x="309562" y="119063"/>
                </a:lnTo>
                <a:lnTo>
                  <a:pt x="278606" y="233363"/>
                </a:lnTo>
                <a:lnTo>
                  <a:pt x="0" y="23574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>
            <a:off x="2003667" y="4271859"/>
            <a:ext cx="0" cy="669309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633806" y="4968150"/>
            <a:ext cx="737478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蛋糕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90992" y="4941168"/>
            <a:ext cx="737478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陶瓷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1691723" y="4271859"/>
            <a:ext cx="0" cy="669309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538162" y="4242479"/>
            <a:ext cx="0" cy="669309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3097" y="4899151"/>
            <a:ext cx="737478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农行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1308253" y="1308253"/>
            <a:ext cx="1949986" cy="1065882"/>
          </a:xfrm>
          <a:custGeom>
            <a:avLst/>
            <a:gdLst>
              <a:gd fmla="*/ 8263 w 2134518" name="connsiteX0"/>
              <a:gd fmla="*/ 360802 h 1065882" name="connsiteY0"/>
              <a:gd fmla="*/ 0 w 2134518" name="connsiteX1"/>
              <a:gd fmla="*/ 1038340 h 1065882" name="connsiteY1"/>
              <a:gd fmla="*/ 5508 w 2134518" name="connsiteX2"/>
              <a:gd fmla="*/ 1065882 h 1065882" name="connsiteY2"/>
              <a:gd fmla="*/ 1949986 w 2134518" name="connsiteX3"/>
              <a:gd fmla="*/ 1063128 h 1065882" name="connsiteY3"/>
              <a:gd fmla="*/ 1947231 w 2134518" name="connsiteX4"/>
              <a:gd fmla="*/ 881349 h 1065882" name="connsiteY4"/>
              <a:gd fmla="*/ 2134518 w 2134518" name="connsiteX5"/>
              <a:gd fmla="*/ 884104 h 1065882" name="connsiteY5"/>
              <a:gd fmla="*/ 2129010 w 2134518" name="connsiteX6"/>
              <a:gd fmla="*/ 0 h 1065882" name="connsiteY6"/>
              <a:gd fmla="*/ 1586429 w 2134518" name="connsiteX7"/>
              <a:gd fmla="*/ 0 h 1065882" name="connsiteY7"/>
              <a:gd fmla="*/ 1589183 w 2134518" name="connsiteX8"/>
              <a:gd fmla="*/ 366311 h 1065882" name="connsiteY8"/>
              <a:gd fmla="*/ 8263 w 2134518" name="connsiteX9"/>
              <a:gd fmla="*/ 360802 h 1065882" name="connsiteY9"/>
              <a:gd fmla="*/ 8263 w 2129010" name="connsiteX0"/>
              <a:gd fmla="*/ 360802 h 1065882" name="connsiteY0"/>
              <a:gd fmla="*/ 0 w 2129010" name="connsiteX1"/>
              <a:gd fmla="*/ 1038340 h 1065882" name="connsiteY1"/>
              <a:gd fmla="*/ 5508 w 2129010" name="connsiteX2"/>
              <a:gd fmla="*/ 1065882 h 1065882" name="connsiteY2"/>
              <a:gd fmla="*/ 1949986 w 2129010" name="connsiteX3"/>
              <a:gd fmla="*/ 1063128 h 1065882" name="connsiteY3"/>
              <a:gd fmla="*/ 1947231 w 2129010" name="connsiteX4"/>
              <a:gd fmla="*/ 881349 h 1065882" name="connsiteY4"/>
              <a:gd fmla="*/ 1955924 w 2129010" name="connsiteX5"/>
              <a:gd fmla="*/ 422142 h 1065882" name="connsiteY5"/>
              <a:gd fmla="*/ 2129010 w 2129010" name="connsiteX6"/>
              <a:gd fmla="*/ 0 h 1065882" name="connsiteY6"/>
              <a:gd fmla="*/ 1586429 w 2129010" name="connsiteX7"/>
              <a:gd fmla="*/ 0 h 1065882" name="connsiteY7"/>
              <a:gd fmla="*/ 1589183 w 2129010" name="connsiteX8"/>
              <a:gd fmla="*/ 366311 h 1065882" name="connsiteY8"/>
              <a:gd fmla="*/ 8263 w 2129010" name="connsiteX9"/>
              <a:gd fmla="*/ 360802 h 1065882" name="connsiteY9"/>
              <a:gd fmla="*/ 8263 w 1962322" name="connsiteX0"/>
              <a:gd fmla="*/ 360802 h 1065882" name="connsiteY0"/>
              <a:gd fmla="*/ 0 w 1962322" name="connsiteX1"/>
              <a:gd fmla="*/ 1038340 h 1065882" name="connsiteY1"/>
              <a:gd fmla="*/ 5508 w 1962322" name="connsiteX2"/>
              <a:gd fmla="*/ 1065882 h 1065882" name="connsiteY2"/>
              <a:gd fmla="*/ 1949986 w 1962322" name="connsiteX3"/>
              <a:gd fmla="*/ 1063128 h 1065882" name="connsiteY3"/>
              <a:gd fmla="*/ 1947231 w 1962322" name="connsiteX4"/>
              <a:gd fmla="*/ 881349 h 1065882" name="connsiteY4"/>
              <a:gd fmla="*/ 1955924 w 1962322" name="connsiteX5"/>
              <a:gd fmla="*/ 422142 h 1065882" name="connsiteY5"/>
              <a:gd fmla="*/ 1962322 w 1962322" name="connsiteX6"/>
              <a:gd fmla="*/ 2381 h 1065882" name="connsiteY6"/>
              <a:gd fmla="*/ 1586429 w 1962322" name="connsiteX7"/>
              <a:gd fmla="*/ 0 h 1065882" name="connsiteY7"/>
              <a:gd fmla="*/ 1589183 w 1962322" name="connsiteX8"/>
              <a:gd fmla="*/ 366311 h 1065882" name="connsiteY8"/>
              <a:gd fmla="*/ 8263 w 1962322" name="connsiteX9"/>
              <a:gd fmla="*/ 360802 h 1065882" name="connsiteY9"/>
              <a:gd fmla="*/ 8263 w 1962322" name="connsiteX0"/>
              <a:gd fmla="*/ 360802 h 1065882" name="connsiteY0"/>
              <a:gd fmla="*/ 0 w 1962322" name="connsiteX1"/>
              <a:gd fmla="*/ 1038340 h 1065882" name="connsiteY1"/>
              <a:gd fmla="*/ 5508 w 1962322" name="connsiteX2"/>
              <a:gd fmla="*/ 1065882 h 1065882" name="connsiteY2"/>
              <a:gd fmla="*/ 1949986 w 1962322" name="connsiteX3"/>
              <a:gd fmla="*/ 1063128 h 1065882" name="connsiteY3"/>
              <a:gd fmla="*/ 1947231 w 1962322" name="connsiteX4"/>
              <a:gd fmla="*/ 881349 h 1065882" name="connsiteY4"/>
              <a:gd fmla="*/ 1962322 w 1962322" name="connsiteX5"/>
              <a:gd fmla="*/ 2381 h 1065882" name="connsiteY5"/>
              <a:gd fmla="*/ 1586429 w 1962322" name="connsiteX6"/>
              <a:gd fmla="*/ 0 h 1065882" name="connsiteY6"/>
              <a:gd fmla="*/ 1589183 w 1962322" name="connsiteX7"/>
              <a:gd fmla="*/ 366311 h 1065882" name="connsiteY7"/>
              <a:gd fmla="*/ 8263 w 1962322" name="connsiteX8"/>
              <a:gd fmla="*/ 360802 h 1065882" name="connsiteY8"/>
              <a:gd fmla="*/ 8263 w 1949986" name="connsiteX0"/>
              <a:gd fmla="*/ 363184 h 1068264" name="connsiteY0"/>
              <a:gd fmla="*/ 0 w 1949986" name="connsiteX1"/>
              <a:gd fmla="*/ 1040722 h 1068264" name="connsiteY1"/>
              <a:gd fmla="*/ 5508 w 1949986" name="connsiteX2"/>
              <a:gd fmla="*/ 1068264 h 1068264" name="connsiteY2"/>
              <a:gd fmla="*/ 1949986 w 1949986" name="connsiteX3"/>
              <a:gd fmla="*/ 1065510 h 1068264" name="connsiteY3"/>
              <a:gd fmla="*/ 1947231 w 1949986" name="connsiteX4"/>
              <a:gd fmla="*/ 883731 h 1068264" name="connsiteY4"/>
              <a:gd fmla="*/ 1928984 w 1949986" name="connsiteX5"/>
              <a:gd fmla="*/ 0 h 1068264" name="connsiteY5"/>
              <a:gd fmla="*/ 1586429 w 1949986" name="connsiteX6"/>
              <a:gd fmla="*/ 2382 h 1068264" name="connsiteY6"/>
              <a:gd fmla="*/ 1589183 w 1949986" name="connsiteX7"/>
              <a:gd fmla="*/ 368693 h 1068264" name="connsiteY7"/>
              <a:gd fmla="*/ 8263 w 1949986" name="connsiteX8"/>
              <a:gd fmla="*/ 363184 h 1068264" name="connsiteY8"/>
              <a:gd fmla="*/ 8263 w 1949986" name="connsiteX0"/>
              <a:gd fmla="*/ 360802 h 1065882" name="connsiteY0"/>
              <a:gd fmla="*/ 0 w 1949986" name="connsiteX1"/>
              <a:gd fmla="*/ 1038340 h 1065882" name="connsiteY1"/>
              <a:gd fmla="*/ 5508 w 1949986" name="connsiteX2"/>
              <a:gd fmla="*/ 1065882 h 1065882" name="connsiteY2"/>
              <a:gd fmla="*/ 1949986 w 1949986" name="connsiteX3"/>
              <a:gd fmla="*/ 1063128 h 1065882" name="connsiteY3"/>
              <a:gd fmla="*/ 1947231 w 1949986" name="connsiteX4"/>
              <a:gd fmla="*/ 881349 h 1065882" name="connsiteY4"/>
              <a:gd fmla="*/ 1943272 w 1949986" name="connsiteX5"/>
              <a:gd fmla="*/ 7143 h 1065882" name="connsiteY5"/>
              <a:gd fmla="*/ 1586429 w 1949986" name="connsiteX6"/>
              <a:gd fmla="*/ 0 h 1065882" name="connsiteY6"/>
              <a:gd fmla="*/ 1589183 w 1949986" name="connsiteX7"/>
              <a:gd fmla="*/ 366311 h 1065882" name="connsiteY7"/>
              <a:gd fmla="*/ 8263 w 1949986" name="connsiteX8"/>
              <a:gd fmla="*/ 360802 h 1065882" name="connsiteY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b="b" l="l" r="r" t="t"/>
            <a:pathLst>
              <a:path h="1065882" w="1949986">
                <a:moveTo>
                  <a:pt x="8263" y="360802"/>
                </a:moveTo>
                <a:lnTo>
                  <a:pt x="0" y="1038340"/>
                </a:lnTo>
                <a:lnTo>
                  <a:pt x="5508" y="1065882"/>
                </a:lnTo>
                <a:lnTo>
                  <a:pt x="1949986" y="1063128"/>
                </a:lnTo>
                <a:cubicBezTo>
                  <a:pt x="1949068" y="1002535"/>
                  <a:pt x="1948149" y="941942"/>
                  <a:pt x="1947231" y="881349"/>
                </a:cubicBezTo>
                <a:cubicBezTo>
                  <a:pt x="1945911" y="589947"/>
                  <a:pt x="1944592" y="298545"/>
                  <a:pt x="1943272" y="7143"/>
                </a:cubicBezTo>
                <a:lnTo>
                  <a:pt x="1586429" y="0"/>
                </a:lnTo>
                <a:lnTo>
                  <a:pt x="1589183" y="366311"/>
                </a:lnTo>
                <a:lnTo>
                  <a:pt x="8263" y="360802"/>
                </a:lnTo>
                <a:close/>
              </a:path>
            </a:pathLst>
          </a:custGeom>
          <a:solidFill>
            <a:srgbClr val="92D050">
              <a:alpha val="20000"/>
            </a:srgbClr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zh-CN" dirty="0" lang="en-US" smtClean="0" sz="1600">
              <a:solidFill>
                <a:schemeClr val="tx1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  <a:p>
            <a:pPr algn="ctr"/>
            <a:r>
              <a:rPr altLang="en-US" dirty="0" lang="zh-CN" smtClean="0" sz="1600">
                <a:solidFill>
                  <a:schemeClr val="tx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家具广场</a:t>
            </a:r>
            <a:endParaRPr altLang="zh-CN" dirty="0" lang="en-US" smtClean="0" sz="1600">
              <a:solidFill>
                <a:schemeClr val="tx1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  <a:p>
            <a:pPr algn="ctr"/>
            <a:r>
              <a:rPr altLang="zh-CN" dirty="0" lang="en-US" smtClean="0" sz="1200">
                <a:solidFill>
                  <a:schemeClr val="tx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3000</a:t>
            </a:r>
            <a:r>
              <a:rPr altLang="en-US" dirty="0" lang="zh-CN" smtClean="0" sz="1200">
                <a:solidFill>
                  <a:schemeClr val="tx1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㎡</a:t>
            </a:r>
            <a:endParaRPr altLang="zh-CN" dirty="0" lang="en-US" sz="1200">
              <a:solidFill>
                <a:schemeClr val="tx1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3252788" y="1307306"/>
            <a:ext cx="926306" cy="1064419"/>
          </a:xfrm>
          <a:custGeom>
            <a:avLst/>
            <a:gdLst>
              <a:gd fmla="*/ 0 w 926306" name="connsiteX0"/>
              <a:gd fmla="*/ 883444 h 1064419" name="connsiteY0"/>
              <a:gd fmla="*/ 176212 w 926306" name="connsiteX1"/>
              <a:gd fmla="*/ 888207 h 1064419" name="connsiteY1"/>
              <a:gd fmla="*/ 176212 w 926306" name="connsiteX2"/>
              <a:gd fmla="*/ 1064419 h 1064419" name="connsiteY2"/>
              <a:gd fmla="*/ 926306 w 926306" name="connsiteX3"/>
              <a:gd fmla="*/ 1062038 h 1064419" name="connsiteY3"/>
              <a:gd fmla="*/ 921543 w 926306" name="connsiteX4"/>
              <a:gd fmla="*/ 0 h 1064419" name="connsiteY4"/>
              <a:gd fmla="*/ 0 w 926306" name="connsiteX5"/>
              <a:gd fmla="*/ 9525 h 1064419" name="connsiteY5"/>
              <a:gd fmla="*/ 0 w 926306" name="connsiteX6"/>
              <a:gd fmla="*/ 883444 h 1064419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1064419" w="926306">
                <a:moveTo>
                  <a:pt x="0" y="883444"/>
                </a:moveTo>
                <a:lnTo>
                  <a:pt x="176212" y="888207"/>
                </a:lnTo>
                <a:lnTo>
                  <a:pt x="176212" y="1064419"/>
                </a:lnTo>
                <a:lnTo>
                  <a:pt x="926306" y="1062038"/>
                </a:lnTo>
                <a:cubicBezTo>
                  <a:pt x="924718" y="708025"/>
                  <a:pt x="923131" y="354013"/>
                  <a:pt x="921543" y="0"/>
                </a:cubicBezTo>
                <a:lnTo>
                  <a:pt x="0" y="9525"/>
                </a:lnTo>
                <a:lnTo>
                  <a:pt x="0" y="883444"/>
                </a:lnTo>
                <a:close/>
              </a:path>
            </a:pathLst>
          </a:custGeom>
          <a:solidFill>
            <a:srgbClr val="92D050">
              <a:alpha val="20000"/>
            </a:srgbClr>
          </a:solidFill>
          <a:ln w="22225">
            <a:solidFill>
              <a:srgbClr val="92D0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339221" y="1672852"/>
            <a:ext cx="737478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儿童乐园</a:t>
            </a:r>
            <a:r>
              <a:rPr altLang="zh-CN" dirty="0" lang="en-US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1800</a:t>
            </a:r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㎡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90" name="任意多边形 89"/>
          <p:cNvSpPr/>
          <p:nvPr/>
        </p:nvSpPr>
        <p:spPr>
          <a:xfrm>
            <a:off x="2551350" y="2925083"/>
            <a:ext cx="338852" cy="321411"/>
          </a:xfrm>
          <a:custGeom>
            <a:avLst/>
            <a:gdLst>
              <a:gd fmla="*/ 0 w 338852" name="connsiteX0"/>
              <a:gd fmla="*/ 321411 h 321411" name="connsiteY0"/>
              <a:gd fmla="*/ 264105 w 338852" name="connsiteX1"/>
              <a:gd fmla="*/ 321411 h 321411" name="connsiteY1"/>
              <a:gd fmla="*/ 276563 w 338852" name="connsiteX2"/>
              <a:gd fmla="*/ 209291 h 321411" name="connsiteY2"/>
              <a:gd fmla="*/ 306461 w 338852" name="connsiteX3"/>
              <a:gd fmla="*/ 114612 h 321411" name="connsiteY3"/>
              <a:gd fmla="*/ 338852 w 338852" name="connsiteX4"/>
              <a:gd fmla="*/ 2492 h 321411" name="connsiteY4"/>
              <a:gd fmla="*/ 4984 w 338852" name="connsiteX5"/>
              <a:gd fmla="*/ 0 h 321411" name="connsiteY5"/>
              <a:gd fmla="*/ 0 w 338852" name="connsiteX6"/>
              <a:gd fmla="*/ 321411 h 321411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21411" w="338852">
                <a:moveTo>
                  <a:pt x="0" y="321411"/>
                </a:moveTo>
                <a:lnTo>
                  <a:pt x="264105" y="321411"/>
                </a:lnTo>
                <a:lnTo>
                  <a:pt x="276563" y="209291"/>
                </a:lnTo>
                <a:lnTo>
                  <a:pt x="306461" y="114612"/>
                </a:lnTo>
                <a:lnTo>
                  <a:pt x="338852" y="2492"/>
                </a:lnTo>
                <a:lnTo>
                  <a:pt x="4984" y="0"/>
                </a:lnTo>
                <a:cubicBezTo>
                  <a:pt x="5814" y="107967"/>
                  <a:pt x="6645" y="215935"/>
                  <a:pt x="0" y="321411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790620" y="3733322"/>
            <a:ext cx="737478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蛋糕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858209" y="3518630"/>
            <a:ext cx="737478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老蔡糖果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2689622" y="3630440"/>
            <a:ext cx="298202" cy="0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2683040" y="3833532"/>
            <a:ext cx="298202" cy="1796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任意多边形 98"/>
          <p:cNvSpPr/>
          <p:nvPr/>
        </p:nvSpPr>
        <p:spPr>
          <a:xfrm>
            <a:off x="1303020" y="2738628"/>
            <a:ext cx="1577340" cy="182880"/>
          </a:xfrm>
          <a:custGeom>
            <a:avLst/>
            <a:gdLst>
              <a:gd fmla="*/ 1572768 w 1577340" name="connsiteX0"/>
              <a:gd fmla="*/ 182880 h 182880" name="connsiteY0"/>
              <a:gd fmla="*/ 1577340 w 1577340" name="connsiteX1"/>
              <a:gd fmla="*/ 32004 h 182880" name="connsiteY1"/>
              <a:gd fmla="*/ 1330452 w 1577340" name="connsiteX2"/>
              <a:gd fmla="*/ 27432 h 182880" name="connsiteY2"/>
              <a:gd fmla="*/ 1325880 w 1577340" name="connsiteX3"/>
              <a:gd fmla="*/ 0 h 182880" name="connsiteY3"/>
              <a:gd fmla="*/ 0 w 1577340" name="connsiteX4"/>
              <a:gd fmla="*/ 9144 h 182880" name="connsiteY4"/>
              <a:gd fmla="*/ 4572 w 1577340" name="connsiteX5"/>
              <a:gd fmla="*/ 178308 h 182880" name="connsiteY5"/>
              <a:gd fmla="*/ 1572768 w 1577340" name="connsiteX6"/>
              <a:gd fmla="*/ 182880 h 182880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182880" w="1577340">
                <a:moveTo>
                  <a:pt x="1572768" y="182880"/>
                </a:moveTo>
                <a:lnTo>
                  <a:pt x="1577340" y="32004"/>
                </a:lnTo>
                <a:lnTo>
                  <a:pt x="1330452" y="27432"/>
                </a:lnTo>
                <a:lnTo>
                  <a:pt x="1325880" y="0"/>
                </a:lnTo>
                <a:lnTo>
                  <a:pt x="0" y="9144"/>
                </a:lnTo>
                <a:lnTo>
                  <a:pt x="4572" y="178308"/>
                </a:lnTo>
                <a:lnTo>
                  <a:pt x="1572768" y="182880"/>
                </a:lnTo>
                <a:close/>
              </a:path>
            </a:pathLst>
          </a:cu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103" name="任意多边形 102"/>
          <p:cNvSpPr/>
          <p:nvPr/>
        </p:nvSpPr>
        <p:spPr>
          <a:xfrm>
            <a:off x="1317009" y="2373456"/>
            <a:ext cx="1755648" cy="178986"/>
          </a:xfrm>
          <a:custGeom>
            <a:avLst/>
            <a:gdLst>
              <a:gd fmla="*/ 1572768 w 1577340" name="connsiteX0"/>
              <a:gd fmla="*/ 182880 h 182880" name="connsiteY0"/>
              <a:gd fmla="*/ 1577340 w 1577340" name="connsiteX1"/>
              <a:gd fmla="*/ 32004 h 182880" name="connsiteY1"/>
              <a:gd fmla="*/ 1330452 w 1577340" name="connsiteX2"/>
              <a:gd fmla="*/ 27432 h 182880" name="connsiteY2"/>
              <a:gd fmla="*/ 1325880 w 1577340" name="connsiteX3"/>
              <a:gd fmla="*/ 0 h 182880" name="connsiteY3"/>
              <a:gd fmla="*/ 0 w 1577340" name="connsiteX4"/>
              <a:gd fmla="*/ 9144 h 182880" name="connsiteY4"/>
              <a:gd fmla="*/ 4572 w 1577340" name="connsiteX5"/>
              <a:gd fmla="*/ 178308 h 182880" name="connsiteY5"/>
              <a:gd fmla="*/ 1572768 w 1577340" name="connsiteX6"/>
              <a:gd fmla="*/ 182880 h 182880" name="connsiteY6"/>
              <a:gd fmla="*/ 1572768 w 1577340" name="connsiteX0"/>
              <a:gd fmla="*/ 182880 h 182880" name="connsiteY0"/>
              <a:gd fmla="*/ 1577340 w 1577340" name="connsiteX1"/>
              <a:gd fmla="*/ 32004 h 182880" name="connsiteY1"/>
              <a:gd fmla="*/ 1325880 w 1577340" name="connsiteX2"/>
              <a:gd fmla="*/ 0 h 182880" name="connsiteY2"/>
              <a:gd fmla="*/ 0 w 1577340" name="connsiteX3"/>
              <a:gd fmla="*/ 9144 h 182880" name="connsiteY3"/>
              <a:gd fmla="*/ 4572 w 1577340" name="connsiteX4"/>
              <a:gd fmla="*/ 178308 h 182880" name="connsiteY4"/>
              <a:gd fmla="*/ 1572768 w 1577340" name="connsiteX5"/>
              <a:gd fmla="*/ 182880 h 182880" name="connsiteY5"/>
              <a:gd fmla="*/ 1572768 w 1577340" name="connsiteX0"/>
              <a:gd fmla="*/ 183557 h 183557" name="connsiteY0"/>
              <a:gd fmla="*/ 1577340 w 1577340" name="connsiteX1"/>
              <a:gd fmla="*/ 677 h 183557" name="connsiteY1"/>
              <a:gd fmla="*/ 1325880 w 1577340" name="connsiteX2"/>
              <a:gd fmla="*/ 677 h 183557" name="connsiteY2"/>
              <a:gd fmla="*/ 0 w 1577340" name="connsiteX3"/>
              <a:gd fmla="*/ 9821 h 183557" name="connsiteY3"/>
              <a:gd fmla="*/ 4572 w 1577340" name="connsiteX4"/>
              <a:gd fmla="*/ 178985 h 183557" name="connsiteY4"/>
              <a:gd fmla="*/ 1572768 w 1577340" name="connsiteX5"/>
              <a:gd fmla="*/ 183557 h 183557" name="connsiteY5"/>
              <a:gd fmla="*/ 1824228 w 1824228" name="connsiteX0"/>
              <a:gd fmla="*/ 174413 h 178985" name="connsiteY0"/>
              <a:gd fmla="*/ 1577340 w 1824228" name="connsiteX1"/>
              <a:gd fmla="*/ 677 h 178985" name="connsiteY1"/>
              <a:gd fmla="*/ 1325880 w 1824228" name="connsiteX2"/>
              <a:gd fmla="*/ 677 h 178985" name="connsiteY2"/>
              <a:gd fmla="*/ 0 w 1824228" name="connsiteX3"/>
              <a:gd fmla="*/ 9821 h 178985" name="connsiteY3"/>
              <a:gd fmla="*/ 4572 w 1824228" name="connsiteX4"/>
              <a:gd fmla="*/ 178985 h 178985" name="connsiteY4"/>
              <a:gd fmla="*/ 1824228 w 1824228" name="connsiteX5"/>
              <a:gd fmla="*/ 174413 h 178985" name="connsiteY5"/>
              <a:gd fmla="*/ 1824228 w 1824228" name="connsiteX0"/>
              <a:gd fmla="*/ 174413 h 178985" name="connsiteY0"/>
              <a:gd fmla="*/ 1746504 w 1824228" name="connsiteX1"/>
              <a:gd fmla="*/ 677 h 178985" name="connsiteY1"/>
              <a:gd fmla="*/ 1325880 w 1824228" name="connsiteX2"/>
              <a:gd fmla="*/ 677 h 178985" name="connsiteY2"/>
              <a:gd fmla="*/ 0 w 1824228" name="connsiteX3"/>
              <a:gd fmla="*/ 9821 h 178985" name="connsiteY3"/>
              <a:gd fmla="*/ 4572 w 1824228" name="connsiteX4"/>
              <a:gd fmla="*/ 178985 h 178985" name="connsiteY4"/>
              <a:gd fmla="*/ 1824228 w 1824228" name="connsiteX5"/>
              <a:gd fmla="*/ 174413 h 178985" name="connsiteY5"/>
              <a:gd fmla="*/ 1773936 w 1773936" name="connsiteX0"/>
              <a:gd fmla="*/ 188129 h 188129" name="connsiteY0"/>
              <a:gd fmla="*/ 1746504 w 1773936" name="connsiteX1"/>
              <a:gd fmla="*/ 677 h 188129" name="connsiteY1"/>
              <a:gd fmla="*/ 1325880 w 1773936" name="connsiteX2"/>
              <a:gd fmla="*/ 677 h 188129" name="connsiteY2"/>
              <a:gd fmla="*/ 0 w 1773936" name="connsiteX3"/>
              <a:gd fmla="*/ 9821 h 188129" name="connsiteY3"/>
              <a:gd fmla="*/ 4572 w 1773936" name="connsiteX4"/>
              <a:gd fmla="*/ 178985 h 188129" name="connsiteY4"/>
              <a:gd fmla="*/ 1773936 w 1773936" name="connsiteX5"/>
              <a:gd fmla="*/ 188129 h 188129" name="connsiteY5"/>
              <a:gd fmla="*/ 1755648 w 1755648" name="connsiteX0"/>
              <a:gd fmla="*/ 192701 h 192701" name="connsiteY0"/>
              <a:gd fmla="*/ 1746504 w 1755648" name="connsiteX1"/>
              <a:gd fmla="*/ 677 h 192701" name="connsiteY1"/>
              <a:gd fmla="*/ 1325880 w 1755648" name="connsiteX2"/>
              <a:gd fmla="*/ 677 h 192701" name="connsiteY2"/>
              <a:gd fmla="*/ 0 w 1755648" name="connsiteX3"/>
              <a:gd fmla="*/ 9821 h 192701" name="connsiteY3"/>
              <a:gd fmla="*/ 4572 w 1755648" name="connsiteX4"/>
              <a:gd fmla="*/ 178985 h 192701" name="connsiteY4"/>
              <a:gd fmla="*/ 1755648 w 1755648" name="connsiteX5"/>
              <a:gd fmla="*/ 192701 h 192701" name="connsiteY5"/>
              <a:gd fmla="*/ 1755648 w 1769364" name="connsiteX0"/>
              <a:gd fmla="*/ 196596 h 196596" name="connsiteY0"/>
              <a:gd fmla="*/ 1769364 w 1769364" name="connsiteX1"/>
              <a:gd fmla="*/ 0 h 196596" name="connsiteY1"/>
              <a:gd fmla="*/ 1325880 w 1769364" name="connsiteX2"/>
              <a:gd fmla="*/ 4572 h 196596" name="connsiteY2"/>
              <a:gd fmla="*/ 0 w 1769364" name="connsiteX3"/>
              <a:gd fmla="*/ 13716 h 196596" name="connsiteY3"/>
              <a:gd fmla="*/ 4572 w 1769364" name="connsiteX4"/>
              <a:gd fmla="*/ 182880 h 196596" name="connsiteY4"/>
              <a:gd fmla="*/ 1755648 w 1769364" name="connsiteX5"/>
              <a:gd fmla="*/ 196596 h 196596" name="connsiteY5"/>
              <a:gd fmla="*/ 1755648 w 1769364" name="connsiteX0"/>
              <a:gd fmla="*/ 178308 h 182880" name="connsiteY0"/>
              <a:gd fmla="*/ 1769364 w 1769364" name="connsiteX1"/>
              <a:gd fmla="*/ 0 h 182880" name="connsiteY1"/>
              <a:gd fmla="*/ 1325880 w 1769364" name="connsiteX2"/>
              <a:gd fmla="*/ 4572 h 182880" name="connsiteY2"/>
              <a:gd fmla="*/ 0 w 1769364" name="connsiteX3"/>
              <a:gd fmla="*/ 13716 h 182880" name="connsiteY3"/>
              <a:gd fmla="*/ 4572 w 1769364" name="connsiteX4"/>
              <a:gd fmla="*/ 182880 h 182880" name="connsiteY4"/>
              <a:gd fmla="*/ 1755648 w 1769364" name="connsiteX5"/>
              <a:gd fmla="*/ 178308 h 182880" name="connsiteY5"/>
              <a:gd fmla="*/ 1755648 w 1755648" name="connsiteX0"/>
              <a:gd fmla="*/ 174414 h 178986" name="connsiteY0"/>
              <a:gd fmla="*/ 1746504 w 1755648" name="connsiteX1"/>
              <a:gd fmla="*/ 678 h 178986" name="connsiteY1"/>
              <a:gd fmla="*/ 1325880 w 1755648" name="connsiteX2"/>
              <a:gd fmla="*/ 678 h 178986" name="connsiteY2"/>
              <a:gd fmla="*/ 0 w 1755648" name="connsiteX3"/>
              <a:gd fmla="*/ 9822 h 178986" name="connsiteY3"/>
              <a:gd fmla="*/ 4572 w 1755648" name="connsiteX4"/>
              <a:gd fmla="*/ 178986 h 178986" name="connsiteY4"/>
              <a:gd fmla="*/ 1755648 w 1755648" name="connsiteX5"/>
              <a:gd fmla="*/ 174414 h 178986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178986" w="1755648">
                <a:moveTo>
                  <a:pt x="1755648" y="174414"/>
                </a:moveTo>
                <a:lnTo>
                  <a:pt x="1746504" y="678"/>
                </a:lnTo>
                <a:cubicBezTo>
                  <a:pt x="1662684" y="678"/>
                  <a:pt x="1616964" y="-846"/>
                  <a:pt x="1325880" y="678"/>
                </a:cubicBezTo>
                <a:lnTo>
                  <a:pt x="0" y="9822"/>
                </a:lnTo>
                <a:lnTo>
                  <a:pt x="4572" y="178986"/>
                </a:lnTo>
                <a:lnTo>
                  <a:pt x="1755648" y="174414"/>
                </a:lnTo>
                <a:close/>
              </a:path>
            </a:pathLst>
          </a:cu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105" name="直接箭头连接符 104"/>
          <p:cNvCxnSpPr/>
          <p:nvPr/>
        </p:nvCxnSpPr>
        <p:spPr>
          <a:xfrm flipV="1">
            <a:off x="2283246" y="4279610"/>
            <a:ext cx="1" cy="318348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 rot="10800000">
            <a:off x="2214295" y="4299933"/>
            <a:ext cx="1" cy="318348"/>
          </a:xfrm>
          <a:prstGeom prst="straightConnector1">
            <a:avLst/>
          </a:prstGeom>
          <a:ln w="28575">
            <a:solidFill>
              <a:srgbClr val="0070C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2569417" y="3300340"/>
            <a:ext cx="240409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任意多边形 108"/>
          <p:cNvSpPr/>
          <p:nvPr/>
        </p:nvSpPr>
        <p:spPr>
          <a:xfrm>
            <a:off x="7644063" y="1552074"/>
            <a:ext cx="886326" cy="1596189"/>
          </a:xfrm>
          <a:custGeom>
            <a:avLst/>
            <a:gdLst>
              <a:gd fmla="*/ 0 w 886326" name="connsiteX0"/>
              <a:gd fmla="*/ 1427747 h 1596189" name="connsiteY0"/>
              <a:gd fmla="*/ 64169 w 886326" name="connsiteX1"/>
              <a:gd fmla="*/ 1596189 h 1596189" name="connsiteY1"/>
              <a:gd fmla="*/ 886326 w 886326" name="connsiteX2"/>
              <a:gd fmla="*/ 76200 h 1596189" name="connsiteY2"/>
              <a:gd fmla="*/ 733926 w 886326" name="connsiteX3"/>
              <a:gd fmla="*/ 0 h 1596189" name="connsiteY3"/>
              <a:gd fmla="*/ 421105 w 886326" name="connsiteX4"/>
              <a:gd fmla="*/ 565484 h 1596189" name="connsiteY4"/>
              <a:gd fmla="*/ 332874 w 886326" name="connsiteX5"/>
              <a:gd fmla="*/ 778042 h 1596189" name="connsiteY5"/>
              <a:gd fmla="*/ 0 w 886326" name="connsiteX6"/>
              <a:gd fmla="*/ 1427747 h 1596189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1596189" w="886326">
                <a:moveTo>
                  <a:pt x="0" y="1427747"/>
                </a:moveTo>
                <a:lnTo>
                  <a:pt x="64169" y="1596189"/>
                </a:lnTo>
                <a:lnTo>
                  <a:pt x="886326" y="76200"/>
                </a:lnTo>
                <a:lnTo>
                  <a:pt x="733926" y="0"/>
                </a:lnTo>
                <a:lnTo>
                  <a:pt x="421105" y="565484"/>
                </a:lnTo>
                <a:lnTo>
                  <a:pt x="332874" y="778042"/>
                </a:lnTo>
                <a:lnTo>
                  <a:pt x="0" y="1427747"/>
                </a:lnTo>
                <a:close/>
              </a:path>
            </a:pathLst>
          </a:cu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355842" y="1545900"/>
            <a:ext cx="888566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零售小百货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7956376" y="1792121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任意多边形 113"/>
          <p:cNvSpPr/>
          <p:nvPr/>
        </p:nvSpPr>
        <p:spPr>
          <a:xfrm>
            <a:off x="93343" y="903472"/>
            <a:ext cx="1884313" cy="3583468"/>
          </a:xfrm>
          <a:custGeom>
            <a:avLst/>
            <a:gdLst>
              <a:gd fmla="*/ 27813 w 1888511" name="connsiteX0"/>
              <a:gd fmla="*/ 3583468 h 3583468" name="connsiteY0"/>
              <a:gd fmla="*/ 38446 w 1888511" name="connsiteX1"/>
              <a:gd fmla="*/ 2690333 h 3583468" name="connsiteY1"/>
              <a:gd fmla="*/ 399953 w 1888511" name="connsiteX2"/>
              <a:gd fmla="*/ 1669607 h 3583468" name="connsiteY2"/>
              <a:gd fmla="*/ 814622 w 1888511" name="connsiteX3"/>
              <a:gd fmla="*/ 638249 h 3583468" name="connsiteY3"/>
              <a:gd fmla="*/ 1314353 w 1888511" name="connsiteX4"/>
              <a:gd fmla="*/ 95988 h 3583468" name="connsiteY4"/>
              <a:gd fmla="*/ 1888511 w 1888511" name="connsiteX5"/>
              <a:gd fmla="*/ 295 h 3583468" name="connsiteY5"/>
              <a:gd fmla="*/ 23615 w 1884313" name="connsiteX0"/>
              <a:gd fmla="*/ 3583468 h 3583468" name="connsiteY0"/>
              <a:gd fmla="*/ 34248 w 1884313" name="connsiteX1"/>
              <a:gd fmla="*/ 2690333 h 3583468" name="connsiteY1"/>
              <a:gd fmla="*/ 331959 w 1884313" name="connsiteX2"/>
              <a:gd fmla="*/ 1648342 h 3583468" name="connsiteY2"/>
              <a:gd fmla="*/ 810424 w 1884313" name="connsiteX3"/>
              <a:gd fmla="*/ 638249 h 3583468" name="connsiteY3"/>
              <a:gd fmla="*/ 1310155 w 1884313" name="connsiteX4"/>
              <a:gd fmla="*/ 95988 h 3583468" name="connsiteY4"/>
              <a:gd fmla="*/ 1884313 w 1884313" name="connsiteX5"/>
              <a:gd fmla="*/ 295 h 3583468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3583468" w="1884313">
                <a:moveTo>
                  <a:pt x="23615" y="3583468"/>
                </a:moveTo>
                <a:cubicBezTo>
                  <a:pt x="-2080" y="3296389"/>
                  <a:pt x="-17143" y="3012854"/>
                  <a:pt x="34248" y="2690333"/>
                </a:cubicBezTo>
                <a:cubicBezTo>
                  <a:pt x="85639" y="2367812"/>
                  <a:pt x="202596" y="1990356"/>
                  <a:pt x="331959" y="1648342"/>
                </a:cubicBezTo>
                <a:cubicBezTo>
                  <a:pt x="461322" y="1306328"/>
                  <a:pt x="647391" y="896975"/>
                  <a:pt x="810424" y="638249"/>
                </a:cubicBezTo>
                <a:cubicBezTo>
                  <a:pt x="973457" y="379523"/>
                  <a:pt x="1131174" y="202314"/>
                  <a:pt x="1310155" y="95988"/>
                </a:cubicBezTo>
                <a:cubicBezTo>
                  <a:pt x="1489136" y="-10338"/>
                  <a:pt x="1884313" y="295"/>
                  <a:pt x="1884313" y="295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len="med" type="triangle" w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16" y="1207345"/>
            <a:ext cx="982638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b="1" dirty="0" lang="zh-CN" smtClean="0" sz="1200">
                <a:solidFill>
                  <a:srgbClr val="0070C0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前往</a:t>
            </a:r>
            <a:endParaRPr altLang="zh-CN" b="1" dirty="0" lang="en-US" smtClean="0" sz="1200">
              <a:solidFill>
                <a:srgbClr val="0070C0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  <a:p>
            <a:pPr algn="ctr"/>
            <a:r>
              <a:rPr altLang="en-US" b="1" dirty="0" lang="zh-CN" smtClean="0" sz="1200">
                <a:solidFill>
                  <a:srgbClr val="0070C0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屋面停车场</a:t>
            </a:r>
            <a:endParaRPr altLang="en-US" b="1" dirty="0" lang="zh-CN" sz="1200">
              <a:solidFill>
                <a:srgbClr val="0070C0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73840" y="2665976"/>
            <a:ext cx="306216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b="1" dirty="0" lang="zh-CN" smtClean="0" sz="1200">
                <a:latin charset="-122" panose="02010600040101010101" pitchFamily="2" typeface="华文细黑"/>
                <a:ea charset="-122" panose="02010600040101010101" pitchFamily="2" typeface="华文细黑"/>
              </a:rPr>
              <a:t>中心广场</a:t>
            </a:r>
            <a:endParaRPr altLang="en-US" b="1" dirty="0" lang="zh-CN" sz="1200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81" name="任意多边形 80"/>
          <p:cNvSpPr/>
          <p:nvPr/>
        </p:nvSpPr>
        <p:spPr>
          <a:xfrm>
            <a:off x="1331843" y="1699591"/>
            <a:ext cx="7255566" cy="2047461"/>
          </a:xfrm>
          <a:custGeom>
            <a:avLst/>
            <a:gdLst>
              <a:gd fmla="*/ 0 w 7255566" name="connsiteX0"/>
              <a:gd fmla="*/ 944218 h 2047461" name="connsiteY0"/>
              <a:gd fmla="*/ 1560444 w 7255566" name="connsiteX1"/>
              <a:gd fmla="*/ 954157 h 2047461" name="connsiteY1"/>
              <a:gd fmla="*/ 1938131 w 7255566" name="connsiteX2"/>
              <a:gd fmla="*/ 944218 h 2047461" name="connsiteY2"/>
              <a:gd fmla="*/ 2355574 w 7255566" name="connsiteX3"/>
              <a:gd fmla="*/ 944218 h 2047461" name="connsiteY3"/>
              <a:gd fmla="*/ 2703444 w 7255566" name="connsiteX4"/>
              <a:gd fmla="*/ 1013792 h 2047461" name="connsiteY4"/>
              <a:gd fmla="*/ 3051314 w 7255566" name="connsiteX5"/>
              <a:gd fmla="*/ 1152939 h 2047461" name="connsiteY5"/>
              <a:gd fmla="*/ 3389244 w 7255566" name="connsiteX6"/>
              <a:gd fmla="*/ 1351722 h 2047461" name="connsiteY6"/>
              <a:gd fmla="*/ 3667540 w 7255566" name="connsiteX7"/>
              <a:gd fmla="*/ 1520687 h 2047461" name="connsiteY7"/>
              <a:gd fmla="*/ 4045227 w 7255566" name="connsiteX8"/>
              <a:gd fmla="*/ 1739348 h 2047461" name="connsiteY8"/>
              <a:gd fmla="*/ 4472609 w 7255566" name="connsiteX9"/>
              <a:gd fmla="*/ 1967948 h 2047461" name="connsiteY9"/>
              <a:gd fmla="*/ 4830418 w 7255566" name="connsiteX10"/>
              <a:gd fmla="*/ 2047461 h 2047461" name="connsiteY10"/>
              <a:gd fmla="*/ 5049079 w 7255566" name="connsiteX11"/>
              <a:gd fmla="*/ 2047461 h 2047461" name="connsiteY11"/>
              <a:gd fmla="*/ 5317435 w 7255566" name="connsiteX12"/>
              <a:gd fmla="*/ 1967948 h 2047461" name="connsiteY12"/>
              <a:gd fmla="*/ 5824331 w 7255566" name="connsiteX13"/>
              <a:gd fmla="*/ 1749287 h 2047461" name="connsiteY13"/>
              <a:gd fmla="*/ 6281531 w 7255566" name="connsiteX14"/>
              <a:gd fmla="*/ 1590261 h 2047461" name="connsiteY14"/>
              <a:gd fmla="*/ 6450496 w 7255566" name="connsiteX15"/>
              <a:gd fmla="*/ 1490870 h 2047461" name="connsiteY15"/>
              <a:gd fmla="*/ 6559827 w 7255566" name="connsiteX16"/>
              <a:gd fmla="*/ 1252331 h 2047461" name="connsiteY16"/>
              <a:gd fmla="*/ 7255566 w 7255566" name="connsiteX17"/>
              <a:gd fmla="*/ 0 h 2047461" name="connsiteY17"/>
              <a:gd fmla="*/ 0 w 7255566" name="connsiteX0"/>
              <a:gd fmla="*/ 944218 h 2047461" name="connsiteY0"/>
              <a:gd fmla="*/ 1560444 w 7255566" name="connsiteX1"/>
              <a:gd fmla="*/ 954157 h 2047461" name="connsiteY1"/>
              <a:gd fmla="*/ 1938131 w 7255566" name="connsiteX2"/>
              <a:gd fmla="*/ 944218 h 2047461" name="connsiteY2"/>
              <a:gd fmla="*/ 2355574 w 7255566" name="connsiteX3"/>
              <a:gd fmla="*/ 944218 h 2047461" name="connsiteY3"/>
              <a:gd fmla="*/ 2703444 w 7255566" name="connsiteX4"/>
              <a:gd fmla="*/ 1013792 h 2047461" name="connsiteY4"/>
              <a:gd fmla="*/ 3051314 w 7255566" name="connsiteX5"/>
              <a:gd fmla="*/ 1152939 h 2047461" name="connsiteY5"/>
              <a:gd fmla="*/ 3389244 w 7255566" name="connsiteX6"/>
              <a:gd fmla="*/ 1351722 h 2047461" name="connsiteY6"/>
              <a:gd fmla="*/ 3667540 w 7255566" name="connsiteX7"/>
              <a:gd fmla="*/ 1520687 h 2047461" name="connsiteY7"/>
              <a:gd fmla="*/ 4045227 w 7255566" name="connsiteX8"/>
              <a:gd fmla="*/ 1739348 h 2047461" name="connsiteY8"/>
              <a:gd fmla="*/ 4472609 w 7255566" name="connsiteX9"/>
              <a:gd fmla="*/ 1967948 h 2047461" name="connsiteY9"/>
              <a:gd fmla="*/ 4830418 w 7255566" name="connsiteX10"/>
              <a:gd fmla="*/ 2047461 h 2047461" name="connsiteY10"/>
              <a:gd fmla="*/ 5049079 w 7255566" name="connsiteX11"/>
              <a:gd fmla="*/ 2047461 h 2047461" name="connsiteY11"/>
              <a:gd fmla="*/ 5317435 w 7255566" name="connsiteX12"/>
              <a:gd fmla="*/ 1967948 h 2047461" name="connsiteY12"/>
              <a:gd fmla="*/ 5824331 w 7255566" name="connsiteX13"/>
              <a:gd fmla="*/ 1749287 h 2047461" name="connsiteY13"/>
              <a:gd fmla="*/ 6281531 w 7255566" name="connsiteX14"/>
              <a:gd fmla="*/ 1590261 h 2047461" name="connsiteY14"/>
              <a:gd fmla="*/ 6430618 w 7255566" name="connsiteX15"/>
              <a:gd fmla="*/ 1451113 h 2047461" name="connsiteY15"/>
              <a:gd fmla="*/ 6559827 w 7255566" name="connsiteX16"/>
              <a:gd fmla="*/ 1252331 h 2047461" name="connsiteY16"/>
              <a:gd fmla="*/ 7255566 w 7255566" name="connsiteX17"/>
              <a:gd fmla="*/ 0 h 2047461" name="connsiteY17"/>
              <a:gd fmla="*/ 0 w 7255566" name="connsiteX0"/>
              <a:gd fmla="*/ 944218 h 2047461" name="connsiteY0"/>
              <a:gd fmla="*/ 1560444 w 7255566" name="connsiteX1"/>
              <a:gd fmla="*/ 954157 h 2047461" name="connsiteY1"/>
              <a:gd fmla="*/ 1938131 w 7255566" name="connsiteX2"/>
              <a:gd fmla="*/ 944218 h 2047461" name="connsiteY2"/>
              <a:gd fmla="*/ 2355574 w 7255566" name="connsiteX3"/>
              <a:gd fmla="*/ 944218 h 2047461" name="connsiteY3"/>
              <a:gd fmla="*/ 2703444 w 7255566" name="connsiteX4"/>
              <a:gd fmla="*/ 1013792 h 2047461" name="connsiteY4"/>
              <a:gd fmla="*/ 3051314 w 7255566" name="connsiteX5"/>
              <a:gd fmla="*/ 1152939 h 2047461" name="connsiteY5"/>
              <a:gd fmla="*/ 3389244 w 7255566" name="connsiteX6"/>
              <a:gd fmla="*/ 1351722 h 2047461" name="connsiteY6"/>
              <a:gd fmla="*/ 3667540 w 7255566" name="connsiteX7"/>
              <a:gd fmla="*/ 1520687 h 2047461" name="connsiteY7"/>
              <a:gd fmla="*/ 4045227 w 7255566" name="connsiteX8"/>
              <a:gd fmla="*/ 1739348 h 2047461" name="connsiteY8"/>
              <a:gd fmla="*/ 4472609 w 7255566" name="connsiteX9"/>
              <a:gd fmla="*/ 1967948 h 2047461" name="connsiteY9"/>
              <a:gd fmla="*/ 4830418 w 7255566" name="connsiteX10"/>
              <a:gd fmla="*/ 2047461 h 2047461" name="connsiteY10"/>
              <a:gd fmla="*/ 5049079 w 7255566" name="connsiteX11"/>
              <a:gd fmla="*/ 2047461 h 2047461" name="connsiteY11"/>
              <a:gd fmla="*/ 5317435 w 7255566" name="connsiteX12"/>
              <a:gd fmla="*/ 1967948 h 2047461" name="connsiteY12"/>
              <a:gd fmla="*/ 5824331 w 7255566" name="connsiteX13"/>
              <a:gd fmla="*/ 1749287 h 2047461" name="connsiteY13"/>
              <a:gd fmla="*/ 6281531 w 7255566" name="connsiteX14"/>
              <a:gd fmla="*/ 1590261 h 2047461" name="connsiteY14"/>
              <a:gd fmla="*/ 6447244 w 7255566" name="connsiteX15"/>
              <a:gd fmla="*/ 1462196 h 2047461" name="connsiteY15"/>
              <a:gd fmla="*/ 6559827 w 7255566" name="connsiteX16"/>
              <a:gd fmla="*/ 1252331 h 2047461" name="connsiteY16"/>
              <a:gd fmla="*/ 7255566 w 7255566" name="connsiteX17"/>
              <a:gd fmla="*/ 0 h 2047461" name="connsiteY17"/>
              <a:gd fmla="*/ 0 w 7255566" name="connsiteX0"/>
              <a:gd fmla="*/ 944218 h 2047461" name="connsiteY0"/>
              <a:gd fmla="*/ 1560444 w 7255566" name="connsiteX1"/>
              <a:gd fmla="*/ 954157 h 2047461" name="connsiteY1"/>
              <a:gd fmla="*/ 1938131 w 7255566" name="connsiteX2"/>
              <a:gd fmla="*/ 944218 h 2047461" name="connsiteY2"/>
              <a:gd fmla="*/ 2355574 w 7255566" name="connsiteX3"/>
              <a:gd fmla="*/ 944218 h 2047461" name="connsiteY3"/>
              <a:gd fmla="*/ 2703444 w 7255566" name="connsiteX4"/>
              <a:gd fmla="*/ 1013792 h 2047461" name="connsiteY4"/>
              <a:gd fmla="*/ 3051314 w 7255566" name="connsiteX5"/>
              <a:gd fmla="*/ 1152939 h 2047461" name="connsiteY5"/>
              <a:gd fmla="*/ 3389244 w 7255566" name="connsiteX6"/>
              <a:gd fmla="*/ 1351722 h 2047461" name="connsiteY6"/>
              <a:gd fmla="*/ 3667540 w 7255566" name="connsiteX7"/>
              <a:gd fmla="*/ 1520687 h 2047461" name="connsiteY7"/>
              <a:gd fmla="*/ 4045227 w 7255566" name="connsiteX8"/>
              <a:gd fmla="*/ 1739348 h 2047461" name="connsiteY8"/>
              <a:gd fmla="*/ 4472609 w 7255566" name="connsiteX9"/>
              <a:gd fmla="*/ 1967948 h 2047461" name="connsiteY9"/>
              <a:gd fmla="*/ 4830418 w 7255566" name="connsiteX10"/>
              <a:gd fmla="*/ 2047461 h 2047461" name="connsiteY10"/>
              <a:gd fmla="*/ 5049079 w 7255566" name="connsiteX11"/>
              <a:gd fmla="*/ 2047461 h 2047461" name="connsiteY11"/>
              <a:gd fmla="*/ 5317435 w 7255566" name="connsiteX12"/>
              <a:gd fmla="*/ 1967948 h 2047461" name="connsiteY12"/>
              <a:gd fmla="*/ 5824331 w 7255566" name="connsiteX13"/>
              <a:gd fmla="*/ 1749287 h 2047461" name="connsiteY13"/>
              <a:gd fmla="*/ 6281531 w 7255566" name="connsiteX14"/>
              <a:gd fmla="*/ 1590261 h 2047461" name="connsiteY14"/>
              <a:gd fmla="*/ 6447244 w 7255566" name="connsiteX15"/>
              <a:gd fmla="*/ 1462196 h 2047461" name="connsiteY15"/>
              <a:gd fmla="*/ 6559827 w 7255566" name="connsiteX16"/>
              <a:gd fmla="*/ 1252331 h 2047461" name="connsiteY16"/>
              <a:gd fmla="*/ 7255566 w 7255566" name="connsiteX17"/>
              <a:gd fmla="*/ 0 h 2047461" name="connsiteY17"/>
              <a:gd fmla="*/ 0 w 7255566" name="connsiteX0"/>
              <a:gd fmla="*/ 944218 h 2047461" name="connsiteY0"/>
              <a:gd fmla="*/ 1560444 w 7255566" name="connsiteX1"/>
              <a:gd fmla="*/ 954157 h 2047461" name="connsiteY1"/>
              <a:gd fmla="*/ 1938131 w 7255566" name="connsiteX2"/>
              <a:gd fmla="*/ 944218 h 2047461" name="connsiteY2"/>
              <a:gd fmla="*/ 2355574 w 7255566" name="connsiteX3"/>
              <a:gd fmla="*/ 944218 h 2047461" name="connsiteY3"/>
              <a:gd fmla="*/ 2703444 w 7255566" name="connsiteX4"/>
              <a:gd fmla="*/ 1013792 h 2047461" name="connsiteY4"/>
              <a:gd fmla="*/ 3051314 w 7255566" name="connsiteX5"/>
              <a:gd fmla="*/ 1152939 h 2047461" name="connsiteY5"/>
              <a:gd fmla="*/ 3389244 w 7255566" name="connsiteX6"/>
              <a:gd fmla="*/ 1351722 h 2047461" name="connsiteY6"/>
              <a:gd fmla="*/ 3667540 w 7255566" name="connsiteX7"/>
              <a:gd fmla="*/ 1520687 h 2047461" name="connsiteY7"/>
              <a:gd fmla="*/ 4045227 w 7255566" name="connsiteX8"/>
              <a:gd fmla="*/ 1739348 h 2047461" name="connsiteY8"/>
              <a:gd fmla="*/ 4472609 w 7255566" name="connsiteX9"/>
              <a:gd fmla="*/ 1967948 h 2047461" name="connsiteY9"/>
              <a:gd fmla="*/ 4830418 w 7255566" name="connsiteX10"/>
              <a:gd fmla="*/ 2047461 h 2047461" name="connsiteY10"/>
              <a:gd fmla="*/ 5049079 w 7255566" name="connsiteX11"/>
              <a:gd fmla="*/ 2047461 h 2047461" name="connsiteY11"/>
              <a:gd fmla="*/ 5317435 w 7255566" name="connsiteX12"/>
              <a:gd fmla="*/ 1967948 h 2047461" name="connsiteY12"/>
              <a:gd fmla="*/ 5824331 w 7255566" name="connsiteX13"/>
              <a:gd fmla="*/ 1749287 h 2047461" name="connsiteY13"/>
              <a:gd fmla="*/ 6281531 w 7255566" name="connsiteX14"/>
              <a:gd fmla="*/ 1590261 h 2047461" name="connsiteY14"/>
              <a:gd fmla="*/ 6447244 w 7255566" name="connsiteX15"/>
              <a:gd fmla="*/ 1462196 h 2047461" name="connsiteY15"/>
              <a:gd fmla="*/ 6559827 w 7255566" name="connsiteX16"/>
              <a:gd fmla="*/ 1252331 h 2047461" name="connsiteY16"/>
              <a:gd fmla="*/ 7255566 w 7255566" name="connsiteX17"/>
              <a:gd fmla="*/ 0 h 2047461" name="connsiteY17"/>
              <a:gd fmla="*/ 0 w 7255566" name="connsiteX0"/>
              <a:gd fmla="*/ 944218 h 2047461" name="connsiteY0"/>
              <a:gd fmla="*/ 1560444 w 7255566" name="connsiteX1"/>
              <a:gd fmla="*/ 954157 h 2047461" name="connsiteY1"/>
              <a:gd fmla="*/ 1938131 w 7255566" name="connsiteX2"/>
              <a:gd fmla="*/ 944218 h 2047461" name="connsiteY2"/>
              <a:gd fmla="*/ 2355574 w 7255566" name="connsiteX3"/>
              <a:gd fmla="*/ 944218 h 2047461" name="connsiteY3"/>
              <a:gd fmla="*/ 2703444 w 7255566" name="connsiteX4"/>
              <a:gd fmla="*/ 1013792 h 2047461" name="connsiteY4"/>
              <a:gd fmla="*/ 3051314 w 7255566" name="connsiteX5"/>
              <a:gd fmla="*/ 1152939 h 2047461" name="connsiteY5"/>
              <a:gd fmla="*/ 3389244 w 7255566" name="connsiteX6"/>
              <a:gd fmla="*/ 1351722 h 2047461" name="connsiteY6"/>
              <a:gd fmla="*/ 3667540 w 7255566" name="connsiteX7"/>
              <a:gd fmla="*/ 1520687 h 2047461" name="connsiteY7"/>
              <a:gd fmla="*/ 4045227 w 7255566" name="connsiteX8"/>
              <a:gd fmla="*/ 1739348 h 2047461" name="connsiteY8"/>
              <a:gd fmla="*/ 4472609 w 7255566" name="connsiteX9"/>
              <a:gd fmla="*/ 1967948 h 2047461" name="connsiteY9"/>
              <a:gd fmla="*/ 4830418 w 7255566" name="connsiteX10"/>
              <a:gd fmla="*/ 2047461 h 2047461" name="connsiteY10"/>
              <a:gd fmla="*/ 5049079 w 7255566" name="connsiteX11"/>
              <a:gd fmla="*/ 2047461 h 2047461" name="connsiteY11"/>
              <a:gd fmla="*/ 5317435 w 7255566" name="connsiteX12"/>
              <a:gd fmla="*/ 1967948 h 2047461" name="connsiteY12"/>
              <a:gd fmla="*/ 5824331 w 7255566" name="connsiteX13"/>
              <a:gd fmla="*/ 1749287 h 2047461" name="connsiteY13"/>
              <a:gd fmla="*/ 6281531 w 7255566" name="connsiteX14"/>
              <a:gd fmla="*/ 1590261 h 2047461" name="connsiteY14"/>
              <a:gd fmla="*/ 6447244 w 7255566" name="connsiteX15"/>
              <a:gd fmla="*/ 1462196 h 2047461" name="connsiteY15"/>
              <a:gd fmla="*/ 6559827 w 7255566" name="connsiteX16"/>
              <a:gd fmla="*/ 1252331 h 2047461" name="connsiteY16"/>
              <a:gd fmla="*/ 7255566 w 7255566" name="connsiteX17"/>
              <a:gd fmla="*/ 0 h 2047461" name="connsiteY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b="b" l="l" r="r" t="t"/>
            <a:pathLst>
              <a:path h="2047461" w="7255566">
                <a:moveTo>
                  <a:pt x="0" y="944218"/>
                </a:moveTo>
                <a:lnTo>
                  <a:pt x="1560444" y="954157"/>
                </a:lnTo>
                <a:cubicBezTo>
                  <a:pt x="1883466" y="954157"/>
                  <a:pt x="1805609" y="945875"/>
                  <a:pt x="1938131" y="944218"/>
                </a:cubicBezTo>
                <a:cubicBezTo>
                  <a:pt x="2070653" y="942561"/>
                  <a:pt x="2228022" y="932622"/>
                  <a:pt x="2355574" y="944218"/>
                </a:cubicBezTo>
                <a:cubicBezTo>
                  <a:pt x="2483126" y="955814"/>
                  <a:pt x="2587487" y="979005"/>
                  <a:pt x="2703444" y="1013792"/>
                </a:cubicBezTo>
                <a:cubicBezTo>
                  <a:pt x="2819401" y="1048579"/>
                  <a:pt x="2937014" y="1096617"/>
                  <a:pt x="3051314" y="1152939"/>
                </a:cubicBezTo>
                <a:cubicBezTo>
                  <a:pt x="3165614" y="1209261"/>
                  <a:pt x="3286540" y="1290431"/>
                  <a:pt x="3389244" y="1351722"/>
                </a:cubicBezTo>
                <a:cubicBezTo>
                  <a:pt x="3491948" y="1413013"/>
                  <a:pt x="3558210" y="1456083"/>
                  <a:pt x="3667540" y="1520687"/>
                </a:cubicBezTo>
                <a:cubicBezTo>
                  <a:pt x="3776871" y="1585291"/>
                  <a:pt x="3911049" y="1664805"/>
                  <a:pt x="4045227" y="1739348"/>
                </a:cubicBezTo>
                <a:cubicBezTo>
                  <a:pt x="4179405" y="1813892"/>
                  <a:pt x="4341744" y="1916596"/>
                  <a:pt x="4472609" y="1967948"/>
                </a:cubicBezTo>
                <a:cubicBezTo>
                  <a:pt x="4603474" y="2019300"/>
                  <a:pt x="4734340" y="2034209"/>
                  <a:pt x="4830418" y="2047461"/>
                </a:cubicBezTo>
                <a:cubicBezTo>
                  <a:pt x="4926496" y="2060713"/>
                  <a:pt x="4967910" y="2060713"/>
                  <a:pt x="5049079" y="2047461"/>
                </a:cubicBezTo>
                <a:cubicBezTo>
                  <a:pt x="5130248" y="2034209"/>
                  <a:pt x="5188226" y="2017644"/>
                  <a:pt x="5317435" y="1967948"/>
                </a:cubicBezTo>
                <a:cubicBezTo>
                  <a:pt x="5446644" y="1918252"/>
                  <a:pt x="5663648" y="1812235"/>
                  <a:pt x="5824331" y="1749287"/>
                </a:cubicBezTo>
                <a:cubicBezTo>
                  <a:pt x="5985014" y="1686339"/>
                  <a:pt x="6177712" y="1638110"/>
                  <a:pt x="6281531" y="1590261"/>
                </a:cubicBezTo>
                <a:cubicBezTo>
                  <a:pt x="6385350" y="1542413"/>
                  <a:pt x="6400862" y="1532372"/>
                  <a:pt x="6447244" y="1462196"/>
                </a:cubicBezTo>
                <a:cubicBezTo>
                  <a:pt x="6493626" y="1392020"/>
                  <a:pt x="6425107" y="1496030"/>
                  <a:pt x="6559827" y="1252331"/>
                </a:cubicBezTo>
                <a:lnTo>
                  <a:pt x="7255566" y="0"/>
                </a:lnTo>
              </a:path>
            </a:pathLst>
          </a:custGeom>
          <a:noFill/>
          <a:ln w="19050">
            <a:solidFill>
              <a:srgbClr val="FF0000"/>
            </a:solidFill>
            <a:prstDash val="dash"/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93" name="任意多边形 92"/>
          <p:cNvSpPr/>
          <p:nvPr/>
        </p:nvSpPr>
        <p:spPr>
          <a:xfrm>
            <a:off x="3455581" y="3359888"/>
            <a:ext cx="2105247" cy="946298"/>
          </a:xfrm>
          <a:custGeom>
            <a:avLst/>
            <a:gdLst>
              <a:gd fmla="*/ 0 w 2105247" name="connsiteX0"/>
              <a:gd fmla="*/ 0 h 946298" name="connsiteY0"/>
              <a:gd fmla="*/ 404038 w 2105247" name="connsiteX1"/>
              <a:gd fmla="*/ 31898 h 946298" name="connsiteY1"/>
              <a:gd fmla="*/ 754912 w 2105247" name="connsiteX2"/>
              <a:gd fmla="*/ 180754 h 946298" name="connsiteY2"/>
              <a:gd fmla="*/ 1275907 w 2105247" name="connsiteX3"/>
              <a:gd fmla="*/ 478465 h 946298" name="connsiteY3"/>
              <a:gd fmla="*/ 2105247 w 2105247" name="connsiteX4"/>
              <a:gd fmla="*/ 946298 h 946298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946298" w="2105247">
                <a:moveTo>
                  <a:pt x="0" y="0"/>
                </a:moveTo>
                <a:cubicBezTo>
                  <a:pt x="139109" y="886"/>
                  <a:pt x="278219" y="1772"/>
                  <a:pt x="404038" y="31898"/>
                </a:cubicBezTo>
                <a:cubicBezTo>
                  <a:pt x="529857" y="62024"/>
                  <a:pt x="609601" y="106326"/>
                  <a:pt x="754912" y="180754"/>
                </a:cubicBezTo>
                <a:cubicBezTo>
                  <a:pt x="900223" y="255182"/>
                  <a:pt x="1275907" y="478465"/>
                  <a:pt x="1275907" y="478465"/>
                </a:cubicBezTo>
                <a:cubicBezTo>
                  <a:pt x="1500963" y="606056"/>
                  <a:pt x="1931582" y="855921"/>
                  <a:pt x="2105247" y="946298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pic>
        <p:nvPicPr>
          <p:cNvPr descr="dot_0060" id="95" name="Picture 1"/>
          <p:cNvPicPr>
            <a:picLocks noChangeArrowheads="1" noChangeAspect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46" y="3921942"/>
            <a:ext cx="167946" cy="18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 Box 18"/>
          <p:cNvSpPr txBox="1">
            <a:spLocks noChangeArrowheads="1"/>
          </p:cNvSpPr>
          <p:nvPr/>
        </p:nvSpPr>
        <p:spPr bwMode="auto">
          <a:xfrm>
            <a:off x="5353" y="150420"/>
            <a:ext cx="2086337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bIns="45714" lIns="91429" rIns="91429" tIns="45714" wrap="square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buFontTx/>
              <a:buNone/>
              <a:defRPr>
                <a:latin charset="-122" panose="02010600040101010101" pitchFamily="2" typeface="华文细黑"/>
                <a:ea charset="-122" panose="02010600040101010101" pitchFamily="2" typeface="华文细黑"/>
              </a:defRPr>
            </a:lvl1pPr>
            <a:lvl2pPr eaLnBrk="0" hangingPunct="0" indent="-285750" marL="742950">
              <a:spcBef>
                <a:spcPct val="20000"/>
              </a:spcBef>
              <a:buChar char="–"/>
              <a:defRPr sz="2800">
                <a:latin charset="0" typeface="Arial"/>
                <a:ea charset="-122" pitchFamily="2" typeface="宋体"/>
              </a:defRPr>
            </a:lvl2pPr>
            <a:lvl3pPr eaLnBrk="0" hangingPunct="0" indent="-228600" marL="1143000">
              <a:spcBef>
                <a:spcPct val="20000"/>
              </a:spcBef>
              <a:buChar char="•"/>
              <a:defRPr sz="2300">
                <a:latin charset="0" typeface="Arial"/>
                <a:ea charset="-122" pitchFamily="2" typeface="宋体"/>
              </a:defRPr>
            </a:lvl3pPr>
            <a:lvl4pPr eaLnBrk="0" hangingPunct="0" indent="-228600" marL="1600200">
              <a:spcBef>
                <a:spcPct val="20000"/>
              </a:spcBef>
              <a:buChar char="–"/>
              <a:defRPr sz="2000">
                <a:latin charset="0" typeface="Arial"/>
                <a:ea charset="-122" pitchFamily="2" typeface="宋体"/>
              </a:defRPr>
            </a:lvl4pPr>
            <a:lvl5pPr eaLnBrk="0" hangingPunct="0" indent="-228600" marL="2057400">
              <a:spcBef>
                <a:spcPct val="20000"/>
              </a:spcBef>
              <a:buChar char="»"/>
              <a:defRPr sz="2000">
                <a:latin charset="0" typeface="Arial"/>
                <a:ea charset="-122" pitchFamily="2" typeface="宋体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latin charset="0" typeface="Arial"/>
                <a:ea charset="-122" pitchFamily="2" typeface="宋体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latin charset="0" typeface="Arial"/>
                <a:ea charset="-122" pitchFamily="2" typeface="宋体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latin charset="0" typeface="Arial"/>
                <a:ea charset="-122" pitchFamily="2" typeface="宋体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latin charset="0" typeface="Arial"/>
                <a:ea charset="-122" pitchFamily="2" typeface="宋体"/>
              </a:defRPr>
            </a:lvl9pPr>
          </a:lstStyle>
          <a:p>
            <a:r>
              <a:rPr altLang="en-US" dirty="0" lang="zh-CN" smtClean="0"/>
              <a:t>内部动线图</a:t>
            </a:r>
            <a:r>
              <a:rPr altLang="zh-CN" dirty="0" lang="en-US" smtClean="0"/>
              <a:t>1F</a:t>
            </a:r>
            <a:endParaRPr altLang="zh-CN" dirty="0" lang="en-US"/>
          </a:p>
        </p:txBody>
      </p:sp>
    </p:spTree>
    <p:extLst>
      <p:ext uri="{BB962C8B-B14F-4D97-AF65-F5344CB8AC3E}">
        <p14:creationId xmlns:p14="http://schemas.microsoft.com/office/powerpoint/2010/main" val="403205805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0263"/>
            <a:ext cx="9144000" cy="3697474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7689552" y="3329275"/>
            <a:ext cx="260818" cy="239340"/>
          </a:xfrm>
          <a:custGeom>
            <a:avLst/>
            <a:gdLst>
              <a:gd fmla="*/ 125806 w 260818" name="connsiteX0"/>
              <a:gd fmla="*/ 0 h 239340" name="connsiteY0"/>
              <a:gd fmla="*/ 260818 w 260818" name="connsiteX1"/>
              <a:gd fmla="*/ 73643 h 239340" name="connsiteY1"/>
              <a:gd fmla="*/ 223997 w 260818" name="connsiteX2"/>
              <a:gd fmla="*/ 141149 h 239340" name="connsiteY2"/>
              <a:gd fmla="*/ 0 w 260818" name="connsiteX3"/>
              <a:gd fmla="*/ 239340 h 239340" name="connsiteY3"/>
              <a:gd fmla="*/ 125806 w 260818" name="connsiteX4"/>
              <a:gd fmla="*/ 0 h 23934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239340" w="260818">
                <a:moveTo>
                  <a:pt x="125806" y="0"/>
                </a:moveTo>
                <a:lnTo>
                  <a:pt x="260818" y="73643"/>
                </a:lnTo>
                <a:lnTo>
                  <a:pt x="223997" y="141149"/>
                </a:lnTo>
                <a:lnTo>
                  <a:pt x="0" y="239340"/>
                </a:lnTo>
                <a:lnTo>
                  <a:pt x="125806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5" name="直接箭头连接符 4"/>
          <p:cNvCxnSpPr>
            <a:stCxn id="3" idx="2"/>
          </p:cNvCxnSpPr>
          <p:nvPr/>
        </p:nvCxnSpPr>
        <p:spPr>
          <a:xfrm>
            <a:off x="7913549" y="3470424"/>
            <a:ext cx="546883" cy="0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8424" y="3356992"/>
            <a:ext cx="827584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蜀味天骄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7815358" y="2276795"/>
            <a:ext cx="711882" cy="1119986"/>
          </a:xfrm>
          <a:custGeom>
            <a:avLst/>
            <a:gdLst>
              <a:gd fmla="*/ 0 w 711882" name="connsiteX0"/>
              <a:gd fmla="*/ 1052480 h 1119986" name="connsiteY0"/>
              <a:gd fmla="*/ 576870 w 711882" name="connsiteX1"/>
              <a:gd fmla="*/ 0 h 1119986" name="connsiteY1"/>
              <a:gd fmla="*/ 711882 w 711882" name="connsiteX2"/>
              <a:gd fmla="*/ 76711 h 1119986" name="connsiteY2"/>
              <a:gd fmla="*/ 141149 w 711882" name="connsiteX3"/>
              <a:gd fmla="*/ 1119986 h 1119986" name="connsiteY3"/>
              <a:gd fmla="*/ 0 w 711882" name="connsiteX4"/>
              <a:gd fmla="*/ 1052480 h 1119986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119986" w="711882">
                <a:moveTo>
                  <a:pt x="0" y="1052480"/>
                </a:moveTo>
                <a:lnTo>
                  <a:pt x="576870" y="0"/>
                </a:lnTo>
                <a:lnTo>
                  <a:pt x="711882" y="76711"/>
                </a:lnTo>
                <a:lnTo>
                  <a:pt x="141149" y="1119986"/>
                </a:lnTo>
                <a:lnTo>
                  <a:pt x="0" y="105248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8186990" y="2829628"/>
            <a:ext cx="345450" cy="7160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96944" y="2713677"/>
            <a:ext cx="827584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傣味火锅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7376984" y="2363230"/>
            <a:ext cx="704335" cy="1223319"/>
          </a:xfrm>
          <a:custGeom>
            <a:avLst/>
            <a:gdLst>
              <a:gd fmla="*/ 704335 w 704335" name="connsiteX0"/>
              <a:gd fmla="*/ 64873 h 1223319" name="connsiteY0"/>
              <a:gd fmla="*/ 98854 w 704335" name="connsiteX1"/>
              <a:gd fmla="*/ 1204784 h 1223319" name="connsiteY1"/>
              <a:gd fmla="*/ 46338 w 704335" name="connsiteX2"/>
              <a:gd fmla="*/ 1223319 h 1223319" name="connsiteY2"/>
              <a:gd fmla="*/ 0 w 704335" name="connsiteX3"/>
              <a:gd fmla="*/ 1112108 h 1223319" name="connsiteY3"/>
              <a:gd fmla="*/ 583857 w 704335" name="connsiteX4"/>
              <a:gd fmla="*/ 0 h 1223319" name="connsiteY4"/>
              <a:gd fmla="*/ 704335 w 704335" name="connsiteX5"/>
              <a:gd fmla="*/ 64873 h 1223319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1223319" w="704335">
                <a:moveTo>
                  <a:pt x="704335" y="64873"/>
                </a:moveTo>
                <a:lnTo>
                  <a:pt x="98854" y="1204784"/>
                </a:lnTo>
                <a:lnTo>
                  <a:pt x="46338" y="1223319"/>
                </a:lnTo>
                <a:lnTo>
                  <a:pt x="0" y="1112108"/>
                </a:lnTo>
                <a:lnTo>
                  <a:pt x="583857" y="0"/>
                </a:lnTo>
                <a:lnTo>
                  <a:pt x="704335" y="64873"/>
                </a:lnTo>
                <a:close/>
              </a:path>
            </a:pathLst>
          </a:custGeom>
          <a:solidFill>
            <a:srgbClr val="92D050">
              <a:alpha val="20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729151" y="2276872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46982" y="1916832"/>
            <a:ext cx="564338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足浴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5379813" y="4288704"/>
            <a:ext cx="314150" cy="322565"/>
          </a:xfrm>
          <a:custGeom>
            <a:avLst/>
            <a:gdLst>
              <a:gd fmla="*/ 61708 w 314150" name="connsiteX0"/>
              <a:gd fmla="*/ 0 h 322565" name="connsiteY0"/>
              <a:gd fmla="*/ 314150 w 314150" name="connsiteX1"/>
              <a:gd fmla="*/ 143051 h 322565" name="connsiteY1"/>
              <a:gd fmla="*/ 288906 w 314150" name="connsiteX2"/>
              <a:gd fmla="*/ 322565 h 322565" name="connsiteY2"/>
              <a:gd fmla="*/ 168295 w 314150" name="connsiteX3"/>
              <a:gd fmla="*/ 246832 h 322565" name="connsiteY3"/>
              <a:gd fmla="*/ 199149 w 314150" name="connsiteX4"/>
              <a:gd fmla="*/ 193539 h 322565" name="connsiteY4"/>
              <a:gd fmla="*/ 70123 w 314150" name="connsiteX5"/>
              <a:gd fmla="*/ 120611 h 322565" name="connsiteY5"/>
              <a:gd fmla="*/ 61708 w 314150" name="connsiteX6"/>
              <a:gd fmla="*/ 143051 h 322565" name="connsiteY6"/>
              <a:gd fmla="*/ 0 w 314150" name="connsiteX7"/>
              <a:gd fmla="*/ 103782 h 322565" name="connsiteY7"/>
              <a:gd fmla="*/ 61708 w 314150" name="connsiteX8"/>
              <a:gd fmla="*/ 0 h 322565" name="connsiteY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b="b" l="l" r="r" t="t"/>
            <a:pathLst>
              <a:path h="322565" w="314150">
                <a:moveTo>
                  <a:pt x="61708" y="0"/>
                </a:moveTo>
                <a:lnTo>
                  <a:pt x="314150" y="143051"/>
                </a:lnTo>
                <a:lnTo>
                  <a:pt x="288906" y="322565"/>
                </a:lnTo>
                <a:lnTo>
                  <a:pt x="168295" y="246832"/>
                </a:lnTo>
                <a:lnTo>
                  <a:pt x="199149" y="193539"/>
                </a:lnTo>
                <a:lnTo>
                  <a:pt x="70123" y="120611"/>
                </a:lnTo>
                <a:lnTo>
                  <a:pt x="61708" y="143051"/>
                </a:lnTo>
                <a:lnTo>
                  <a:pt x="0" y="103782"/>
                </a:lnTo>
                <a:lnTo>
                  <a:pt x="61708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5668719" y="4400901"/>
            <a:ext cx="510493" cy="395492"/>
          </a:xfrm>
          <a:custGeom>
            <a:avLst/>
            <a:gdLst>
              <a:gd fmla="*/ 187929 w 510493" name="connsiteX0"/>
              <a:gd fmla="*/ 30854 h 395492" name="connsiteY0"/>
              <a:gd fmla="*/ 213173 w 510493" name="connsiteX1"/>
              <a:gd fmla="*/ 272076 h 395492" name="connsiteY1"/>
              <a:gd fmla="*/ 11220 w 510493" name="connsiteX2"/>
              <a:gd fmla="*/ 300125 h 395492" name="connsiteY2"/>
              <a:gd fmla="*/ 0 w 510493" name="connsiteX3"/>
              <a:gd fmla="*/ 395492 h 395492" name="connsiteY3"/>
              <a:gd fmla="*/ 510493 w 510493" name="connsiteX4"/>
              <a:gd fmla="*/ 336589 h 395492" name="connsiteY4"/>
              <a:gd fmla="*/ 468420 w 510493" name="connsiteX5"/>
              <a:gd fmla="*/ 0 h 395492" name="connsiteY5"/>
              <a:gd fmla="*/ 187929 w 510493" name="connsiteX6"/>
              <a:gd fmla="*/ 30854 h 395492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95492" w="510493">
                <a:moveTo>
                  <a:pt x="187929" y="30854"/>
                </a:moveTo>
                <a:lnTo>
                  <a:pt x="213173" y="272076"/>
                </a:lnTo>
                <a:lnTo>
                  <a:pt x="11220" y="300125"/>
                </a:lnTo>
                <a:lnTo>
                  <a:pt x="0" y="395492"/>
                </a:lnTo>
                <a:lnTo>
                  <a:pt x="510493" y="336589"/>
                </a:lnTo>
                <a:lnTo>
                  <a:pt x="468420" y="0"/>
                </a:lnTo>
                <a:lnTo>
                  <a:pt x="187929" y="3085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84669" y="5162941"/>
            <a:ext cx="447773" cy="153888"/>
          </a:xfrm>
          <a:prstGeom prst="rect">
            <a:avLst/>
          </a:prstGeom>
          <a:noFill/>
          <a:ln>
            <a:noFill/>
          </a:ln>
        </p:spPr>
        <p:txBody>
          <a:bodyPr bIns="0" lIns="0" rIns="0" rtlCol="0" tIns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麻辣烫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639734" y="4509120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084168" y="4598646"/>
            <a:ext cx="0" cy="558545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32442" y="5116774"/>
            <a:ext cx="827584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三里古街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400675" y="3733800"/>
            <a:ext cx="352425" cy="273844"/>
          </a:xfrm>
          <a:custGeom>
            <a:avLst/>
            <a:gdLst>
              <a:gd fmla="*/ 57150 w 352425" name="connsiteX0"/>
              <a:gd fmla="*/ 0 h 273844" name="connsiteY0"/>
              <a:gd fmla="*/ 211931 w 352425" name="connsiteX1"/>
              <a:gd fmla="*/ 97631 h 273844" name="connsiteY1"/>
              <a:gd fmla="*/ 352425 w 352425" name="connsiteX2"/>
              <a:gd fmla="*/ 152400 h 273844" name="connsiteY2"/>
              <a:gd fmla="*/ 311944 w 352425" name="connsiteX3"/>
              <a:gd fmla="*/ 273844 h 273844" name="connsiteY3"/>
              <a:gd fmla="*/ 128588 w 352425" name="connsiteX4"/>
              <a:gd fmla="*/ 190500 h 273844" name="connsiteY4"/>
              <a:gd fmla="*/ 0 w 352425" name="connsiteX5"/>
              <a:gd fmla="*/ 121444 h 273844" name="connsiteY5"/>
              <a:gd fmla="*/ 57150 w 352425" name="connsiteX6"/>
              <a:gd fmla="*/ 0 h 273844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273844" w="352425">
                <a:moveTo>
                  <a:pt x="57150" y="0"/>
                </a:moveTo>
                <a:lnTo>
                  <a:pt x="211931" y="97631"/>
                </a:lnTo>
                <a:lnTo>
                  <a:pt x="352425" y="152400"/>
                </a:lnTo>
                <a:lnTo>
                  <a:pt x="311944" y="273844"/>
                </a:lnTo>
                <a:lnTo>
                  <a:pt x="128588" y="190500"/>
                </a:lnTo>
                <a:lnTo>
                  <a:pt x="0" y="121444"/>
                </a:lnTo>
                <a:lnTo>
                  <a:pt x="57150" y="0"/>
                </a:lnTo>
                <a:close/>
              </a:path>
            </a:pathLst>
          </a:custGeom>
          <a:solidFill>
            <a:srgbClr val="92D050">
              <a:alpha val="20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5286375" y="3536156"/>
            <a:ext cx="1021556" cy="528638"/>
          </a:xfrm>
          <a:custGeom>
            <a:avLst/>
            <a:gdLst>
              <a:gd fmla="*/ 645319 w 1021556" name="connsiteX0"/>
              <a:gd fmla="*/ 376238 h 528638" name="connsiteY0"/>
              <a:gd fmla="*/ 635794 w 1021556" name="connsiteX1"/>
              <a:gd fmla="*/ 528638 h 528638" name="connsiteY1"/>
              <a:gd fmla="*/ 745331 w 1021556" name="connsiteX2"/>
              <a:gd fmla="*/ 526257 h 528638" name="connsiteY2"/>
              <a:gd fmla="*/ 878681 w 1021556" name="connsiteX3"/>
              <a:gd fmla="*/ 500063 h 528638" name="connsiteY3"/>
              <a:gd fmla="*/ 1004888 w 1021556" name="connsiteX4"/>
              <a:gd fmla="*/ 469107 h 528638" name="connsiteY4"/>
              <a:gd fmla="*/ 957263 w 1021556" name="connsiteX5"/>
              <a:gd fmla="*/ 338138 h 528638" name="connsiteY5"/>
              <a:gd fmla="*/ 1021556 w 1021556" name="connsiteX6"/>
              <a:gd fmla="*/ 316707 h 528638" name="connsiteY6"/>
              <a:gd fmla="*/ 983456 w 1021556" name="connsiteX7"/>
              <a:gd fmla="*/ 209550 h 528638" name="connsiteY7"/>
              <a:gd fmla="*/ 845344 w 1021556" name="connsiteX8"/>
              <a:gd fmla="*/ 26194 h 528638" name="connsiteY8"/>
              <a:gd fmla="*/ 507206 w 1021556" name="connsiteX9"/>
              <a:gd fmla="*/ 0 h 528638" name="connsiteY9"/>
              <a:gd fmla="*/ 107156 w 1021556" name="connsiteX10"/>
              <a:gd fmla="*/ 64294 h 528638" name="connsiteY10"/>
              <a:gd fmla="*/ 0 w 1021556" name="connsiteX11"/>
              <a:gd fmla="*/ 261938 h 528638" name="connsiteY11"/>
              <a:gd fmla="*/ 109538 w 1021556" name="connsiteX12"/>
              <a:gd fmla="*/ 326232 h 528638" name="connsiteY12"/>
              <a:gd fmla="*/ 178594 w 1021556" name="connsiteX13"/>
              <a:gd fmla="*/ 197644 h 528638" name="connsiteY13"/>
              <a:gd fmla="*/ 321469 w 1021556" name="connsiteX14"/>
              <a:gd fmla="*/ 288132 h 528638" name="connsiteY14"/>
              <a:gd fmla="*/ 476250 w 1021556" name="connsiteX15"/>
              <a:gd fmla="*/ 352425 h 528638" name="connsiteY15"/>
              <a:gd fmla="*/ 645319 w 1021556" name="connsiteX16"/>
              <a:gd fmla="*/ 376238 h 528638" name="connsiteY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b="b" l="l" r="r" t="t"/>
            <a:pathLst>
              <a:path h="528638" w="1021556">
                <a:moveTo>
                  <a:pt x="645319" y="376238"/>
                </a:moveTo>
                <a:lnTo>
                  <a:pt x="635794" y="528638"/>
                </a:lnTo>
                <a:lnTo>
                  <a:pt x="745331" y="526257"/>
                </a:lnTo>
                <a:lnTo>
                  <a:pt x="878681" y="500063"/>
                </a:lnTo>
                <a:lnTo>
                  <a:pt x="1004888" y="469107"/>
                </a:lnTo>
                <a:lnTo>
                  <a:pt x="957263" y="338138"/>
                </a:lnTo>
                <a:lnTo>
                  <a:pt x="1021556" y="316707"/>
                </a:lnTo>
                <a:lnTo>
                  <a:pt x="983456" y="209550"/>
                </a:lnTo>
                <a:lnTo>
                  <a:pt x="845344" y="26194"/>
                </a:lnTo>
                <a:lnTo>
                  <a:pt x="507206" y="0"/>
                </a:lnTo>
                <a:lnTo>
                  <a:pt x="107156" y="64294"/>
                </a:lnTo>
                <a:lnTo>
                  <a:pt x="0" y="261938"/>
                </a:lnTo>
                <a:lnTo>
                  <a:pt x="109538" y="326232"/>
                </a:lnTo>
                <a:lnTo>
                  <a:pt x="178594" y="197644"/>
                </a:lnTo>
                <a:lnTo>
                  <a:pt x="321469" y="288132"/>
                </a:lnTo>
                <a:lnTo>
                  <a:pt x="476250" y="352425"/>
                </a:lnTo>
                <a:lnTo>
                  <a:pt x="645319" y="376238"/>
                </a:lnTo>
                <a:close/>
              </a:path>
            </a:pathLst>
          </a:cu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797153" y="3284984"/>
            <a:ext cx="0" cy="368306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44616" y="3110771"/>
            <a:ext cx="827584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潮流衣橱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5536888" y="3437384"/>
            <a:ext cx="0" cy="368306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40560" y="3254787"/>
            <a:ext cx="827584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舞蹈培训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4210050" y="4295775"/>
            <a:ext cx="407194" cy="261938"/>
          </a:xfrm>
          <a:custGeom>
            <a:avLst/>
            <a:gdLst>
              <a:gd fmla="*/ 0 w 407194" name="connsiteX0"/>
              <a:gd fmla="*/ 259556 h 261938" name="connsiteY0"/>
              <a:gd fmla="*/ 2381 w 407194" name="connsiteX1"/>
              <a:gd fmla="*/ 166688 h 261938" name="connsiteY1"/>
              <a:gd fmla="*/ 95250 w 407194" name="connsiteX2"/>
              <a:gd fmla="*/ 0 h 261938" name="connsiteY2"/>
              <a:gd fmla="*/ 407194 w 407194" name="connsiteX3"/>
              <a:gd fmla="*/ 178594 h 261938" name="connsiteY3"/>
              <a:gd fmla="*/ 361950 w 407194" name="connsiteX4"/>
              <a:gd fmla="*/ 261938 h 261938" name="connsiteY4"/>
              <a:gd fmla="*/ 0 w 407194" name="connsiteX5"/>
              <a:gd fmla="*/ 259556 h 261938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261938" w="407194">
                <a:moveTo>
                  <a:pt x="0" y="259556"/>
                </a:moveTo>
                <a:cubicBezTo>
                  <a:pt x="794" y="228600"/>
                  <a:pt x="1587" y="197644"/>
                  <a:pt x="2381" y="166688"/>
                </a:cubicBezTo>
                <a:lnTo>
                  <a:pt x="95250" y="0"/>
                </a:lnTo>
                <a:lnTo>
                  <a:pt x="407194" y="178594"/>
                </a:lnTo>
                <a:lnTo>
                  <a:pt x="361950" y="261938"/>
                </a:lnTo>
                <a:lnTo>
                  <a:pt x="0" y="25955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67262" y="5167692"/>
            <a:ext cx="649982" cy="153888"/>
          </a:xfrm>
          <a:prstGeom prst="rect">
            <a:avLst/>
          </a:prstGeom>
          <a:noFill/>
          <a:ln>
            <a:noFill/>
          </a:ln>
        </p:spPr>
        <p:txBody>
          <a:bodyPr bIns="0" lIns="0" rIns="0" rtlCol="0" tIns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无名小馆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10050" y="4653136"/>
            <a:ext cx="721990" cy="216024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4788024" y="4714923"/>
            <a:ext cx="0" cy="442268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36393" y="5169571"/>
            <a:ext cx="649982" cy="153888"/>
          </a:xfrm>
          <a:prstGeom prst="rect">
            <a:avLst/>
          </a:prstGeom>
          <a:noFill/>
          <a:ln>
            <a:noFill/>
          </a:ln>
        </p:spPr>
        <p:txBody>
          <a:bodyPr bIns="0" lIns="0" rIns="0" rtlCol="0" tIns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婚庆、美容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4636294" y="3929063"/>
            <a:ext cx="471487" cy="469106"/>
          </a:xfrm>
          <a:custGeom>
            <a:avLst/>
            <a:gdLst>
              <a:gd fmla="*/ 92869 w 481012" name="connsiteX0"/>
              <a:gd fmla="*/ 138112 h 469106" name="connsiteY0"/>
              <a:gd fmla="*/ 173831 w 481012" name="connsiteX1"/>
              <a:gd fmla="*/ 0 h 469106" name="connsiteY1"/>
              <a:gd fmla="*/ 481012 w 481012" name="connsiteX2"/>
              <a:gd fmla="*/ 178593 h 469106" name="connsiteY2"/>
              <a:gd fmla="*/ 435769 w 481012" name="connsiteX3"/>
              <a:gd fmla="*/ 257175 h 469106" name="connsiteY3"/>
              <a:gd fmla="*/ 330994 w 481012" name="connsiteX4"/>
              <a:gd fmla="*/ 200025 h 469106" name="connsiteY4"/>
              <a:gd fmla="*/ 302419 w 481012" name="connsiteX5"/>
              <a:gd fmla="*/ 257175 h 469106" name="connsiteY5"/>
              <a:gd fmla="*/ 404812 w 481012" name="connsiteX6"/>
              <a:gd fmla="*/ 321468 h 469106" name="connsiteY6"/>
              <a:gd fmla="*/ 323850 w 481012" name="connsiteX7"/>
              <a:gd fmla="*/ 469106 h 469106" name="connsiteY7"/>
              <a:gd fmla="*/ 0 w 481012" name="connsiteX8"/>
              <a:gd fmla="*/ 278606 h 469106" name="connsiteY8"/>
              <a:gd fmla="*/ 92869 w 481012" name="connsiteX9"/>
              <a:gd fmla="*/ 138112 h 469106" name="connsiteY9"/>
              <a:gd fmla="*/ 83344 w 471487" name="connsiteX0"/>
              <a:gd fmla="*/ 138112 h 469106" name="connsiteY0"/>
              <a:gd fmla="*/ 164306 w 471487" name="connsiteX1"/>
              <a:gd fmla="*/ 0 h 469106" name="connsiteY1"/>
              <a:gd fmla="*/ 471487 w 471487" name="connsiteX2"/>
              <a:gd fmla="*/ 178593 h 469106" name="connsiteY2"/>
              <a:gd fmla="*/ 426244 w 471487" name="connsiteX3"/>
              <a:gd fmla="*/ 257175 h 469106" name="connsiteY3"/>
              <a:gd fmla="*/ 321469 w 471487" name="connsiteX4"/>
              <a:gd fmla="*/ 200025 h 469106" name="connsiteY4"/>
              <a:gd fmla="*/ 292894 w 471487" name="connsiteX5"/>
              <a:gd fmla="*/ 257175 h 469106" name="connsiteY5"/>
              <a:gd fmla="*/ 395287 w 471487" name="connsiteX6"/>
              <a:gd fmla="*/ 321468 h 469106" name="connsiteY6"/>
              <a:gd fmla="*/ 314325 w 471487" name="connsiteX7"/>
              <a:gd fmla="*/ 469106 h 469106" name="connsiteY7"/>
              <a:gd fmla="*/ 0 w 471487" name="connsiteX8"/>
              <a:gd fmla="*/ 290512 h 469106" name="connsiteY8"/>
              <a:gd fmla="*/ 83344 w 471487" name="connsiteX9"/>
              <a:gd fmla="*/ 138112 h 469106" name="connsiteY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b="b" l="l" r="r" t="t"/>
            <a:pathLst>
              <a:path h="469106" w="471487">
                <a:moveTo>
                  <a:pt x="83344" y="138112"/>
                </a:moveTo>
                <a:lnTo>
                  <a:pt x="164306" y="0"/>
                </a:lnTo>
                <a:lnTo>
                  <a:pt x="471487" y="178593"/>
                </a:lnTo>
                <a:lnTo>
                  <a:pt x="426244" y="257175"/>
                </a:lnTo>
                <a:lnTo>
                  <a:pt x="321469" y="200025"/>
                </a:lnTo>
                <a:lnTo>
                  <a:pt x="292894" y="257175"/>
                </a:lnTo>
                <a:lnTo>
                  <a:pt x="395287" y="321468"/>
                </a:lnTo>
                <a:lnTo>
                  <a:pt x="314325" y="469106"/>
                </a:lnTo>
                <a:lnTo>
                  <a:pt x="0" y="290512"/>
                </a:lnTo>
                <a:lnTo>
                  <a:pt x="83344" y="138112"/>
                </a:lnTo>
                <a:close/>
              </a:path>
            </a:pathLst>
          </a:cu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5076056" y="3254787"/>
            <a:ext cx="0" cy="837064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17032" y="3033258"/>
            <a:ext cx="827584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牛蛙大咖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4275934" y="3130968"/>
            <a:ext cx="458510" cy="309167"/>
          </a:xfrm>
          <a:custGeom>
            <a:avLst/>
            <a:gdLst>
              <a:gd fmla="*/ 36680 w 458510" name="connsiteX0"/>
              <a:gd fmla="*/ 20961 h 309167" name="connsiteY0"/>
              <a:gd fmla="*/ 0 w 458510" name="connsiteX1"/>
              <a:gd fmla="*/ 89082 h 309167" name="connsiteY1"/>
              <a:gd fmla="*/ 379908 w 458510" name="connsiteX2"/>
              <a:gd fmla="*/ 309167 h 309167" name="connsiteY2"/>
              <a:gd fmla="*/ 458510 w 458510" name="connsiteX3"/>
              <a:gd fmla="*/ 183404 h 309167" name="connsiteY3"/>
              <a:gd fmla="*/ 138863 w 458510" name="connsiteX4"/>
              <a:gd fmla="*/ 0 h 309167" name="connsiteY4"/>
              <a:gd fmla="*/ 107422 w 458510" name="connsiteX5"/>
              <a:gd fmla="*/ 60262 h 309167" name="connsiteY5"/>
              <a:gd fmla="*/ 36680 w 458510" name="connsiteX6"/>
              <a:gd fmla="*/ 20961 h 309167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09167" w="458510">
                <a:moveTo>
                  <a:pt x="36680" y="20961"/>
                </a:moveTo>
                <a:lnTo>
                  <a:pt x="0" y="89082"/>
                </a:lnTo>
                <a:lnTo>
                  <a:pt x="379908" y="309167"/>
                </a:lnTo>
                <a:lnTo>
                  <a:pt x="458510" y="183404"/>
                </a:lnTo>
                <a:lnTo>
                  <a:pt x="138863" y="0"/>
                </a:lnTo>
                <a:lnTo>
                  <a:pt x="107422" y="60262"/>
                </a:lnTo>
                <a:lnTo>
                  <a:pt x="36680" y="20961"/>
                </a:lnTo>
                <a:close/>
              </a:path>
            </a:pathLst>
          </a:custGeom>
          <a:solidFill>
            <a:srgbClr val="92D050">
              <a:alpha val="20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4011308" y="2952805"/>
            <a:ext cx="306546" cy="251525"/>
          </a:xfrm>
          <a:custGeom>
            <a:avLst/>
            <a:gdLst>
              <a:gd fmla="*/ 0 w 306546" name="connsiteX0"/>
              <a:gd fmla="*/ 151963 h 251525" name="connsiteY0"/>
              <a:gd fmla="*/ 96942 w 306546" name="connsiteX1"/>
              <a:gd fmla="*/ 0 h 251525" name="connsiteY1"/>
              <a:gd fmla="*/ 306546 w 306546" name="connsiteX2"/>
              <a:gd fmla="*/ 125762 h 251525" name="connsiteY2"/>
              <a:gd fmla="*/ 233185 w 306546" name="connsiteX3"/>
              <a:gd fmla="*/ 251525 h 251525" name="connsiteY3"/>
              <a:gd fmla="*/ 0 w 306546" name="connsiteX4"/>
              <a:gd fmla="*/ 151963 h 251525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251525" w="306546">
                <a:moveTo>
                  <a:pt x="0" y="151963"/>
                </a:moveTo>
                <a:lnTo>
                  <a:pt x="96942" y="0"/>
                </a:lnTo>
                <a:lnTo>
                  <a:pt x="306546" y="125762"/>
                </a:lnTo>
                <a:lnTo>
                  <a:pt x="233185" y="251525"/>
                </a:lnTo>
                <a:lnTo>
                  <a:pt x="0" y="151963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4658462" y="3324853"/>
            <a:ext cx="382528" cy="301306"/>
          </a:xfrm>
          <a:custGeom>
            <a:avLst/>
            <a:gdLst>
              <a:gd fmla="*/ 0 w 382528" name="connsiteX0"/>
              <a:gd fmla="*/ 125762 h 301306" name="connsiteY0"/>
              <a:gd fmla="*/ 314407 w 382528" name="connsiteX1"/>
              <a:gd fmla="*/ 301306 h 301306" name="connsiteY1"/>
              <a:gd fmla="*/ 382528 w 382528" name="connsiteX2"/>
              <a:gd fmla="*/ 180784 h 301306" name="connsiteY2"/>
              <a:gd fmla="*/ 75982 w 382528" name="connsiteX3"/>
              <a:gd fmla="*/ 0 h 301306" name="connsiteY3"/>
              <a:gd fmla="*/ 0 w 382528" name="connsiteX4"/>
              <a:gd fmla="*/ 125762 h 301306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301306" w="382528">
                <a:moveTo>
                  <a:pt x="0" y="125762"/>
                </a:moveTo>
                <a:lnTo>
                  <a:pt x="314407" y="301306"/>
                </a:lnTo>
                <a:lnTo>
                  <a:pt x="382528" y="180784"/>
                </a:lnTo>
                <a:lnTo>
                  <a:pt x="75982" y="0"/>
                </a:lnTo>
                <a:lnTo>
                  <a:pt x="0" y="12576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4211598" y="2619817"/>
            <a:ext cx="0" cy="458751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04456" y="2363230"/>
            <a:ext cx="827584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乐山砵砵鸡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4520311" y="2829628"/>
            <a:ext cx="0" cy="449851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44670" y="2583407"/>
            <a:ext cx="827584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红瑞生活馆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flipV="1">
            <a:off x="4788024" y="2987533"/>
            <a:ext cx="0" cy="449851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80520" y="2787037"/>
            <a:ext cx="827584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千里香馄饨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3479006" y="3350419"/>
            <a:ext cx="376238" cy="385762"/>
          </a:xfrm>
          <a:custGeom>
            <a:avLst/>
            <a:gdLst>
              <a:gd fmla="*/ 19050 w 376238" name="connsiteX0"/>
              <a:gd fmla="*/ 166687 h 385762" name="connsiteY0"/>
              <a:gd fmla="*/ 35719 w 376238" name="connsiteX1"/>
              <a:gd fmla="*/ 0 h 385762" name="connsiteY1"/>
              <a:gd fmla="*/ 302419 w 376238" name="connsiteX2"/>
              <a:gd fmla="*/ 52387 h 385762" name="connsiteY2"/>
              <a:gd fmla="*/ 376238 w 376238" name="connsiteX3"/>
              <a:gd fmla="*/ 76200 h 385762" name="connsiteY3"/>
              <a:gd fmla="*/ 276225 w 376238" name="connsiteX4"/>
              <a:gd fmla="*/ 385762 h 385762" name="connsiteY4"/>
              <a:gd fmla="*/ 0 w 376238" name="connsiteX5"/>
              <a:gd fmla="*/ 330994 h 385762" name="connsiteY5"/>
              <a:gd fmla="*/ 11907 w 376238" name="connsiteX6"/>
              <a:gd fmla="*/ 230981 h 385762" name="connsiteY6"/>
              <a:gd fmla="*/ 126207 w 376238" name="connsiteX7"/>
              <a:gd fmla="*/ 247650 h 385762" name="connsiteY7"/>
              <a:gd fmla="*/ 140494 w 376238" name="connsiteX8"/>
              <a:gd fmla="*/ 178594 h 385762" name="connsiteY8"/>
              <a:gd fmla="*/ 19050 w 376238" name="connsiteX9"/>
              <a:gd fmla="*/ 166687 h 385762" name="connsiteY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b="b" l="l" r="r" t="t"/>
            <a:pathLst>
              <a:path h="385762" w="376238">
                <a:moveTo>
                  <a:pt x="19050" y="166687"/>
                </a:moveTo>
                <a:lnTo>
                  <a:pt x="35719" y="0"/>
                </a:lnTo>
                <a:lnTo>
                  <a:pt x="302419" y="52387"/>
                </a:lnTo>
                <a:lnTo>
                  <a:pt x="376238" y="76200"/>
                </a:lnTo>
                <a:lnTo>
                  <a:pt x="276225" y="385762"/>
                </a:lnTo>
                <a:lnTo>
                  <a:pt x="0" y="330994"/>
                </a:lnTo>
                <a:lnTo>
                  <a:pt x="11907" y="230981"/>
                </a:lnTo>
                <a:lnTo>
                  <a:pt x="126207" y="247650"/>
                </a:lnTo>
                <a:lnTo>
                  <a:pt x="140494" y="178594"/>
                </a:lnTo>
                <a:lnTo>
                  <a:pt x="19050" y="16668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3635896" y="3212976"/>
            <a:ext cx="0" cy="196775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183724" y="2985317"/>
            <a:ext cx="827584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肉蟹煲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69" name="任意多边形 68"/>
          <p:cNvSpPr/>
          <p:nvPr/>
        </p:nvSpPr>
        <p:spPr>
          <a:xfrm>
            <a:off x="3757613" y="3429000"/>
            <a:ext cx="490537" cy="490538"/>
          </a:xfrm>
          <a:custGeom>
            <a:avLst/>
            <a:gdLst>
              <a:gd fmla="*/ 102393 w 490537" name="connsiteX0"/>
              <a:gd fmla="*/ 0 h 492919" name="connsiteY0"/>
              <a:gd fmla="*/ 414337 w 490537" name="connsiteX1"/>
              <a:gd fmla="*/ 140494 h 492919" name="connsiteY1"/>
              <a:gd fmla="*/ 376237 w 490537" name="connsiteX2"/>
              <a:gd fmla="*/ 202406 h 492919" name="connsiteY2"/>
              <a:gd fmla="*/ 490537 w 490537" name="connsiteX3"/>
              <a:gd fmla="*/ 266700 h 492919" name="connsiteY3"/>
              <a:gd fmla="*/ 442912 w 490537" name="connsiteX4"/>
              <a:gd fmla="*/ 352425 h 492919" name="connsiteY4"/>
              <a:gd fmla="*/ 326231 w 490537" name="connsiteX5"/>
              <a:gd fmla="*/ 276225 h 492919" name="connsiteY5"/>
              <a:gd fmla="*/ 290512 w 490537" name="connsiteX6"/>
              <a:gd fmla="*/ 338137 h 492919" name="connsiteY6"/>
              <a:gd fmla="*/ 404812 w 490537" name="connsiteX7"/>
              <a:gd fmla="*/ 397669 h 492919" name="connsiteY7"/>
              <a:gd fmla="*/ 350043 w 490537" name="connsiteX8"/>
              <a:gd fmla="*/ 492919 h 492919" name="connsiteY8"/>
              <a:gd fmla="*/ 0 w 490537" name="connsiteX9"/>
              <a:gd fmla="*/ 311944 h 492919" name="connsiteY9"/>
              <a:gd fmla="*/ 102393 w 490537" name="connsiteX10"/>
              <a:gd fmla="*/ 0 h 492919" name="connsiteY10"/>
              <a:gd fmla="*/ 102393 w 490537" name="connsiteX0"/>
              <a:gd fmla="*/ 0 h 492919" name="connsiteY0"/>
              <a:gd fmla="*/ 97631 w 490537" name="connsiteX1"/>
              <a:gd fmla="*/ 0 h 492919" name="connsiteY1"/>
              <a:gd fmla="*/ 414337 w 490537" name="connsiteX2"/>
              <a:gd fmla="*/ 140494 h 492919" name="connsiteY2"/>
              <a:gd fmla="*/ 376237 w 490537" name="connsiteX3"/>
              <a:gd fmla="*/ 202406 h 492919" name="connsiteY3"/>
              <a:gd fmla="*/ 490537 w 490537" name="connsiteX4"/>
              <a:gd fmla="*/ 266700 h 492919" name="connsiteY4"/>
              <a:gd fmla="*/ 442912 w 490537" name="connsiteX5"/>
              <a:gd fmla="*/ 352425 h 492919" name="connsiteY5"/>
              <a:gd fmla="*/ 326231 w 490537" name="connsiteX6"/>
              <a:gd fmla="*/ 276225 h 492919" name="connsiteY6"/>
              <a:gd fmla="*/ 290512 w 490537" name="connsiteX7"/>
              <a:gd fmla="*/ 338137 h 492919" name="connsiteY7"/>
              <a:gd fmla="*/ 404812 w 490537" name="connsiteX8"/>
              <a:gd fmla="*/ 397669 h 492919" name="connsiteY8"/>
              <a:gd fmla="*/ 350043 w 490537" name="connsiteX9"/>
              <a:gd fmla="*/ 492919 h 492919" name="connsiteY9"/>
              <a:gd fmla="*/ 0 w 490537" name="connsiteX10"/>
              <a:gd fmla="*/ 311944 h 492919" name="connsiteY10"/>
              <a:gd fmla="*/ 102393 w 490537" name="connsiteX11"/>
              <a:gd fmla="*/ 0 h 492919" name="connsiteY11"/>
              <a:gd fmla="*/ 33336 w 490537" name="connsiteX0"/>
              <a:gd fmla="*/ 38100 h 492919" name="connsiteY0"/>
              <a:gd fmla="*/ 97631 w 490537" name="connsiteX1"/>
              <a:gd fmla="*/ 0 h 492919" name="connsiteY1"/>
              <a:gd fmla="*/ 414337 w 490537" name="connsiteX2"/>
              <a:gd fmla="*/ 140494 h 492919" name="connsiteY2"/>
              <a:gd fmla="*/ 376237 w 490537" name="connsiteX3"/>
              <a:gd fmla="*/ 202406 h 492919" name="connsiteY3"/>
              <a:gd fmla="*/ 490537 w 490537" name="connsiteX4"/>
              <a:gd fmla="*/ 266700 h 492919" name="connsiteY4"/>
              <a:gd fmla="*/ 442912 w 490537" name="connsiteX5"/>
              <a:gd fmla="*/ 352425 h 492919" name="connsiteY5"/>
              <a:gd fmla="*/ 326231 w 490537" name="connsiteX6"/>
              <a:gd fmla="*/ 276225 h 492919" name="connsiteY6"/>
              <a:gd fmla="*/ 290512 w 490537" name="connsiteX7"/>
              <a:gd fmla="*/ 338137 h 492919" name="connsiteY7"/>
              <a:gd fmla="*/ 404812 w 490537" name="connsiteX8"/>
              <a:gd fmla="*/ 397669 h 492919" name="connsiteY8"/>
              <a:gd fmla="*/ 350043 w 490537" name="connsiteX9"/>
              <a:gd fmla="*/ 492919 h 492919" name="connsiteY9"/>
              <a:gd fmla="*/ 0 w 490537" name="connsiteX10"/>
              <a:gd fmla="*/ 311944 h 492919" name="connsiteY10"/>
              <a:gd fmla="*/ 33336 w 490537" name="connsiteX11"/>
              <a:gd fmla="*/ 38100 h 492919" name="connsiteY11"/>
              <a:gd fmla="*/ 33336 w 490537" name="connsiteX0"/>
              <a:gd fmla="*/ 0 h 454819" name="connsiteY0"/>
              <a:gd fmla="*/ 283368 w 490537" name="connsiteX1"/>
              <a:gd fmla="*/ 47625 h 454819" name="connsiteY1"/>
              <a:gd fmla="*/ 414337 w 490537" name="connsiteX2"/>
              <a:gd fmla="*/ 102394 h 454819" name="connsiteY2"/>
              <a:gd fmla="*/ 376237 w 490537" name="connsiteX3"/>
              <a:gd fmla="*/ 164306 h 454819" name="connsiteY3"/>
              <a:gd fmla="*/ 490537 w 490537" name="connsiteX4"/>
              <a:gd fmla="*/ 228600 h 454819" name="connsiteY4"/>
              <a:gd fmla="*/ 442912 w 490537" name="connsiteX5"/>
              <a:gd fmla="*/ 314325 h 454819" name="connsiteY5"/>
              <a:gd fmla="*/ 326231 w 490537" name="connsiteX6"/>
              <a:gd fmla="*/ 238125 h 454819" name="connsiteY6"/>
              <a:gd fmla="*/ 290512 w 490537" name="connsiteX7"/>
              <a:gd fmla="*/ 300037 h 454819" name="connsiteY7"/>
              <a:gd fmla="*/ 404812 w 490537" name="connsiteX8"/>
              <a:gd fmla="*/ 359569 h 454819" name="connsiteY8"/>
              <a:gd fmla="*/ 350043 w 490537" name="connsiteX9"/>
              <a:gd fmla="*/ 454819 h 454819" name="connsiteY9"/>
              <a:gd fmla="*/ 0 w 490537" name="connsiteX10"/>
              <a:gd fmla="*/ 273844 h 454819" name="connsiteY10"/>
              <a:gd fmla="*/ 33336 w 490537" name="connsiteX11"/>
              <a:gd fmla="*/ 0 h 454819" name="connsiteY11"/>
              <a:gd fmla="*/ 33336 w 490537" name="connsiteX0"/>
              <a:gd fmla="*/ 0 h 454819" name="connsiteY0"/>
              <a:gd fmla="*/ 271461 w 490537" name="connsiteX1"/>
              <a:gd fmla="*/ 19050 h 454819" name="connsiteY1"/>
              <a:gd fmla="*/ 414337 w 490537" name="connsiteX2"/>
              <a:gd fmla="*/ 102394 h 454819" name="connsiteY2"/>
              <a:gd fmla="*/ 376237 w 490537" name="connsiteX3"/>
              <a:gd fmla="*/ 164306 h 454819" name="connsiteY3"/>
              <a:gd fmla="*/ 490537 w 490537" name="connsiteX4"/>
              <a:gd fmla="*/ 228600 h 454819" name="connsiteY4"/>
              <a:gd fmla="*/ 442912 w 490537" name="connsiteX5"/>
              <a:gd fmla="*/ 314325 h 454819" name="connsiteY5"/>
              <a:gd fmla="*/ 326231 w 490537" name="connsiteX6"/>
              <a:gd fmla="*/ 238125 h 454819" name="connsiteY6"/>
              <a:gd fmla="*/ 290512 w 490537" name="connsiteX7"/>
              <a:gd fmla="*/ 300037 h 454819" name="connsiteY7"/>
              <a:gd fmla="*/ 404812 w 490537" name="connsiteX8"/>
              <a:gd fmla="*/ 359569 h 454819" name="connsiteY8"/>
              <a:gd fmla="*/ 350043 w 490537" name="connsiteX9"/>
              <a:gd fmla="*/ 454819 h 454819" name="connsiteY9"/>
              <a:gd fmla="*/ 0 w 490537" name="connsiteX10"/>
              <a:gd fmla="*/ 273844 h 454819" name="connsiteY10"/>
              <a:gd fmla="*/ 33336 w 490537" name="connsiteX11"/>
              <a:gd fmla="*/ 0 h 454819" name="connsiteY11"/>
              <a:gd fmla="*/ 107154 w 490537" name="connsiteX0"/>
              <a:gd fmla="*/ 0 h 490538" name="connsiteY0"/>
              <a:gd fmla="*/ 271461 w 490537" name="connsiteX1"/>
              <a:gd fmla="*/ 54769 h 490538" name="connsiteY1"/>
              <a:gd fmla="*/ 414337 w 490537" name="connsiteX2"/>
              <a:gd fmla="*/ 138113 h 490538" name="connsiteY2"/>
              <a:gd fmla="*/ 376237 w 490537" name="connsiteX3"/>
              <a:gd fmla="*/ 200025 h 490538" name="connsiteY3"/>
              <a:gd fmla="*/ 490537 w 490537" name="connsiteX4"/>
              <a:gd fmla="*/ 264319 h 490538" name="connsiteY4"/>
              <a:gd fmla="*/ 442912 w 490537" name="connsiteX5"/>
              <a:gd fmla="*/ 350044 h 490538" name="connsiteY5"/>
              <a:gd fmla="*/ 326231 w 490537" name="connsiteX6"/>
              <a:gd fmla="*/ 273844 h 490538" name="connsiteY6"/>
              <a:gd fmla="*/ 290512 w 490537" name="connsiteX7"/>
              <a:gd fmla="*/ 335756 h 490538" name="connsiteY7"/>
              <a:gd fmla="*/ 404812 w 490537" name="connsiteX8"/>
              <a:gd fmla="*/ 395288 h 490538" name="connsiteY8"/>
              <a:gd fmla="*/ 350043 w 490537" name="connsiteX9"/>
              <a:gd fmla="*/ 490538 h 490538" name="connsiteY9"/>
              <a:gd fmla="*/ 0 w 490537" name="connsiteX10"/>
              <a:gd fmla="*/ 309563 h 490538" name="connsiteY10"/>
              <a:gd fmla="*/ 107154 w 490537" name="connsiteX11"/>
              <a:gd fmla="*/ 0 h 490538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490538" w="490537">
                <a:moveTo>
                  <a:pt x="107154" y="0"/>
                </a:moveTo>
                <a:lnTo>
                  <a:pt x="271461" y="54769"/>
                </a:lnTo>
                <a:lnTo>
                  <a:pt x="414337" y="138113"/>
                </a:lnTo>
                <a:lnTo>
                  <a:pt x="376237" y="200025"/>
                </a:lnTo>
                <a:lnTo>
                  <a:pt x="490537" y="264319"/>
                </a:lnTo>
                <a:lnTo>
                  <a:pt x="442912" y="350044"/>
                </a:lnTo>
                <a:lnTo>
                  <a:pt x="326231" y="273844"/>
                </a:lnTo>
                <a:lnTo>
                  <a:pt x="290512" y="335756"/>
                </a:lnTo>
                <a:lnTo>
                  <a:pt x="404812" y="395288"/>
                </a:lnTo>
                <a:lnTo>
                  <a:pt x="350043" y="490538"/>
                </a:lnTo>
                <a:lnTo>
                  <a:pt x="0" y="309563"/>
                </a:lnTo>
                <a:lnTo>
                  <a:pt x="107154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4104456" y="3372036"/>
            <a:ext cx="0" cy="196775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73331" y="3163530"/>
            <a:ext cx="827584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蜀味三国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72" name="任意多边形 71"/>
          <p:cNvSpPr/>
          <p:nvPr/>
        </p:nvSpPr>
        <p:spPr>
          <a:xfrm>
            <a:off x="3033714" y="4641056"/>
            <a:ext cx="619124" cy="233363"/>
          </a:xfrm>
          <a:custGeom>
            <a:avLst/>
            <a:gdLst>
              <a:gd fmla="*/ 600075 w 616743" name="connsiteX0"/>
              <a:gd fmla="*/ 2382 h 233363" name="connsiteY0"/>
              <a:gd fmla="*/ 0 w 616743" name="connsiteX1"/>
              <a:gd fmla="*/ 0 h 233363" name="connsiteY1"/>
              <a:gd fmla="*/ 4762 w 616743" name="connsiteX2"/>
              <a:gd fmla="*/ 152400 h 233363" name="connsiteY2"/>
              <a:gd fmla="*/ 83343 w 616743" name="connsiteX3"/>
              <a:gd fmla="*/ 230982 h 233363" name="connsiteY3"/>
              <a:gd fmla="*/ 616743 w 616743" name="connsiteX4"/>
              <a:gd fmla="*/ 233363 h 233363" name="connsiteY4"/>
              <a:gd fmla="*/ 600075 w 616743" name="connsiteX5"/>
              <a:gd fmla="*/ 2382 h 233363" name="connsiteY5"/>
              <a:gd fmla="*/ 621506 w 621506" name="connsiteX0"/>
              <a:gd fmla="*/ 1 h 233363" name="connsiteY0"/>
              <a:gd fmla="*/ 0 w 621506" name="connsiteX1"/>
              <a:gd fmla="*/ 0 h 233363" name="connsiteY1"/>
              <a:gd fmla="*/ 4762 w 621506" name="connsiteX2"/>
              <a:gd fmla="*/ 152400 h 233363" name="connsiteY2"/>
              <a:gd fmla="*/ 83343 w 621506" name="connsiteX3"/>
              <a:gd fmla="*/ 230982 h 233363" name="connsiteY3"/>
              <a:gd fmla="*/ 616743 w 621506" name="connsiteX4"/>
              <a:gd fmla="*/ 233363 h 233363" name="connsiteY4"/>
              <a:gd fmla="*/ 621506 w 621506" name="connsiteX5"/>
              <a:gd fmla="*/ 1 h 233363" name="connsiteY5"/>
              <a:gd fmla="*/ 611981 w 616954" name="connsiteX0"/>
              <a:gd fmla="*/ 2382 h 233363" name="connsiteY0"/>
              <a:gd fmla="*/ 0 w 616954" name="connsiteX1"/>
              <a:gd fmla="*/ 0 h 233363" name="connsiteY1"/>
              <a:gd fmla="*/ 4762 w 616954" name="connsiteX2"/>
              <a:gd fmla="*/ 152400 h 233363" name="connsiteY2"/>
              <a:gd fmla="*/ 83343 w 616954" name="connsiteX3"/>
              <a:gd fmla="*/ 230982 h 233363" name="connsiteY3"/>
              <a:gd fmla="*/ 616743 w 616954" name="connsiteX4"/>
              <a:gd fmla="*/ 233363 h 233363" name="connsiteY4"/>
              <a:gd fmla="*/ 611981 w 616954" name="connsiteX5"/>
              <a:gd fmla="*/ 2382 h 233363" name="connsiteY5"/>
              <a:gd fmla="*/ 619124 w 619124" name="connsiteX0"/>
              <a:gd fmla="*/ 2382 h 233363" name="connsiteY0"/>
              <a:gd fmla="*/ 0 w 619124" name="connsiteX1"/>
              <a:gd fmla="*/ 0 h 233363" name="connsiteY1"/>
              <a:gd fmla="*/ 4762 w 619124" name="connsiteX2"/>
              <a:gd fmla="*/ 152400 h 233363" name="connsiteY2"/>
              <a:gd fmla="*/ 83343 w 619124" name="connsiteX3"/>
              <a:gd fmla="*/ 230982 h 233363" name="connsiteY3"/>
              <a:gd fmla="*/ 616743 w 619124" name="connsiteX4"/>
              <a:gd fmla="*/ 233363 h 233363" name="connsiteY4"/>
              <a:gd fmla="*/ 619124 w 619124" name="connsiteX5"/>
              <a:gd fmla="*/ 2382 h 233363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233363" w="619124">
                <a:moveTo>
                  <a:pt x="619124" y="2382"/>
                </a:moveTo>
                <a:lnTo>
                  <a:pt x="0" y="0"/>
                </a:lnTo>
                <a:lnTo>
                  <a:pt x="4762" y="152400"/>
                </a:lnTo>
                <a:lnTo>
                  <a:pt x="83343" y="230982"/>
                </a:lnTo>
                <a:lnTo>
                  <a:pt x="616743" y="233363"/>
                </a:lnTo>
                <a:cubicBezTo>
                  <a:pt x="618331" y="155576"/>
                  <a:pt x="617536" y="80169"/>
                  <a:pt x="619124" y="238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3275856" y="4725144"/>
            <a:ext cx="0" cy="432047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355976" y="4509119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15816" y="5169571"/>
            <a:ext cx="649982" cy="153888"/>
          </a:xfrm>
          <a:prstGeom prst="rect">
            <a:avLst/>
          </a:prstGeom>
          <a:noFill/>
          <a:ln>
            <a:noFill/>
          </a:ln>
        </p:spPr>
        <p:txBody>
          <a:bodyPr bIns="0" lIns="0" rIns="0" rtlCol="0" tIns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九宫阁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1350169" y="2238375"/>
            <a:ext cx="1431131" cy="942975"/>
          </a:xfrm>
          <a:custGeom>
            <a:avLst/>
            <a:gdLst>
              <a:gd fmla="*/ 397669 w 1431131" name="connsiteX0"/>
              <a:gd fmla="*/ 0 h 942975" name="connsiteY0"/>
              <a:gd fmla="*/ 397669 w 1431131" name="connsiteX1"/>
              <a:gd fmla="*/ 166688 h 942975" name="connsiteY1"/>
              <a:gd fmla="*/ 319087 w 1431131" name="connsiteX2"/>
              <a:gd fmla="*/ 166688 h 942975" name="connsiteY2"/>
              <a:gd fmla="*/ 321469 w 1431131" name="connsiteX3"/>
              <a:gd fmla="*/ 752475 h 942975" name="connsiteY3"/>
              <a:gd fmla="*/ 0 w 1431131" name="connsiteX4"/>
              <a:gd fmla="*/ 757238 h 942975" name="connsiteY4"/>
              <a:gd fmla="*/ 0 w 1431131" name="connsiteX5"/>
              <a:gd fmla="*/ 921544 h 942975" name="connsiteY5"/>
              <a:gd fmla="*/ 76200 w 1431131" name="connsiteX6"/>
              <a:gd fmla="*/ 921544 h 942975" name="connsiteY6"/>
              <a:gd fmla="*/ 76200 w 1431131" name="connsiteX7"/>
              <a:gd fmla="*/ 797719 h 942975" name="connsiteY7"/>
              <a:gd fmla="*/ 1276350 w 1431131" name="connsiteX8"/>
              <a:gd fmla="*/ 802481 h 942975" name="connsiteY8"/>
              <a:gd fmla="*/ 1276350 w 1431131" name="connsiteX9"/>
              <a:gd fmla="*/ 935831 h 942975" name="connsiteY9"/>
              <a:gd fmla="*/ 1431131 w 1431131" name="connsiteX10"/>
              <a:gd fmla="*/ 942975 h 942975" name="connsiteY10"/>
              <a:gd fmla="*/ 1423987 w 1431131" name="connsiteX11"/>
              <a:gd fmla="*/ 0 h 942975" name="connsiteY11"/>
              <a:gd fmla="*/ 397669 w 1431131" name="connsiteX12"/>
              <a:gd fmla="*/ 0 h 942975" name="connsiteY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b="b" l="l" r="r" t="t"/>
            <a:pathLst>
              <a:path h="942975" w="1431131">
                <a:moveTo>
                  <a:pt x="397669" y="0"/>
                </a:moveTo>
                <a:lnTo>
                  <a:pt x="397669" y="166688"/>
                </a:lnTo>
                <a:lnTo>
                  <a:pt x="319087" y="166688"/>
                </a:lnTo>
                <a:lnTo>
                  <a:pt x="321469" y="752475"/>
                </a:lnTo>
                <a:lnTo>
                  <a:pt x="0" y="757238"/>
                </a:lnTo>
                <a:lnTo>
                  <a:pt x="0" y="921544"/>
                </a:lnTo>
                <a:lnTo>
                  <a:pt x="76200" y="921544"/>
                </a:lnTo>
                <a:lnTo>
                  <a:pt x="76200" y="797719"/>
                </a:lnTo>
                <a:lnTo>
                  <a:pt x="1276350" y="802481"/>
                </a:lnTo>
                <a:lnTo>
                  <a:pt x="1276350" y="935831"/>
                </a:lnTo>
                <a:lnTo>
                  <a:pt x="1431131" y="942975"/>
                </a:lnTo>
                <a:cubicBezTo>
                  <a:pt x="1428750" y="628650"/>
                  <a:pt x="1426368" y="314325"/>
                  <a:pt x="1423987" y="0"/>
                </a:cubicBezTo>
                <a:lnTo>
                  <a:pt x="397669" y="0"/>
                </a:lnTo>
                <a:close/>
              </a:path>
            </a:pathLst>
          </a:cu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682155" y="2289066"/>
            <a:ext cx="1224136" cy="707886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600">
                <a:latin charset="-122" panose="02010600040101010101" pitchFamily="2" typeface="华文细黑"/>
                <a:ea charset="-122" panose="02010600040101010101" pitchFamily="2" typeface="华文细黑"/>
              </a:rPr>
              <a:t>中影影院</a:t>
            </a:r>
            <a:endParaRPr altLang="zh-CN" dirty="0" lang="en-US" smtClean="0" sz="1600">
              <a:latin charset="-122" panose="02010600040101010101" pitchFamily="2" typeface="华文细黑"/>
              <a:ea charset="-122" panose="02010600040101010101" pitchFamily="2" typeface="华文细黑"/>
            </a:endParaRPr>
          </a:p>
          <a:p>
            <a:pPr algn="ctr"/>
            <a:r>
              <a:rPr altLang="zh-CN" dirty="0" lang="en-US" smtClean="0" sz="1200">
                <a:latin charset="-122" panose="02010600040101010101" pitchFamily="2" typeface="华文细黑"/>
                <a:ea charset="-122" panose="02010600040101010101" pitchFamily="2" typeface="华文细黑"/>
              </a:rPr>
              <a:t>5</a:t>
            </a:r>
            <a:r>
              <a:rPr altLang="en-US" dirty="0" lang="zh-CN" smtClean="0" sz="1200">
                <a:latin charset="-122" panose="02010600040101010101" pitchFamily="2" typeface="华文细黑"/>
                <a:ea charset="-122" panose="02010600040101010101" pitchFamily="2" typeface="华文细黑"/>
              </a:rPr>
              <a:t>个厅</a:t>
            </a:r>
            <a:endParaRPr altLang="zh-CN" dirty="0" lang="en-US" smtClean="0" sz="1200">
              <a:latin charset="-122" panose="02010600040101010101" pitchFamily="2" typeface="华文细黑"/>
              <a:ea charset="-122" panose="02010600040101010101" pitchFamily="2" typeface="华文细黑"/>
            </a:endParaRPr>
          </a:p>
          <a:p>
            <a:pPr algn="ctr"/>
            <a:r>
              <a:rPr altLang="zh-CN" dirty="0" lang="en-US" smtClean="0" sz="1200">
                <a:latin charset="-122" panose="02010600040101010101" pitchFamily="2" typeface="华文细黑"/>
                <a:ea charset="-122" panose="02010600040101010101" pitchFamily="2" typeface="华文细黑"/>
              </a:rPr>
              <a:t>728</a:t>
            </a:r>
            <a:r>
              <a:rPr altLang="en-US" dirty="0" lang="zh-CN" smtClean="0" sz="1200">
                <a:latin charset="-122" panose="02010600040101010101" pitchFamily="2" typeface="华文细黑"/>
                <a:ea charset="-122" panose="02010600040101010101" pitchFamily="2" typeface="华文细黑"/>
              </a:rPr>
              <a:t>个座位</a:t>
            </a:r>
            <a:endParaRPr altLang="en-US" dirty="0" lang="zh-CN" sz="1200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3398044" y="4031456"/>
            <a:ext cx="481012" cy="531019"/>
          </a:xfrm>
          <a:custGeom>
            <a:avLst/>
            <a:gdLst>
              <a:gd fmla="*/ 0 w 481012" name="connsiteX0"/>
              <a:gd fmla="*/ 376238 h 531019" name="connsiteY0"/>
              <a:gd fmla="*/ 2381 w 481012" name="connsiteX1"/>
              <a:gd fmla="*/ 2382 h 531019" name="connsiteY1"/>
              <a:gd fmla="*/ 288131 w 481012" name="connsiteX2"/>
              <a:gd fmla="*/ 0 h 531019" name="connsiteY2"/>
              <a:gd fmla="*/ 481012 w 481012" name="connsiteX3"/>
              <a:gd fmla="*/ 109538 h 531019" name="connsiteY3"/>
              <a:gd fmla="*/ 473869 w 481012" name="connsiteX4"/>
              <a:gd fmla="*/ 376238 h 531019" name="connsiteY4"/>
              <a:gd fmla="*/ 395287 w 481012" name="connsiteX5"/>
              <a:gd fmla="*/ 531019 h 531019" name="connsiteY5"/>
              <a:gd fmla="*/ 123825 w 481012" name="connsiteX6"/>
              <a:gd fmla="*/ 521494 h 531019" name="connsiteY6"/>
              <a:gd fmla="*/ 128587 w 481012" name="connsiteX7"/>
              <a:gd fmla="*/ 376238 h 531019" name="connsiteY7"/>
              <a:gd fmla="*/ 0 w 481012" name="connsiteX8"/>
              <a:gd fmla="*/ 376238 h 531019" name="connsiteY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b="b" l="l" r="r" t="t"/>
            <a:pathLst>
              <a:path h="531019" w="481012">
                <a:moveTo>
                  <a:pt x="0" y="376238"/>
                </a:moveTo>
                <a:cubicBezTo>
                  <a:pt x="794" y="251619"/>
                  <a:pt x="1587" y="127001"/>
                  <a:pt x="2381" y="2382"/>
                </a:cubicBezTo>
                <a:lnTo>
                  <a:pt x="288131" y="0"/>
                </a:lnTo>
                <a:lnTo>
                  <a:pt x="481012" y="109538"/>
                </a:lnTo>
                <a:lnTo>
                  <a:pt x="473869" y="376238"/>
                </a:lnTo>
                <a:lnTo>
                  <a:pt x="395287" y="531019"/>
                </a:lnTo>
                <a:lnTo>
                  <a:pt x="123825" y="521494"/>
                </a:lnTo>
                <a:lnTo>
                  <a:pt x="128587" y="376238"/>
                </a:lnTo>
                <a:lnTo>
                  <a:pt x="0" y="376238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>
            <a:off x="3742115" y="4337483"/>
            <a:ext cx="0" cy="832088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99333" y="5170519"/>
            <a:ext cx="649982" cy="153888"/>
          </a:xfrm>
          <a:prstGeom prst="rect">
            <a:avLst/>
          </a:prstGeom>
          <a:noFill/>
          <a:ln>
            <a:noFill/>
          </a:ln>
        </p:spPr>
        <p:txBody>
          <a:bodyPr bIns="0" lIns="0" rIns="0" rtlCol="0" tIns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佐佑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1347537" y="3537590"/>
            <a:ext cx="1117600" cy="1098578"/>
          </a:xfrm>
          <a:custGeom>
            <a:avLst/>
            <a:gdLst>
              <a:gd fmla="*/ 0 w 1138989" name="connsiteX0"/>
              <a:gd fmla="*/ 0 h 1090863" name="connsiteY0"/>
              <a:gd fmla="*/ 1138989 w 1138989" name="connsiteX1"/>
              <a:gd fmla="*/ 10695 h 1090863" name="connsiteY1"/>
              <a:gd fmla="*/ 1117600 w 1138989" name="connsiteX2"/>
              <a:gd fmla="*/ 903706 h 1090863" name="connsiteY2"/>
              <a:gd fmla="*/ 481263 w 1138989" name="connsiteX3"/>
              <a:gd fmla="*/ 903706 h 1090863" name="connsiteY3"/>
              <a:gd fmla="*/ 491958 w 1138989" name="connsiteX4"/>
              <a:gd fmla="*/ 1085516 h 1090863" name="connsiteY4"/>
              <a:gd fmla="*/ 331537 w 1138989" name="connsiteX5"/>
              <a:gd fmla="*/ 1090863 h 1090863" name="connsiteY5"/>
              <a:gd fmla="*/ 331537 w 1138989" name="connsiteX6"/>
              <a:gd fmla="*/ 914400 h 1090863" name="connsiteY6"/>
              <a:gd fmla="*/ 5347 w 1138989" name="connsiteX7"/>
              <a:gd fmla="*/ 919748 h 1090863" name="connsiteY7"/>
              <a:gd fmla="*/ 0 w 1138989" name="connsiteX8"/>
              <a:gd fmla="*/ 0 h 1090863" name="connsiteY8"/>
              <a:gd fmla="*/ 0 w 1117600" name="connsiteX0"/>
              <a:gd fmla="*/ 7715 h 1098578" name="connsiteY0"/>
              <a:gd fmla="*/ 1114441 w 1117600" name="connsiteX1"/>
              <a:gd fmla="*/ 0 h 1098578" name="connsiteY1"/>
              <a:gd fmla="*/ 1117600 w 1117600" name="connsiteX2"/>
              <a:gd fmla="*/ 911421 h 1098578" name="connsiteY2"/>
              <a:gd fmla="*/ 481263 w 1117600" name="connsiteX3"/>
              <a:gd fmla="*/ 911421 h 1098578" name="connsiteY3"/>
              <a:gd fmla="*/ 491958 w 1117600" name="connsiteX4"/>
              <a:gd fmla="*/ 1093231 h 1098578" name="connsiteY4"/>
              <a:gd fmla="*/ 331537 w 1117600" name="connsiteX5"/>
              <a:gd fmla="*/ 1098578 h 1098578" name="connsiteY5"/>
              <a:gd fmla="*/ 331537 w 1117600" name="connsiteX6"/>
              <a:gd fmla="*/ 922115 h 1098578" name="connsiteY6"/>
              <a:gd fmla="*/ 5347 w 1117600" name="connsiteX7"/>
              <a:gd fmla="*/ 927463 h 1098578" name="connsiteY7"/>
              <a:gd fmla="*/ 0 w 1117600" name="connsiteX8"/>
              <a:gd fmla="*/ 7715 h 1098578" name="connsiteY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b="b" l="l" r="r" t="t"/>
            <a:pathLst>
              <a:path h="1098578" w="1117600">
                <a:moveTo>
                  <a:pt x="0" y="7715"/>
                </a:moveTo>
                <a:lnTo>
                  <a:pt x="1114441" y="0"/>
                </a:lnTo>
                <a:lnTo>
                  <a:pt x="1117600" y="911421"/>
                </a:lnTo>
                <a:lnTo>
                  <a:pt x="481263" y="911421"/>
                </a:lnTo>
                <a:lnTo>
                  <a:pt x="491958" y="1093231"/>
                </a:lnTo>
                <a:lnTo>
                  <a:pt x="331537" y="1098578"/>
                </a:lnTo>
                <a:lnTo>
                  <a:pt x="331537" y="922115"/>
                </a:lnTo>
                <a:lnTo>
                  <a:pt x="5347" y="927463"/>
                </a:lnTo>
                <a:cubicBezTo>
                  <a:pt x="3565" y="620880"/>
                  <a:pt x="1782" y="314298"/>
                  <a:pt x="0" y="7715"/>
                </a:cubicBezTo>
                <a:close/>
              </a:path>
            </a:pathLst>
          </a:custGeom>
          <a:solidFill>
            <a:srgbClr val="92D050">
              <a:alpha val="20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48072" y="3649767"/>
            <a:ext cx="2483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altLang="en-US" dirty="0" lang="zh-CN" sz="1400">
                <a:latin charset="-122" panose="02010600040101010101" pitchFamily="2" typeface="华文细黑"/>
                <a:ea charset="-122" panose="02010600040101010101" pitchFamily="2" typeface="华文细黑"/>
              </a:rPr>
              <a:t>缤纷超市</a:t>
            </a:r>
            <a:endParaRPr altLang="zh-CN" dirty="0" lang="en-US" sz="1400">
              <a:latin charset="-122" panose="02010600040101010101" pitchFamily="2" typeface="华文细黑"/>
              <a:ea charset="-122" panose="02010600040101010101" pitchFamily="2" typeface="华文细黑"/>
            </a:endParaRPr>
          </a:p>
          <a:p>
            <a:pPr algn="ctr"/>
            <a:r>
              <a:rPr altLang="en-US" dirty="0" lang="zh-CN" smtClean="0" sz="1000">
                <a:latin charset="-122" panose="02010600040101010101" pitchFamily="2" typeface="华文细黑"/>
                <a:ea charset="-122" panose="02010600040101010101" pitchFamily="2" typeface="华文细黑"/>
              </a:rPr>
              <a:t>二层</a:t>
            </a:r>
            <a:r>
              <a:rPr altLang="zh-CN" dirty="0" lang="en-US" smtClean="0" sz="1000">
                <a:latin charset="-122" panose="02010600040101010101" pitchFamily="2" typeface="华文细黑"/>
                <a:ea charset="-122" panose="02010600040101010101" pitchFamily="2" typeface="华文细黑"/>
              </a:rPr>
              <a:t>3200</a:t>
            </a:r>
            <a:r>
              <a:rPr altLang="en-US" dirty="0" lang="zh-CN" sz="1000">
                <a:latin charset="-122" panose="02010600040101010101" pitchFamily="2" typeface="华文细黑"/>
                <a:ea charset="-122" panose="02010600040101010101" pitchFamily="2" typeface="华文细黑"/>
              </a:rPr>
              <a:t>㎡</a:t>
            </a:r>
          </a:p>
        </p:txBody>
      </p:sp>
      <p:sp>
        <p:nvSpPr>
          <p:cNvPr id="85" name="矩形 84"/>
          <p:cNvSpPr/>
          <p:nvPr/>
        </p:nvSpPr>
        <p:spPr>
          <a:xfrm>
            <a:off x="395536" y="4683822"/>
            <a:ext cx="1368152" cy="185338"/>
          </a:xfrm>
          <a:custGeom>
            <a:avLst/>
            <a:gdLst>
              <a:gd fmla="*/ 0 w 1368152" name="connsiteX0"/>
              <a:gd fmla="*/ 0 h 216023" name="connsiteY0"/>
              <a:gd fmla="*/ 1368152 w 1368152" name="connsiteX1"/>
              <a:gd fmla="*/ 0 h 216023" name="connsiteY1"/>
              <a:gd fmla="*/ 1368152 w 1368152" name="connsiteX2"/>
              <a:gd fmla="*/ 216023 h 216023" name="connsiteY2"/>
              <a:gd fmla="*/ 0 w 1368152" name="connsiteX3"/>
              <a:gd fmla="*/ 216023 h 216023" name="connsiteY3"/>
              <a:gd fmla="*/ 0 w 1368152" name="connsiteX4"/>
              <a:gd fmla="*/ 0 h 216023" name="connsiteY4"/>
              <a:gd fmla="*/ 0 w 1368152" name="connsiteX0"/>
              <a:gd fmla="*/ 30685 h 216023" name="connsiteY0"/>
              <a:gd fmla="*/ 1368152 w 1368152" name="connsiteX1"/>
              <a:gd fmla="*/ 0 h 216023" name="connsiteY1"/>
              <a:gd fmla="*/ 1368152 w 1368152" name="connsiteX2"/>
              <a:gd fmla="*/ 216023 h 216023" name="connsiteY2"/>
              <a:gd fmla="*/ 0 w 1368152" name="connsiteX3"/>
              <a:gd fmla="*/ 216023 h 216023" name="connsiteY3"/>
              <a:gd fmla="*/ 0 w 1368152" name="connsiteX4"/>
              <a:gd fmla="*/ 30685 h 216023" name="connsiteY4"/>
              <a:gd fmla="*/ 0 w 1368152" name="connsiteX0"/>
              <a:gd fmla="*/ 0 h 185338" name="connsiteY0"/>
              <a:gd fmla="*/ 1368152 w 1368152" name="connsiteX1"/>
              <a:gd fmla="*/ 9205 h 185338" name="connsiteY1"/>
              <a:gd fmla="*/ 1368152 w 1368152" name="connsiteX2"/>
              <a:gd fmla="*/ 185338 h 185338" name="connsiteY2"/>
              <a:gd fmla="*/ 0 w 1368152" name="connsiteX3"/>
              <a:gd fmla="*/ 185338 h 185338" name="connsiteY3"/>
              <a:gd fmla="*/ 0 w 1368152" name="connsiteX4"/>
              <a:gd fmla="*/ 0 h 185338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85338" w="1368152">
                <a:moveTo>
                  <a:pt x="0" y="0"/>
                </a:moveTo>
                <a:lnTo>
                  <a:pt x="1368152" y="9205"/>
                </a:lnTo>
                <a:lnTo>
                  <a:pt x="1368152" y="185338"/>
                </a:lnTo>
                <a:lnTo>
                  <a:pt x="0" y="1853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86" name="矩形 84"/>
          <p:cNvSpPr/>
          <p:nvPr/>
        </p:nvSpPr>
        <p:spPr>
          <a:xfrm>
            <a:off x="395536" y="4195177"/>
            <a:ext cx="153221" cy="416092"/>
          </a:xfrm>
          <a:custGeom>
            <a:avLst/>
            <a:gdLst>
              <a:gd fmla="*/ 0 w 1368152" name="connsiteX0"/>
              <a:gd fmla="*/ 0 h 216023" name="connsiteY0"/>
              <a:gd fmla="*/ 1368152 w 1368152" name="connsiteX1"/>
              <a:gd fmla="*/ 0 h 216023" name="connsiteY1"/>
              <a:gd fmla="*/ 1368152 w 1368152" name="connsiteX2"/>
              <a:gd fmla="*/ 216023 h 216023" name="connsiteY2"/>
              <a:gd fmla="*/ 0 w 1368152" name="connsiteX3"/>
              <a:gd fmla="*/ 216023 h 216023" name="connsiteY3"/>
              <a:gd fmla="*/ 0 w 1368152" name="connsiteX4"/>
              <a:gd fmla="*/ 0 h 216023" name="connsiteY4"/>
              <a:gd fmla="*/ 0 w 1368152" name="connsiteX0"/>
              <a:gd fmla="*/ 30685 h 216023" name="connsiteY0"/>
              <a:gd fmla="*/ 1368152 w 1368152" name="connsiteX1"/>
              <a:gd fmla="*/ 0 h 216023" name="connsiteY1"/>
              <a:gd fmla="*/ 1368152 w 1368152" name="connsiteX2"/>
              <a:gd fmla="*/ 216023 h 216023" name="connsiteY2"/>
              <a:gd fmla="*/ 0 w 1368152" name="connsiteX3"/>
              <a:gd fmla="*/ 216023 h 216023" name="connsiteY3"/>
              <a:gd fmla="*/ 0 w 1368152" name="connsiteX4"/>
              <a:gd fmla="*/ 30685 h 216023" name="connsiteY4"/>
              <a:gd fmla="*/ 0 w 1368152" name="connsiteX0"/>
              <a:gd fmla="*/ 0 h 185338" name="connsiteY0"/>
              <a:gd fmla="*/ 1368152 w 1368152" name="connsiteX1"/>
              <a:gd fmla="*/ 9205 h 185338" name="connsiteY1"/>
              <a:gd fmla="*/ 1368152 w 1368152" name="connsiteX2"/>
              <a:gd fmla="*/ 185338 h 185338" name="connsiteY2"/>
              <a:gd fmla="*/ 0 w 1368152" name="connsiteX3"/>
              <a:gd fmla="*/ 185338 h 185338" name="connsiteY3"/>
              <a:gd fmla="*/ 0 w 1368152" name="connsiteX4"/>
              <a:gd fmla="*/ 0 h 185338" name="connsiteY4"/>
              <a:gd fmla="*/ 0 w 1455600" name="connsiteX0"/>
              <a:gd fmla="*/ 383 h 185721" name="connsiteY0"/>
              <a:gd fmla="*/ 1455600 w 1455600" name="connsiteX1"/>
              <a:gd fmla="*/ 0 h 185721" name="connsiteY1"/>
              <a:gd fmla="*/ 1368152 w 1455600" name="connsiteX2"/>
              <a:gd fmla="*/ 185721 h 185721" name="connsiteY2"/>
              <a:gd fmla="*/ 0 w 1455600" name="connsiteX3"/>
              <a:gd fmla="*/ 185721 h 185721" name="connsiteY3"/>
              <a:gd fmla="*/ 0 w 1455600" name="connsiteX4"/>
              <a:gd fmla="*/ 383 h 185721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85721" w="1455600">
                <a:moveTo>
                  <a:pt x="0" y="383"/>
                </a:moveTo>
                <a:lnTo>
                  <a:pt x="1455600" y="0"/>
                </a:lnTo>
                <a:lnTo>
                  <a:pt x="1368152" y="185721"/>
                </a:lnTo>
                <a:lnTo>
                  <a:pt x="0" y="185721"/>
                </a:lnTo>
                <a:lnTo>
                  <a:pt x="0" y="383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1838005" y="4090252"/>
            <a:ext cx="822347" cy="530843"/>
          </a:xfrm>
          <a:custGeom>
            <a:avLst/>
            <a:gdLst>
              <a:gd fmla="*/ 15343 w 822347" name="connsiteX0"/>
              <a:gd fmla="*/ 530843 h 530843" name="connsiteY0"/>
              <a:gd fmla="*/ 714951 w 822347" name="connsiteX1"/>
              <a:gd fmla="*/ 518569 h 530843" name="connsiteY1"/>
              <a:gd fmla="*/ 754841 w 822347" name="connsiteX2"/>
              <a:gd fmla="*/ 362078 h 530843" name="connsiteY2"/>
              <a:gd fmla="*/ 822347 w 822347" name="connsiteX3"/>
              <a:gd fmla="*/ 156492 h 530843" name="connsiteY3"/>
              <a:gd fmla="*/ 791662 w 822347" name="connsiteX4"/>
              <a:gd fmla="*/ 0 h 530843" name="connsiteY4"/>
              <a:gd fmla="*/ 619829 w 822347" name="connsiteX5"/>
              <a:gd fmla="*/ 3069 h 530843" name="connsiteY5"/>
              <a:gd fmla="*/ 622897 w 822347" name="connsiteX6"/>
              <a:gd fmla="*/ 362078 h 530843" name="connsiteY6"/>
              <a:gd fmla="*/ 0 w 822347" name="connsiteX7"/>
              <a:gd fmla="*/ 371284 h 530843" name="connsiteY7"/>
              <a:gd fmla="*/ 15343 w 822347" name="connsiteX8"/>
              <a:gd fmla="*/ 530843 h 530843" name="connsiteY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b="b" l="l" r="r" t="t"/>
            <a:pathLst>
              <a:path h="530843" w="822347">
                <a:moveTo>
                  <a:pt x="15343" y="530843"/>
                </a:moveTo>
                <a:lnTo>
                  <a:pt x="714951" y="518569"/>
                </a:lnTo>
                <a:lnTo>
                  <a:pt x="754841" y="362078"/>
                </a:lnTo>
                <a:lnTo>
                  <a:pt x="822347" y="156492"/>
                </a:lnTo>
                <a:lnTo>
                  <a:pt x="791662" y="0"/>
                </a:lnTo>
                <a:lnTo>
                  <a:pt x="619829" y="3069"/>
                </a:lnTo>
                <a:cubicBezTo>
                  <a:pt x="620852" y="122739"/>
                  <a:pt x="621874" y="242408"/>
                  <a:pt x="622897" y="362078"/>
                </a:cubicBezTo>
                <a:lnTo>
                  <a:pt x="0" y="371284"/>
                </a:lnTo>
                <a:lnTo>
                  <a:pt x="15343" y="530843"/>
                </a:lnTo>
                <a:close/>
              </a:path>
            </a:pathLst>
          </a:cu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1831868" y="4682464"/>
            <a:ext cx="788594" cy="181039"/>
          </a:xfrm>
          <a:custGeom>
            <a:avLst/>
            <a:gdLst>
              <a:gd fmla="*/ 0 w 788594" name="connsiteX0"/>
              <a:gd fmla="*/ 9206 h 181039" name="connsiteY0"/>
              <a:gd fmla="*/ 6137 w 788594" name="connsiteX1"/>
              <a:gd fmla="*/ 181039 h 181039" name="connsiteY1"/>
              <a:gd fmla="*/ 601418 w 788594" name="connsiteX2"/>
              <a:gd fmla="*/ 174902 h 181039" name="connsiteY2"/>
              <a:gd fmla="*/ 647445 w 788594" name="connsiteX3"/>
              <a:gd fmla="*/ 159560 h 181039" name="connsiteY3"/>
              <a:gd fmla="*/ 714951 w 788594" name="connsiteX4"/>
              <a:gd fmla="*/ 125807 h 181039" name="connsiteY4"/>
              <a:gd fmla="*/ 745635 w 788594" name="connsiteX5"/>
              <a:gd fmla="*/ 82849 h 181039" name="connsiteY5"/>
              <a:gd fmla="*/ 788594 w 788594" name="connsiteX6"/>
              <a:gd fmla="*/ 0 h 181039" name="connsiteY6"/>
              <a:gd fmla="*/ 0 w 788594" name="connsiteX7"/>
              <a:gd fmla="*/ 9206 h 181039" name="connsiteY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b="b" l="l" r="r" t="t"/>
            <a:pathLst>
              <a:path h="181039" w="788594">
                <a:moveTo>
                  <a:pt x="0" y="9206"/>
                </a:moveTo>
                <a:lnTo>
                  <a:pt x="6137" y="181039"/>
                </a:lnTo>
                <a:lnTo>
                  <a:pt x="601418" y="174902"/>
                </a:lnTo>
                <a:lnTo>
                  <a:pt x="647445" y="159560"/>
                </a:lnTo>
                <a:lnTo>
                  <a:pt x="714951" y="125807"/>
                </a:lnTo>
                <a:lnTo>
                  <a:pt x="745635" y="82849"/>
                </a:lnTo>
                <a:lnTo>
                  <a:pt x="788594" y="0"/>
                </a:lnTo>
                <a:lnTo>
                  <a:pt x="0" y="9206"/>
                </a:lnTo>
                <a:close/>
              </a:path>
            </a:pathLst>
          </a:cu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755576" y="4757737"/>
            <a:ext cx="0" cy="432047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2226165" y="4776491"/>
            <a:ext cx="0" cy="432047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39667" y="5176005"/>
            <a:ext cx="649982" cy="153888"/>
          </a:xfrm>
          <a:prstGeom prst="rect">
            <a:avLst/>
          </a:prstGeom>
          <a:noFill/>
          <a:ln>
            <a:noFill/>
          </a:ln>
        </p:spPr>
        <p:txBody>
          <a:bodyPr bIns="0" lIns="0" rIns="0" rtlCol="0" tIns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餐饮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839951" y="5200793"/>
            <a:ext cx="649982" cy="153888"/>
          </a:xfrm>
          <a:prstGeom prst="rect">
            <a:avLst/>
          </a:prstGeom>
          <a:noFill/>
          <a:ln>
            <a:noFill/>
          </a:ln>
        </p:spPr>
        <p:txBody>
          <a:bodyPr bIns="0" lIns="0" rIns="0" rtlCol="0" tIns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服装特卖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0" y="5949280"/>
            <a:ext cx="9144000" cy="0"/>
          </a:xfrm>
          <a:prstGeom prst="line">
            <a:avLst/>
          </a:prstGeom>
          <a:ln w="3810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909596" y="5764614"/>
            <a:ext cx="982638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 smtClean="0">
                <a:latin charset="-122" panose="02010600040101010101" pitchFamily="2" typeface="华文细黑"/>
                <a:ea charset="-122" panose="02010600040101010101" pitchFamily="2" typeface="华文细黑"/>
              </a:rPr>
              <a:t>义峰路 </a:t>
            </a:r>
            <a:endParaRPr altLang="en-US" dirty="0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1760115" y="4355673"/>
            <a:ext cx="0" cy="30830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77673" y="4304372"/>
            <a:ext cx="649982" cy="123111"/>
          </a:xfrm>
          <a:prstGeom prst="rect">
            <a:avLst/>
          </a:prstGeom>
          <a:noFill/>
          <a:ln>
            <a:noFill/>
          </a:ln>
        </p:spPr>
        <p:txBody>
          <a:bodyPr bIns="0" lIns="0" rIns="0" rtlCol="0" tIns="0" wrap="square">
            <a:spAutoFit/>
          </a:bodyPr>
          <a:lstStyle/>
          <a:p>
            <a:pPr algn="ctr"/>
            <a:r>
              <a:rPr altLang="en-US" dirty="0" lang="zh-CN" smtClean="0" sz="800" u="sng">
                <a:latin charset="-122" panose="02010600040101010101" pitchFamily="2" typeface="华文细黑"/>
                <a:ea charset="-122" panose="02010600040101010101" pitchFamily="2" typeface="华文细黑"/>
              </a:rPr>
              <a:t>二层次出口</a:t>
            </a:r>
            <a:endParaRPr altLang="en-US" dirty="0" lang="zh-CN" sz="8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81" name="Text Box 18"/>
          <p:cNvSpPr txBox="1">
            <a:spLocks noChangeArrowheads="1"/>
          </p:cNvSpPr>
          <p:nvPr/>
        </p:nvSpPr>
        <p:spPr bwMode="auto">
          <a:xfrm>
            <a:off x="5353" y="150420"/>
            <a:ext cx="2086337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bIns="45714" lIns="91429" rIns="91429" tIns="45714" wrap="square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buFontTx/>
              <a:buNone/>
              <a:defRPr>
                <a:latin charset="-122" panose="02010600040101010101" pitchFamily="2" typeface="华文细黑"/>
                <a:ea charset="-122" panose="02010600040101010101" pitchFamily="2" typeface="华文细黑"/>
              </a:defRPr>
            </a:lvl1pPr>
            <a:lvl2pPr eaLnBrk="0" hangingPunct="0" indent="-285750" marL="742950">
              <a:spcBef>
                <a:spcPct val="20000"/>
              </a:spcBef>
              <a:buChar char="–"/>
              <a:defRPr sz="2800">
                <a:latin charset="0" typeface="Arial"/>
                <a:ea charset="-122" pitchFamily="2" typeface="宋体"/>
              </a:defRPr>
            </a:lvl2pPr>
            <a:lvl3pPr eaLnBrk="0" hangingPunct="0" indent="-228600" marL="1143000">
              <a:spcBef>
                <a:spcPct val="20000"/>
              </a:spcBef>
              <a:buChar char="•"/>
              <a:defRPr sz="2300">
                <a:latin charset="0" typeface="Arial"/>
                <a:ea charset="-122" pitchFamily="2" typeface="宋体"/>
              </a:defRPr>
            </a:lvl3pPr>
            <a:lvl4pPr eaLnBrk="0" hangingPunct="0" indent="-228600" marL="1600200">
              <a:spcBef>
                <a:spcPct val="20000"/>
              </a:spcBef>
              <a:buChar char="–"/>
              <a:defRPr sz="2000">
                <a:latin charset="0" typeface="Arial"/>
                <a:ea charset="-122" pitchFamily="2" typeface="宋体"/>
              </a:defRPr>
            </a:lvl4pPr>
            <a:lvl5pPr eaLnBrk="0" hangingPunct="0" indent="-228600" marL="2057400">
              <a:spcBef>
                <a:spcPct val="20000"/>
              </a:spcBef>
              <a:buChar char="»"/>
              <a:defRPr sz="2000">
                <a:latin charset="0" typeface="Arial"/>
                <a:ea charset="-122" pitchFamily="2" typeface="宋体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latin charset="0" typeface="Arial"/>
                <a:ea charset="-122" pitchFamily="2" typeface="宋体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latin charset="0" typeface="Arial"/>
                <a:ea charset="-122" pitchFamily="2" typeface="宋体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latin charset="0" typeface="Arial"/>
                <a:ea charset="-122" pitchFamily="2" typeface="宋体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latin charset="0" typeface="Arial"/>
                <a:ea charset="-122" pitchFamily="2" typeface="宋体"/>
              </a:defRPr>
            </a:lvl9pPr>
          </a:lstStyle>
          <a:p>
            <a:r>
              <a:rPr altLang="en-US" dirty="0" lang="zh-CN" smtClean="0"/>
              <a:t>内部动线图</a:t>
            </a:r>
            <a:r>
              <a:rPr altLang="zh-CN" dirty="0" lang="en-US" smtClean="0"/>
              <a:t>2F</a:t>
            </a:r>
            <a:endParaRPr altLang="zh-CN" dirty="0" lang="en-US"/>
          </a:p>
        </p:txBody>
      </p:sp>
    </p:spTree>
    <p:extLst>
      <p:ext uri="{BB962C8B-B14F-4D97-AF65-F5344CB8AC3E}">
        <p14:creationId xmlns:p14="http://schemas.microsoft.com/office/powerpoint/2010/main" val="4282642620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7504" y="1267800"/>
            <a:ext cx="8953995" cy="4073861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4374995" y="3025698"/>
            <a:ext cx="2267415" cy="1063082"/>
          </a:xfrm>
          <a:custGeom>
            <a:avLst/>
            <a:gdLst>
              <a:gd fmla="*/ 2267415 w 2267415" name="connsiteX0"/>
              <a:gd fmla="*/ 981307 h 1063082" name="connsiteY0"/>
              <a:gd fmla="*/ 2178205 w 2267415" name="connsiteX1"/>
              <a:gd fmla="*/ 724829 h 1063082" name="connsiteY1"/>
              <a:gd fmla="*/ 2036956 w 2267415" name="connsiteX2"/>
              <a:gd fmla="*/ 527824 h 1063082" name="connsiteY2"/>
              <a:gd fmla="*/ 1661532 w 2267415" name="connsiteX3"/>
              <a:gd fmla="*/ 498087 h 1063082" name="connsiteY3"/>
              <a:gd fmla="*/ 1274956 w 2267415" name="connsiteX4"/>
              <a:gd fmla="*/ 557561 h 1063082" name="connsiteY4"/>
              <a:gd fmla="*/ 1226634 w 2267415" name="connsiteX5"/>
              <a:gd fmla="*/ 635619 h 1063082" name="connsiteY5"/>
              <a:gd fmla="*/ 111512 w 2267415" name="connsiteX6"/>
              <a:gd fmla="*/ 0 h 1063082" name="connsiteY6"/>
              <a:gd fmla="*/ 0 w 2267415" name="connsiteX7"/>
              <a:gd fmla="*/ 208156 h 1063082" name="connsiteY7"/>
              <a:gd fmla="*/ 1115122 w 2267415" name="connsiteX8"/>
              <a:gd fmla="*/ 832624 h 1063082" name="connsiteY8"/>
              <a:gd fmla="*/ 1148576 w 2267415" name="connsiteX9"/>
              <a:gd fmla="*/ 773151 h 1063082" name="connsiteY9"/>
              <a:gd fmla="*/ 1379034 w 2267415" name="connsiteX10"/>
              <a:gd fmla="*/ 903248 h 1063082" name="connsiteY10"/>
              <a:gd fmla="*/ 1538868 w 2267415" name="connsiteX11"/>
              <a:gd fmla="*/ 988741 h 1063082" name="connsiteY11"/>
              <a:gd fmla="*/ 1665249 w 2267415" name="connsiteX12"/>
              <a:gd fmla="*/ 1025912 h 1063082" name="connsiteY12"/>
              <a:gd fmla="*/ 1821366 w 2267415" name="connsiteX13"/>
              <a:gd fmla="*/ 1055648 h 1063082" name="connsiteY13"/>
              <a:gd fmla="*/ 1977483 w 2267415" name="connsiteX14"/>
              <a:gd fmla="*/ 1063082 h 1063082" name="connsiteY14"/>
              <a:gd fmla="*/ 2126166 w 2267415" name="connsiteX15"/>
              <a:gd fmla="*/ 1033346 h 1063082" name="connsiteY15"/>
              <a:gd fmla="*/ 2267415 w 2267415" name="connsiteX16"/>
              <a:gd fmla="*/ 981307 h 1063082" name="connsiteY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b="b" l="l" r="r" t="t"/>
            <a:pathLst>
              <a:path h="1063082" w="2267415">
                <a:moveTo>
                  <a:pt x="2267415" y="981307"/>
                </a:moveTo>
                <a:lnTo>
                  <a:pt x="2178205" y="724829"/>
                </a:lnTo>
                <a:lnTo>
                  <a:pt x="2036956" y="527824"/>
                </a:lnTo>
                <a:lnTo>
                  <a:pt x="1661532" y="498087"/>
                </a:lnTo>
                <a:lnTo>
                  <a:pt x="1274956" y="557561"/>
                </a:lnTo>
                <a:lnTo>
                  <a:pt x="1226634" y="635619"/>
                </a:lnTo>
                <a:lnTo>
                  <a:pt x="111512" y="0"/>
                </a:lnTo>
                <a:lnTo>
                  <a:pt x="0" y="208156"/>
                </a:lnTo>
                <a:lnTo>
                  <a:pt x="1115122" y="832624"/>
                </a:lnTo>
                <a:lnTo>
                  <a:pt x="1148576" y="773151"/>
                </a:lnTo>
                <a:lnTo>
                  <a:pt x="1379034" y="903248"/>
                </a:lnTo>
                <a:lnTo>
                  <a:pt x="1538868" y="988741"/>
                </a:lnTo>
                <a:lnTo>
                  <a:pt x="1665249" y="1025912"/>
                </a:lnTo>
                <a:lnTo>
                  <a:pt x="1821366" y="1055648"/>
                </a:lnTo>
                <a:lnTo>
                  <a:pt x="1977483" y="1063082"/>
                </a:lnTo>
                <a:lnTo>
                  <a:pt x="2126166" y="1033346"/>
                </a:lnTo>
                <a:lnTo>
                  <a:pt x="2267415" y="981307"/>
                </a:lnTo>
                <a:close/>
              </a:path>
            </a:pathLst>
          </a:custGeom>
          <a:solidFill>
            <a:srgbClr val="92D050">
              <a:alpha val="20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076440" y="3231800"/>
            <a:ext cx="0" cy="368306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36380" y="2989494"/>
            <a:ext cx="1080120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莱美健身会所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19018" y="4155436"/>
            <a:ext cx="265240" cy="209668"/>
          </a:xfrm>
          <a:custGeom>
            <a:avLst/>
            <a:gdLst>
              <a:gd fmla="*/ 0 w 720080" name="connsiteX0"/>
              <a:gd fmla="*/ 0 h 288032" name="connsiteY0"/>
              <a:gd fmla="*/ 720080 w 720080" name="connsiteX1"/>
              <a:gd fmla="*/ 0 h 288032" name="connsiteY1"/>
              <a:gd fmla="*/ 720080 w 720080" name="connsiteX2"/>
              <a:gd fmla="*/ 288032 h 288032" name="connsiteY2"/>
              <a:gd fmla="*/ 0 w 720080" name="connsiteX3"/>
              <a:gd fmla="*/ 288032 h 288032" name="connsiteY3"/>
              <a:gd fmla="*/ 0 w 720080" name="connsiteX4"/>
              <a:gd fmla="*/ 0 h 288032" name="connsiteY4"/>
              <a:gd fmla="*/ 28575 w 720080" name="connsiteX0"/>
              <a:gd fmla="*/ 33338 h 288032" name="connsiteY0"/>
              <a:gd fmla="*/ 720080 w 720080" name="connsiteX1"/>
              <a:gd fmla="*/ 0 h 288032" name="connsiteY1"/>
              <a:gd fmla="*/ 720080 w 720080" name="connsiteX2"/>
              <a:gd fmla="*/ 288032 h 288032" name="connsiteY2"/>
              <a:gd fmla="*/ 0 w 720080" name="connsiteX3"/>
              <a:gd fmla="*/ 288032 h 288032" name="connsiteY3"/>
              <a:gd fmla="*/ 28575 w 720080" name="connsiteX4"/>
              <a:gd fmla="*/ 33338 h 288032" name="connsiteY4"/>
              <a:gd fmla="*/ 2381 w 693886" name="connsiteX0"/>
              <a:gd fmla="*/ 33338 h 288032" name="connsiteY0"/>
              <a:gd fmla="*/ 693886 w 693886" name="connsiteX1"/>
              <a:gd fmla="*/ 0 h 288032" name="connsiteY1"/>
              <a:gd fmla="*/ 693886 w 693886" name="connsiteX2"/>
              <a:gd fmla="*/ 288032 h 288032" name="connsiteY2"/>
              <a:gd fmla="*/ 0 w 693886" name="connsiteX3"/>
              <a:gd fmla="*/ 273745 h 288032" name="connsiteY3"/>
              <a:gd fmla="*/ 2381 w 693886" name="connsiteX4"/>
              <a:gd fmla="*/ 33338 h 288032" name="connsiteY4"/>
              <a:gd fmla="*/ 2381 w 709885" name="connsiteX0"/>
              <a:gd fmla="*/ 33338 h 288032" name="connsiteY0"/>
              <a:gd fmla="*/ 693886 w 709885" name="connsiteX1"/>
              <a:gd fmla="*/ 0 h 288032" name="connsiteY1"/>
              <a:gd fmla="*/ 693886 w 709885" name="connsiteX2"/>
              <a:gd fmla="*/ 288032 h 288032" name="connsiteY2"/>
              <a:gd fmla="*/ 709513 w 709885" name="connsiteX3"/>
              <a:gd fmla="*/ 271289 h 288032" name="connsiteY3"/>
              <a:gd fmla="*/ 0 w 709885" name="connsiteX4"/>
              <a:gd fmla="*/ 273745 h 288032" name="connsiteY4"/>
              <a:gd fmla="*/ 2381 w 709885" name="connsiteX5"/>
              <a:gd fmla="*/ 33338 h 288032" name="connsiteY5"/>
              <a:gd fmla="*/ 2381 w 724842" name="connsiteX0"/>
              <a:gd fmla="*/ 1 h 254695" name="connsiteY0"/>
              <a:gd fmla="*/ 724842 w 724842" name="connsiteX1"/>
              <a:gd fmla="*/ 0 h 254695" name="connsiteY1"/>
              <a:gd fmla="*/ 693886 w 724842" name="connsiteX2"/>
              <a:gd fmla="*/ 254695 h 254695" name="connsiteY2"/>
              <a:gd fmla="*/ 709513 w 724842" name="connsiteX3"/>
              <a:gd fmla="*/ 237952 h 254695" name="connsiteY3"/>
              <a:gd fmla="*/ 0 w 724842" name="connsiteX4"/>
              <a:gd fmla="*/ 240408 h 254695" name="connsiteY4"/>
              <a:gd fmla="*/ 2381 w 724842" name="connsiteX5"/>
              <a:gd fmla="*/ 1 h 254695" name="connsiteY5"/>
              <a:gd fmla="*/ 2381 w 724842" name="connsiteX0"/>
              <a:gd fmla="*/ 1 h 247551" name="connsiteY0"/>
              <a:gd fmla="*/ 724842 w 724842" name="connsiteX1"/>
              <a:gd fmla="*/ 0 h 247551" name="connsiteY1"/>
              <a:gd fmla="*/ 720080 w 724842" name="connsiteX2"/>
              <a:gd fmla="*/ 247551 h 247551" name="connsiteY2"/>
              <a:gd fmla="*/ 709513 w 724842" name="connsiteX3"/>
              <a:gd fmla="*/ 237952 h 247551" name="connsiteY3"/>
              <a:gd fmla="*/ 0 w 724842" name="connsiteX4"/>
              <a:gd fmla="*/ 240408 h 247551" name="connsiteY4"/>
              <a:gd fmla="*/ 2381 w 724842" name="connsiteX5"/>
              <a:gd fmla="*/ 1 h 247551" name="connsiteY5"/>
              <a:gd fmla="*/ 2381 w 720368" name="connsiteX0"/>
              <a:gd fmla="*/ 0 h 247550" name="connsiteY0"/>
              <a:gd fmla="*/ 717698 w 720368" name="connsiteX1"/>
              <a:gd fmla="*/ 7143 h 247550" name="connsiteY1"/>
              <a:gd fmla="*/ 720080 w 720368" name="connsiteX2"/>
              <a:gd fmla="*/ 247550 h 247550" name="connsiteY2"/>
              <a:gd fmla="*/ 709513 w 720368" name="connsiteX3"/>
              <a:gd fmla="*/ 237951 h 247550" name="connsiteY3"/>
              <a:gd fmla="*/ 0 w 720368" name="connsiteX4"/>
              <a:gd fmla="*/ 240407 h 247550" name="connsiteY4"/>
              <a:gd fmla="*/ 2381 w 720368" name="connsiteX5"/>
              <a:gd fmla="*/ 0 h 247550" name="connsiteY5"/>
              <a:gd fmla="*/ 2381 w 718156" name="connsiteX0"/>
              <a:gd fmla="*/ 0 h 242788" name="connsiteY0"/>
              <a:gd fmla="*/ 717698 w 718156" name="connsiteX1"/>
              <a:gd fmla="*/ 7143 h 242788" name="connsiteY1"/>
              <a:gd fmla="*/ 717698 w 718156" name="connsiteX2"/>
              <a:gd fmla="*/ 242788 h 242788" name="connsiteY2"/>
              <a:gd fmla="*/ 709513 w 718156" name="connsiteX3"/>
              <a:gd fmla="*/ 237951 h 242788" name="connsiteY3"/>
              <a:gd fmla="*/ 0 w 718156" name="connsiteX4"/>
              <a:gd fmla="*/ 240407 h 242788" name="connsiteY4"/>
              <a:gd fmla="*/ 2381 w 718156" name="connsiteX5"/>
              <a:gd fmla="*/ 0 h 242788" name="connsiteY5"/>
              <a:gd fmla="*/ 2381 w 718156" name="connsiteX0"/>
              <a:gd fmla="*/ 0 h 242788" name="connsiteY0"/>
              <a:gd fmla="*/ 717698 w 718156" name="connsiteX1"/>
              <a:gd fmla="*/ 7143 h 242788" name="connsiteY1"/>
              <a:gd fmla="*/ 717698 w 718156" name="connsiteX2"/>
              <a:gd fmla="*/ 242788 h 242788" name="connsiteY2"/>
              <a:gd fmla="*/ 716657 w 718156" name="connsiteX3"/>
              <a:gd fmla="*/ 240333 h 242788" name="connsiteY3"/>
              <a:gd fmla="*/ 0 w 718156" name="connsiteX4"/>
              <a:gd fmla="*/ 240407 h 242788" name="connsiteY4"/>
              <a:gd fmla="*/ 2381 w 718156" name="connsiteX5"/>
              <a:gd fmla="*/ 0 h 242788" name="connsiteY5"/>
              <a:gd fmla="*/ 67691 w 718156" name="connsiteX0"/>
              <a:gd fmla="*/ 6238 h 235645" name="connsiteY0"/>
              <a:gd fmla="*/ 717698 w 718156" name="connsiteX1"/>
              <a:gd fmla="*/ 0 h 235645" name="connsiteY1"/>
              <a:gd fmla="*/ 717698 w 718156" name="connsiteX2"/>
              <a:gd fmla="*/ 235645 h 235645" name="connsiteY2"/>
              <a:gd fmla="*/ 716657 w 718156" name="connsiteX3"/>
              <a:gd fmla="*/ 233190 h 235645" name="connsiteY3"/>
              <a:gd fmla="*/ 0 w 718156" name="connsiteX4"/>
              <a:gd fmla="*/ 233264 h 235645" name="connsiteY4"/>
              <a:gd fmla="*/ 67691 w 718156" name="connsiteX5"/>
              <a:gd fmla="*/ 6238 h 235645" name="connsiteY5"/>
              <a:gd fmla="*/ 27 w 650492" name="connsiteX0"/>
              <a:gd fmla="*/ 6238 h 235645" name="connsiteY0"/>
              <a:gd fmla="*/ 650034 w 650492" name="connsiteX1"/>
              <a:gd fmla="*/ 0 h 235645" name="connsiteY1"/>
              <a:gd fmla="*/ 650034 w 650492" name="connsiteX2"/>
              <a:gd fmla="*/ 235645 h 235645" name="connsiteY2"/>
              <a:gd fmla="*/ 648993 w 650492" name="connsiteX3"/>
              <a:gd fmla="*/ 233190 h 235645" name="connsiteY3"/>
              <a:gd fmla="*/ 15456 w 650492" name="connsiteX4"/>
              <a:gd fmla="*/ 217205 h 235645" name="connsiteY4"/>
              <a:gd fmla="*/ 27 w 650492" name="connsiteX5"/>
              <a:gd fmla="*/ 6238 h 235645" name="connsiteY5"/>
              <a:gd fmla="*/ 27 w 661328" name="connsiteX0"/>
              <a:gd fmla="*/ 6238 h 235645" name="connsiteY0"/>
              <a:gd fmla="*/ 650034 w 661328" name="connsiteX1"/>
              <a:gd fmla="*/ 0 h 235645" name="connsiteY1"/>
              <a:gd fmla="*/ 650034 w 661328" name="connsiteX2"/>
              <a:gd fmla="*/ 235645 h 235645" name="connsiteY2"/>
              <a:gd fmla="*/ 660867 w 661328" name="connsiteX3"/>
              <a:gd fmla="*/ 214456 h 235645" name="connsiteY3"/>
              <a:gd fmla="*/ 15456 w 661328" name="connsiteX4"/>
              <a:gd fmla="*/ 217205 h 235645" name="connsiteY4"/>
              <a:gd fmla="*/ 27 w 661328" name="connsiteX5"/>
              <a:gd fmla="*/ 6238 h 235645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235645" w="661328">
                <a:moveTo>
                  <a:pt x="27" y="6238"/>
                </a:moveTo>
                <a:lnTo>
                  <a:pt x="650034" y="0"/>
                </a:lnTo>
                <a:cubicBezTo>
                  <a:pt x="648447" y="82517"/>
                  <a:pt x="651621" y="153128"/>
                  <a:pt x="650034" y="235645"/>
                </a:cubicBezTo>
                <a:cubicBezTo>
                  <a:pt x="646512" y="234827"/>
                  <a:pt x="664389" y="215274"/>
                  <a:pt x="660867" y="214456"/>
                </a:cubicBezTo>
                <a:lnTo>
                  <a:pt x="15456" y="217205"/>
                </a:lnTo>
                <a:cubicBezTo>
                  <a:pt x="16250" y="137069"/>
                  <a:pt x="-767" y="86374"/>
                  <a:pt x="27" y="6238"/>
                </a:cubicBezTo>
                <a:close/>
              </a:path>
            </a:pathLst>
          </a:custGeom>
          <a:solidFill>
            <a:srgbClr val="92D050">
              <a:alpha val="20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563888" y="3938681"/>
            <a:ext cx="0" cy="343020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4578" y="3717032"/>
            <a:ext cx="1080120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zh-CN" dirty="0" lang="en-US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HOPE</a:t>
            </a:r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摄影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3781425" y="4155281"/>
            <a:ext cx="252413" cy="366713"/>
          </a:xfrm>
          <a:custGeom>
            <a:avLst/>
            <a:gdLst>
              <a:gd fmla="*/ 0 w 252413" name="connsiteX0"/>
              <a:gd fmla="*/ 0 h 366713" name="connsiteY0"/>
              <a:gd fmla="*/ 2381 w 252413" name="connsiteX1"/>
              <a:gd fmla="*/ 366713 h 366713" name="connsiteY1"/>
              <a:gd fmla="*/ 123825 w 252413" name="connsiteX2"/>
              <a:gd fmla="*/ 364332 h 366713" name="connsiteY2"/>
              <a:gd fmla="*/ 123825 w 252413" name="connsiteX3"/>
              <a:gd fmla="*/ 314325 h 366713" name="connsiteY3"/>
              <a:gd fmla="*/ 252413 w 252413" name="connsiteX4"/>
              <a:gd fmla="*/ 314325 h 366713" name="connsiteY4"/>
              <a:gd fmla="*/ 247650 w 252413" name="connsiteX5"/>
              <a:gd fmla="*/ 7144 h 366713" name="connsiteY5"/>
              <a:gd fmla="*/ 0 w 252413" name="connsiteX6"/>
              <a:gd fmla="*/ 0 h 366713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66713" w="252413">
                <a:moveTo>
                  <a:pt x="0" y="0"/>
                </a:moveTo>
                <a:cubicBezTo>
                  <a:pt x="794" y="122238"/>
                  <a:pt x="1587" y="244475"/>
                  <a:pt x="2381" y="366713"/>
                </a:cubicBezTo>
                <a:lnTo>
                  <a:pt x="123825" y="364332"/>
                </a:lnTo>
                <a:lnTo>
                  <a:pt x="123825" y="314325"/>
                </a:lnTo>
                <a:lnTo>
                  <a:pt x="252413" y="314325"/>
                </a:lnTo>
                <a:cubicBezTo>
                  <a:pt x="250825" y="211931"/>
                  <a:pt x="249238" y="109538"/>
                  <a:pt x="247650" y="7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20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851920" y="3963253"/>
            <a:ext cx="0" cy="297017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19872" y="3789040"/>
            <a:ext cx="1080120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美容会所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20" name="矩形 7"/>
          <p:cNvSpPr/>
          <p:nvPr/>
        </p:nvSpPr>
        <p:spPr>
          <a:xfrm>
            <a:off x="3522383" y="4338637"/>
            <a:ext cx="266185" cy="183357"/>
          </a:xfrm>
          <a:custGeom>
            <a:avLst/>
            <a:gdLst>
              <a:gd fmla="*/ 0 w 720080" name="connsiteX0"/>
              <a:gd fmla="*/ 0 h 288032" name="connsiteY0"/>
              <a:gd fmla="*/ 720080 w 720080" name="connsiteX1"/>
              <a:gd fmla="*/ 0 h 288032" name="connsiteY1"/>
              <a:gd fmla="*/ 720080 w 720080" name="connsiteX2"/>
              <a:gd fmla="*/ 288032 h 288032" name="connsiteY2"/>
              <a:gd fmla="*/ 0 w 720080" name="connsiteX3"/>
              <a:gd fmla="*/ 288032 h 288032" name="connsiteY3"/>
              <a:gd fmla="*/ 0 w 720080" name="connsiteX4"/>
              <a:gd fmla="*/ 0 h 288032" name="connsiteY4"/>
              <a:gd fmla="*/ 28575 w 720080" name="connsiteX0"/>
              <a:gd fmla="*/ 33338 h 288032" name="connsiteY0"/>
              <a:gd fmla="*/ 720080 w 720080" name="connsiteX1"/>
              <a:gd fmla="*/ 0 h 288032" name="connsiteY1"/>
              <a:gd fmla="*/ 720080 w 720080" name="connsiteX2"/>
              <a:gd fmla="*/ 288032 h 288032" name="connsiteY2"/>
              <a:gd fmla="*/ 0 w 720080" name="connsiteX3"/>
              <a:gd fmla="*/ 288032 h 288032" name="connsiteY3"/>
              <a:gd fmla="*/ 28575 w 720080" name="connsiteX4"/>
              <a:gd fmla="*/ 33338 h 288032" name="connsiteY4"/>
              <a:gd fmla="*/ 2381 w 693886" name="connsiteX0"/>
              <a:gd fmla="*/ 33338 h 288032" name="connsiteY0"/>
              <a:gd fmla="*/ 693886 w 693886" name="connsiteX1"/>
              <a:gd fmla="*/ 0 h 288032" name="connsiteY1"/>
              <a:gd fmla="*/ 693886 w 693886" name="connsiteX2"/>
              <a:gd fmla="*/ 288032 h 288032" name="connsiteY2"/>
              <a:gd fmla="*/ 0 w 693886" name="connsiteX3"/>
              <a:gd fmla="*/ 273745 h 288032" name="connsiteY3"/>
              <a:gd fmla="*/ 2381 w 693886" name="connsiteX4"/>
              <a:gd fmla="*/ 33338 h 288032" name="connsiteY4"/>
              <a:gd fmla="*/ 2381 w 709885" name="connsiteX0"/>
              <a:gd fmla="*/ 33338 h 288032" name="connsiteY0"/>
              <a:gd fmla="*/ 693886 w 709885" name="connsiteX1"/>
              <a:gd fmla="*/ 0 h 288032" name="connsiteY1"/>
              <a:gd fmla="*/ 693886 w 709885" name="connsiteX2"/>
              <a:gd fmla="*/ 288032 h 288032" name="connsiteY2"/>
              <a:gd fmla="*/ 709513 w 709885" name="connsiteX3"/>
              <a:gd fmla="*/ 271289 h 288032" name="connsiteY3"/>
              <a:gd fmla="*/ 0 w 709885" name="connsiteX4"/>
              <a:gd fmla="*/ 273745 h 288032" name="connsiteY4"/>
              <a:gd fmla="*/ 2381 w 709885" name="connsiteX5"/>
              <a:gd fmla="*/ 33338 h 288032" name="connsiteY5"/>
              <a:gd fmla="*/ 2381 w 724842" name="connsiteX0"/>
              <a:gd fmla="*/ 1 h 254695" name="connsiteY0"/>
              <a:gd fmla="*/ 724842 w 724842" name="connsiteX1"/>
              <a:gd fmla="*/ 0 h 254695" name="connsiteY1"/>
              <a:gd fmla="*/ 693886 w 724842" name="connsiteX2"/>
              <a:gd fmla="*/ 254695 h 254695" name="connsiteY2"/>
              <a:gd fmla="*/ 709513 w 724842" name="connsiteX3"/>
              <a:gd fmla="*/ 237952 h 254695" name="connsiteY3"/>
              <a:gd fmla="*/ 0 w 724842" name="connsiteX4"/>
              <a:gd fmla="*/ 240408 h 254695" name="connsiteY4"/>
              <a:gd fmla="*/ 2381 w 724842" name="connsiteX5"/>
              <a:gd fmla="*/ 1 h 254695" name="connsiteY5"/>
              <a:gd fmla="*/ 2381 w 724842" name="connsiteX0"/>
              <a:gd fmla="*/ 1 h 247551" name="connsiteY0"/>
              <a:gd fmla="*/ 724842 w 724842" name="connsiteX1"/>
              <a:gd fmla="*/ 0 h 247551" name="connsiteY1"/>
              <a:gd fmla="*/ 720080 w 724842" name="connsiteX2"/>
              <a:gd fmla="*/ 247551 h 247551" name="connsiteY2"/>
              <a:gd fmla="*/ 709513 w 724842" name="connsiteX3"/>
              <a:gd fmla="*/ 237952 h 247551" name="connsiteY3"/>
              <a:gd fmla="*/ 0 w 724842" name="connsiteX4"/>
              <a:gd fmla="*/ 240408 h 247551" name="connsiteY4"/>
              <a:gd fmla="*/ 2381 w 724842" name="connsiteX5"/>
              <a:gd fmla="*/ 1 h 247551" name="connsiteY5"/>
              <a:gd fmla="*/ 2381 w 720368" name="connsiteX0"/>
              <a:gd fmla="*/ 0 h 247550" name="connsiteY0"/>
              <a:gd fmla="*/ 717698 w 720368" name="connsiteX1"/>
              <a:gd fmla="*/ 7143 h 247550" name="connsiteY1"/>
              <a:gd fmla="*/ 720080 w 720368" name="connsiteX2"/>
              <a:gd fmla="*/ 247550 h 247550" name="connsiteY2"/>
              <a:gd fmla="*/ 709513 w 720368" name="connsiteX3"/>
              <a:gd fmla="*/ 237951 h 247550" name="connsiteY3"/>
              <a:gd fmla="*/ 0 w 720368" name="connsiteX4"/>
              <a:gd fmla="*/ 240407 h 247550" name="connsiteY4"/>
              <a:gd fmla="*/ 2381 w 720368" name="connsiteX5"/>
              <a:gd fmla="*/ 0 h 247550" name="connsiteY5"/>
              <a:gd fmla="*/ 2381 w 718156" name="connsiteX0"/>
              <a:gd fmla="*/ 0 h 242788" name="connsiteY0"/>
              <a:gd fmla="*/ 717698 w 718156" name="connsiteX1"/>
              <a:gd fmla="*/ 7143 h 242788" name="connsiteY1"/>
              <a:gd fmla="*/ 717698 w 718156" name="connsiteX2"/>
              <a:gd fmla="*/ 242788 h 242788" name="connsiteY2"/>
              <a:gd fmla="*/ 709513 w 718156" name="connsiteX3"/>
              <a:gd fmla="*/ 237951 h 242788" name="connsiteY3"/>
              <a:gd fmla="*/ 0 w 718156" name="connsiteX4"/>
              <a:gd fmla="*/ 240407 h 242788" name="connsiteY4"/>
              <a:gd fmla="*/ 2381 w 718156" name="connsiteX5"/>
              <a:gd fmla="*/ 0 h 242788" name="connsiteY5"/>
              <a:gd fmla="*/ 2381 w 718156" name="connsiteX0"/>
              <a:gd fmla="*/ 0 h 242788" name="connsiteY0"/>
              <a:gd fmla="*/ 717698 w 718156" name="connsiteX1"/>
              <a:gd fmla="*/ 7143 h 242788" name="connsiteY1"/>
              <a:gd fmla="*/ 717698 w 718156" name="connsiteX2"/>
              <a:gd fmla="*/ 242788 h 242788" name="connsiteY2"/>
              <a:gd fmla="*/ 716657 w 718156" name="connsiteX3"/>
              <a:gd fmla="*/ 240333 h 242788" name="connsiteY3"/>
              <a:gd fmla="*/ 0 w 718156" name="connsiteX4"/>
              <a:gd fmla="*/ 240407 h 242788" name="connsiteY4"/>
              <a:gd fmla="*/ 2381 w 718156" name="connsiteX5"/>
              <a:gd fmla="*/ 0 h 242788" name="connsiteY5"/>
              <a:gd fmla="*/ 67691 w 718156" name="connsiteX0"/>
              <a:gd fmla="*/ 6238 h 235645" name="connsiteY0"/>
              <a:gd fmla="*/ 717698 w 718156" name="connsiteX1"/>
              <a:gd fmla="*/ 0 h 235645" name="connsiteY1"/>
              <a:gd fmla="*/ 717698 w 718156" name="connsiteX2"/>
              <a:gd fmla="*/ 235645 h 235645" name="connsiteY2"/>
              <a:gd fmla="*/ 716657 w 718156" name="connsiteX3"/>
              <a:gd fmla="*/ 233190 h 235645" name="connsiteY3"/>
              <a:gd fmla="*/ 0 w 718156" name="connsiteX4"/>
              <a:gd fmla="*/ 233264 h 235645" name="connsiteY4"/>
              <a:gd fmla="*/ 67691 w 718156" name="connsiteX5"/>
              <a:gd fmla="*/ 6238 h 235645" name="connsiteY5"/>
              <a:gd fmla="*/ 27 w 650492" name="connsiteX0"/>
              <a:gd fmla="*/ 6238 h 235645" name="connsiteY0"/>
              <a:gd fmla="*/ 650034 w 650492" name="connsiteX1"/>
              <a:gd fmla="*/ 0 h 235645" name="connsiteY1"/>
              <a:gd fmla="*/ 650034 w 650492" name="connsiteX2"/>
              <a:gd fmla="*/ 235645 h 235645" name="connsiteY2"/>
              <a:gd fmla="*/ 648993 w 650492" name="connsiteX3"/>
              <a:gd fmla="*/ 233190 h 235645" name="connsiteY3"/>
              <a:gd fmla="*/ 15456 w 650492" name="connsiteX4"/>
              <a:gd fmla="*/ 217205 h 235645" name="connsiteY4"/>
              <a:gd fmla="*/ 27 w 650492" name="connsiteX5"/>
              <a:gd fmla="*/ 6238 h 235645" name="connsiteY5"/>
              <a:gd fmla="*/ 27 w 661328" name="connsiteX0"/>
              <a:gd fmla="*/ 6238 h 235645" name="connsiteY0"/>
              <a:gd fmla="*/ 650034 w 661328" name="connsiteX1"/>
              <a:gd fmla="*/ 0 h 235645" name="connsiteY1"/>
              <a:gd fmla="*/ 650034 w 661328" name="connsiteX2"/>
              <a:gd fmla="*/ 235645 h 235645" name="connsiteY2"/>
              <a:gd fmla="*/ 660867 w 661328" name="connsiteX3"/>
              <a:gd fmla="*/ 214456 h 235645" name="connsiteY3"/>
              <a:gd fmla="*/ 15456 w 661328" name="connsiteX4"/>
              <a:gd fmla="*/ 217205 h 235645" name="connsiteY4"/>
              <a:gd fmla="*/ 27 w 661328" name="connsiteX5"/>
              <a:gd fmla="*/ 6238 h 235645" name="connsiteY5"/>
              <a:gd fmla="*/ 2383 w 663684" name="connsiteX0"/>
              <a:gd fmla="*/ 6238 h 235645" name="connsiteY0"/>
              <a:gd fmla="*/ 652390 w 663684" name="connsiteX1"/>
              <a:gd fmla="*/ 0 h 235645" name="connsiteY1"/>
              <a:gd fmla="*/ 652390 w 663684" name="connsiteX2"/>
              <a:gd fmla="*/ 235645 h 235645" name="connsiteY2"/>
              <a:gd fmla="*/ 663223 w 663684" name="connsiteX3"/>
              <a:gd fmla="*/ 214456 h 235645" name="connsiteY3"/>
              <a:gd fmla="*/ 0 w 663684" name="connsiteX4"/>
              <a:gd fmla="*/ 232507 h 235645" name="connsiteY4"/>
              <a:gd fmla="*/ 2383 w 663684" name="connsiteX5"/>
              <a:gd fmla="*/ 6238 h 235645" name="connsiteY5"/>
              <a:gd fmla="*/ 2383 w 663684" name="connsiteX0"/>
              <a:gd fmla="*/ 6238 h 235645" name="connsiteY0"/>
              <a:gd fmla="*/ 652390 w 663684" name="connsiteX1"/>
              <a:gd fmla="*/ 0 h 235645" name="connsiteY1"/>
              <a:gd fmla="*/ 652390 w 663684" name="connsiteX2"/>
              <a:gd fmla="*/ 235645 h 235645" name="connsiteY2"/>
              <a:gd fmla="*/ 663223 w 663684" name="connsiteX3"/>
              <a:gd fmla="*/ 214456 h 235645" name="connsiteY3"/>
              <a:gd fmla="*/ 645874 w 663684" name="connsiteX4"/>
              <a:gd fmla="*/ 235645 h 235645" name="connsiteY4"/>
              <a:gd fmla="*/ 0 w 663684" name="connsiteX5"/>
              <a:gd fmla="*/ 232507 h 235645" name="connsiteY5"/>
              <a:gd fmla="*/ 2383 w 663684" name="connsiteX6"/>
              <a:gd fmla="*/ 6238 h 23564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235645" w="663684">
                <a:moveTo>
                  <a:pt x="2383" y="6238"/>
                </a:moveTo>
                <a:lnTo>
                  <a:pt x="652390" y="0"/>
                </a:lnTo>
                <a:cubicBezTo>
                  <a:pt x="650803" y="82517"/>
                  <a:pt x="653977" y="153128"/>
                  <a:pt x="652390" y="235645"/>
                </a:cubicBezTo>
                <a:cubicBezTo>
                  <a:pt x="648868" y="234827"/>
                  <a:pt x="666745" y="215274"/>
                  <a:pt x="663223" y="214456"/>
                </a:cubicBezTo>
                <a:cubicBezTo>
                  <a:pt x="653482" y="216419"/>
                  <a:pt x="655615" y="233682"/>
                  <a:pt x="645874" y="235645"/>
                </a:cubicBezTo>
                <a:lnTo>
                  <a:pt x="0" y="232507"/>
                </a:lnTo>
                <a:cubicBezTo>
                  <a:pt x="794" y="152371"/>
                  <a:pt x="1589" y="86374"/>
                  <a:pt x="2383" y="6238"/>
                </a:cubicBezTo>
                <a:close/>
              </a:path>
            </a:pathLst>
          </a:custGeom>
          <a:solidFill>
            <a:srgbClr val="92D050">
              <a:alpha val="20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3314638" y="4430315"/>
            <a:ext cx="351900" cy="3786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55776" y="4272335"/>
            <a:ext cx="1080120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她雅造型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43250" y="4681538"/>
            <a:ext cx="766763" cy="247650"/>
          </a:xfrm>
          <a:custGeom>
            <a:avLst/>
            <a:gdLst>
              <a:gd fmla="*/ 2381 w 766763" name="connsiteX0"/>
              <a:gd fmla="*/ 157162 h 247650" name="connsiteY0"/>
              <a:gd fmla="*/ 0 w 766763" name="connsiteX1"/>
              <a:gd fmla="*/ 0 h 247650" name="connsiteY1"/>
              <a:gd fmla="*/ 764381 w 766763" name="connsiteX2"/>
              <a:gd fmla="*/ 9525 h 247650" name="connsiteY2"/>
              <a:gd fmla="*/ 766763 w 766763" name="connsiteX3"/>
              <a:gd fmla="*/ 247650 h 247650" name="connsiteY3"/>
              <a:gd fmla="*/ 90488 w 766763" name="connsiteX4"/>
              <a:gd fmla="*/ 240506 h 247650" name="connsiteY4"/>
              <a:gd fmla="*/ 2381 w 766763" name="connsiteX5"/>
              <a:gd fmla="*/ 157162 h 247650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247650" w="766763">
                <a:moveTo>
                  <a:pt x="2381" y="157162"/>
                </a:moveTo>
                <a:cubicBezTo>
                  <a:pt x="1587" y="104775"/>
                  <a:pt x="794" y="52387"/>
                  <a:pt x="0" y="0"/>
                </a:cubicBezTo>
                <a:lnTo>
                  <a:pt x="764381" y="9525"/>
                </a:lnTo>
                <a:lnTo>
                  <a:pt x="766763" y="247650"/>
                </a:lnTo>
                <a:lnTo>
                  <a:pt x="90488" y="240506"/>
                </a:lnTo>
                <a:lnTo>
                  <a:pt x="2381" y="15716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339724" y="4872946"/>
            <a:ext cx="0" cy="212238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74578" y="5013176"/>
            <a:ext cx="1080120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初客牛排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261979" y="2850147"/>
            <a:ext cx="1871579" cy="1630948"/>
          </a:xfrm>
          <a:custGeom>
            <a:avLst/>
            <a:gdLst>
              <a:gd fmla="*/ 1614905 w 1871579" name="connsiteX0"/>
              <a:gd fmla="*/ 16042 h 1630948" name="connsiteY0"/>
              <a:gd fmla="*/ 0 w 1871579" name="connsiteX1"/>
              <a:gd fmla="*/ 26737 h 1630948" name="connsiteY1"/>
              <a:gd fmla="*/ 0 w 1871579" name="connsiteX2"/>
              <a:gd fmla="*/ 1630948 h 1630948" name="connsiteY2"/>
              <a:gd fmla="*/ 1406358 w 1871579" name="connsiteX3"/>
              <a:gd fmla="*/ 1604211 h 1630948" name="connsiteY3"/>
              <a:gd fmla="*/ 1486568 w 1871579" name="connsiteX4"/>
              <a:gd fmla="*/ 1379621 h 1630948" name="connsiteY4"/>
              <a:gd fmla="*/ 1443789 w 1871579" name="connsiteX5"/>
              <a:gd fmla="*/ 1224548 h 1630948" name="connsiteY5"/>
              <a:gd fmla="*/ 1417053 w 1871579" name="connsiteX6"/>
              <a:gd fmla="*/ 1042737 h 1630948" name="connsiteY6"/>
              <a:gd fmla="*/ 1433095 w 1871579" name="connsiteX7"/>
              <a:gd fmla="*/ 887664 h 1630948" name="connsiteY7"/>
              <a:gd fmla="*/ 1481221 w 1871579" name="connsiteX8"/>
              <a:gd fmla="*/ 657727 h 1630948" name="connsiteY8"/>
              <a:gd fmla="*/ 1588168 w 1871579" name="connsiteX9"/>
              <a:gd fmla="*/ 411748 h 1630948" name="connsiteY9"/>
              <a:gd fmla="*/ 1759284 w 1871579" name="connsiteX10"/>
              <a:gd fmla="*/ 208548 h 1630948" name="connsiteY10"/>
              <a:gd fmla="*/ 1871579 w 1871579" name="connsiteX11"/>
              <a:gd fmla="*/ 16042 h 1630948" name="connsiteY11"/>
              <a:gd fmla="*/ 1871579 w 1871579" name="connsiteX12"/>
              <a:gd fmla="*/ 0 h 1630948" name="connsiteY12"/>
              <a:gd fmla="*/ 1614905 w 1871579" name="connsiteX13"/>
              <a:gd fmla="*/ 16042 h 1630948" name="connsiteY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b="b" l="l" r="r" t="t"/>
            <a:pathLst>
              <a:path h="1630948" w="1871579">
                <a:moveTo>
                  <a:pt x="1614905" y="16042"/>
                </a:moveTo>
                <a:lnTo>
                  <a:pt x="0" y="26737"/>
                </a:lnTo>
                <a:lnTo>
                  <a:pt x="0" y="1630948"/>
                </a:lnTo>
                <a:lnTo>
                  <a:pt x="1406358" y="1604211"/>
                </a:lnTo>
                <a:lnTo>
                  <a:pt x="1486568" y="1379621"/>
                </a:lnTo>
                <a:lnTo>
                  <a:pt x="1443789" y="1224548"/>
                </a:lnTo>
                <a:lnTo>
                  <a:pt x="1417053" y="1042737"/>
                </a:lnTo>
                <a:lnTo>
                  <a:pt x="1433095" y="887664"/>
                </a:lnTo>
                <a:lnTo>
                  <a:pt x="1481221" y="657727"/>
                </a:lnTo>
                <a:lnTo>
                  <a:pt x="1588168" y="411748"/>
                </a:lnTo>
                <a:lnTo>
                  <a:pt x="1759284" y="208548"/>
                </a:lnTo>
                <a:lnTo>
                  <a:pt x="1871579" y="16042"/>
                </a:lnTo>
                <a:lnTo>
                  <a:pt x="1871579" y="0"/>
                </a:lnTo>
                <a:lnTo>
                  <a:pt x="1614905" y="16042"/>
                </a:lnTo>
                <a:close/>
              </a:path>
            </a:pathLst>
          </a:cu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81139" y="3347700"/>
            <a:ext cx="1368152" cy="553998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>
                <a:latin charset="-122" panose="02010600040101010101" pitchFamily="2" typeface="华文细黑"/>
                <a:ea charset="-122" panose="02010600040101010101" pitchFamily="2" typeface="华文细黑"/>
              </a:rPr>
              <a:t>屋面停车场</a:t>
            </a:r>
            <a:endParaRPr altLang="zh-CN" dirty="0" lang="en-US" smtClean="0">
              <a:latin charset="-122" panose="02010600040101010101" pitchFamily="2" typeface="华文细黑"/>
              <a:ea charset="-122" panose="02010600040101010101" pitchFamily="2" typeface="华文细黑"/>
            </a:endParaRPr>
          </a:p>
          <a:p>
            <a:pPr algn="ctr"/>
            <a:r>
              <a:rPr altLang="en-US" dirty="0" lang="zh-CN" smtClean="0" sz="1200">
                <a:latin charset="-122" panose="02010600040101010101" pitchFamily="2" typeface="华文细黑"/>
                <a:ea charset="-122" panose="02010600040101010101" pitchFamily="2" typeface="华文细黑"/>
              </a:rPr>
              <a:t>停车位</a:t>
            </a:r>
            <a:r>
              <a:rPr altLang="zh-CN" dirty="0" lang="en-US" smtClean="0" sz="1200">
                <a:latin charset="-122" panose="02010600040101010101" pitchFamily="2" typeface="华文细黑"/>
                <a:ea charset="-122" panose="02010600040101010101" pitchFamily="2" typeface="华文细黑"/>
              </a:rPr>
              <a:t>282</a:t>
            </a:r>
            <a:r>
              <a:rPr altLang="en-US" dirty="0" lang="zh-CN" smtClean="0" sz="1200">
                <a:latin charset="-122" panose="02010600040101010101" pitchFamily="2" typeface="华文细黑"/>
                <a:ea charset="-122" panose="02010600040101010101" pitchFamily="2" typeface="华文细黑"/>
              </a:rPr>
              <a:t>个</a:t>
            </a:r>
            <a:endParaRPr altLang="en-US" dirty="0" lang="zh-CN" sz="1200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987824" y="2420888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headEnd len="med" w="lg"/>
            <a:tailEnd len="med" type="stealth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 34"/>
          <p:cNvSpPr/>
          <p:nvPr/>
        </p:nvSpPr>
        <p:spPr>
          <a:xfrm>
            <a:off x="1444028" y="4458832"/>
            <a:ext cx="1312752" cy="479833"/>
          </a:xfrm>
          <a:custGeom>
            <a:avLst/>
            <a:gdLst>
              <a:gd fmla="*/ 547734 w 1312752" name="connsiteX0"/>
              <a:gd fmla="*/ 0 h 479833" name="connsiteY0"/>
              <a:gd fmla="*/ 547734 w 1312752" name="connsiteX1"/>
              <a:gd fmla="*/ 203703 h 479833" name="connsiteY1"/>
              <a:gd fmla="*/ 0 w 1312752" name="connsiteX2"/>
              <a:gd fmla="*/ 203703 h 479833" name="connsiteY2"/>
              <a:gd fmla="*/ 4526 w 1312752" name="connsiteX3"/>
              <a:gd fmla="*/ 479833 h 479833" name="connsiteY3"/>
              <a:gd fmla="*/ 905346 w 1312752" name="connsiteX4"/>
              <a:gd fmla="*/ 470780 h 479833" name="connsiteY4"/>
              <a:gd fmla="*/ 986827 w 1312752" name="connsiteX5"/>
              <a:gd fmla="*/ 448146 h 479833" name="connsiteY5"/>
              <a:gd fmla="*/ 1086416 w 1312752" name="connsiteX6"/>
              <a:gd fmla="*/ 398352 h 479833" name="connsiteY6"/>
              <a:gd fmla="*/ 1181477 w 1312752" name="connsiteX7"/>
              <a:gd fmla="*/ 321398 h 479833" name="connsiteY7"/>
              <a:gd fmla="*/ 1249378 w 1312752" name="connsiteX8"/>
              <a:gd fmla="*/ 190122 h 479833" name="connsiteY8"/>
              <a:gd fmla="*/ 1290119 w 1312752" name="connsiteX9"/>
              <a:gd fmla="*/ 104115 h 479833" name="connsiteY9"/>
              <a:gd fmla="*/ 1312752 w 1312752" name="connsiteX10"/>
              <a:gd fmla="*/ 0 h 479833" name="connsiteY10"/>
              <a:gd fmla="*/ 547734 w 1312752" name="connsiteX11"/>
              <a:gd fmla="*/ 0 h 479833" name="connsiteY11"/>
              <a:gd fmla="*/ 547734 w 1312752" name="connsiteX0"/>
              <a:gd fmla="*/ 0 h 479833" name="connsiteY0"/>
              <a:gd fmla="*/ 547734 w 1312752" name="connsiteX1"/>
              <a:gd fmla="*/ 203703 h 479833" name="connsiteY1"/>
              <a:gd fmla="*/ 0 w 1312752" name="connsiteX2"/>
              <a:gd fmla="*/ 203703 h 479833" name="connsiteY2"/>
              <a:gd fmla="*/ 4526 w 1312752" name="connsiteX3"/>
              <a:gd fmla="*/ 479833 h 479833" name="connsiteY3"/>
              <a:gd fmla="*/ 905346 w 1312752" name="connsiteX4"/>
              <a:gd fmla="*/ 470780 h 479833" name="connsiteY4"/>
              <a:gd fmla="*/ 986827 w 1312752" name="connsiteX5"/>
              <a:gd fmla="*/ 448146 h 479833" name="connsiteY5"/>
              <a:gd fmla="*/ 1086416 w 1312752" name="connsiteX6"/>
              <a:gd fmla="*/ 398352 h 479833" name="connsiteY6"/>
              <a:gd fmla="*/ 1186004 w 1312752" name="connsiteX7"/>
              <a:gd fmla="*/ 316871 h 479833" name="connsiteY7"/>
              <a:gd fmla="*/ 1249378 w 1312752" name="connsiteX8"/>
              <a:gd fmla="*/ 190122 h 479833" name="connsiteY8"/>
              <a:gd fmla="*/ 1290119 w 1312752" name="connsiteX9"/>
              <a:gd fmla="*/ 104115 h 479833" name="connsiteY9"/>
              <a:gd fmla="*/ 1312752 w 1312752" name="connsiteX10"/>
              <a:gd fmla="*/ 0 h 479833" name="connsiteY10"/>
              <a:gd fmla="*/ 547734 w 1312752" name="connsiteX11"/>
              <a:gd fmla="*/ 0 h 479833" name="connsiteY11"/>
              <a:gd fmla="*/ 547734 w 1312752" name="connsiteX0"/>
              <a:gd fmla="*/ 0 h 479833" name="connsiteY0"/>
              <a:gd fmla="*/ 547734 w 1312752" name="connsiteX1"/>
              <a:gd fmla="*/ 203703 h 479833" name="connsiteY1"/>
              <a:gd fmla="*/ 0 w 1312752" name="connsiteX2"/>
              <a:gd fmla="*/ 203703 h 479833" name="connsiteY2"/>
              <a:gd fmla="*/ 4526 w 1312752" name="connsiteX3"/>
              <a:gd fmla="*/ 479833 h 479833" name="connsiteY3"/>
              <a:gd fmla="*/ 905346 w 1312752" name="connsiteX4"/>
              <a:gd fmla="*/ 470780 h 479833" name="connsiteY4"/>
              <a:gd fmla="*/ 986827 w 1312752" name="connsiteX5"/>
              <a:gd fmla="*/ 448146 h 479833" name="connsiteY5"/>
              <a:gd fmla="*/ 1086416 w 1312752" name="connsiteX6"/>
              <a:gd fmla="*/ 398352 h 479833" name="connsiteY6"/>
              <a:gd fmla="*/ 1186004 w 1312752" name="connsiteX7"/>
              <a:gd fmla="*/ 316871 h 479833" name="connsiteY7"/>
              <a:gd fmla="*/ 1249378 w 1312752" name="connsiteX8"/>
              <a:gd fmla="*/ 190122 h 479833" name="connsiteY8"/>
              <a:gd fmla="*/ 1276539 w 1312752" name="connsiteX9"/>
              <a:gd fmla="*/ 104115 h 479833" name="connsiteY9"/>
              <a:gd fmla="*/ 1312752 w 1312752" name="connsiteX10"/>
              <a:gd fmla="*/ 0 h 479833" name="connsiteY10"/>
              <a:gd fmla="*/ 547734 w 1312752" name="connsiteX11"/>
              <a:gd fmla="*/ 0 h 479833" name="connsiteY11"/>
              <a:gd fmla="*/ 547734 w 1312752" name="connsiteX0"/>
              <a:gd fmla="*/ 0 h 479833" name="connsiteY0"/>
              <a:gd fmla="*/ 547734 w 1312752" name="connsiteX1"/>
              <a:gd fmla="*/ 203703 h 479833" name="connsiteY1"/>
              <a:gd fmla="*/ 0 w 1312752" name="connsiteX2"/>
              <a:gd fmla="*/ 203703 h 479833" name="connsiteY2"/>
              <a:gd fmla="*/ 4526 w 1312752" name="connsiteX3"/>
              <a:gd fmla="*/ 479833 h 479833" name="connsiteY3"/>
              <a:gd fmla="*/ 905346 w 1312752" name="connsiteX4"/>
              <a:gd fmla="*/ 470780 h 479833" name="connsiteY4"/>
              <a:gd fmla="*/ 986827 w 1312752" name="connsiteX5"/>
              <a:gd fmla="*/ 448146 h 479833" name="connsiteY5"/>
              <a:gd fmla="*/ 1086416 w 1312752" name="connsiteX6"/>
              <a:gd fmla="*/ 398352 h 479833" name="connsiteY6"/>
              <a:gd fmla="*/ 1190531 w 1312752" name="connsiteX7"/>
              <a:gd fmla="*/ 294237 h 479833" name="connsiteY7"/>
              <a:gd fmla="*/ 1249378 w 1312752" name="connsiteX8"/>
              <a:gd fmla="*/ 190122 h 479833" name="connsiteY8"/>
              <a:gd fmla="*/ 1276539 w 1312752" name="connsiteX9"/>
              <a:gd fmla="*/ 104115 h 479833" name="connsiteY9"/>
              <a:gd fmla="*/ 1312752 w 1312752" name="connsiteX10"/>
              <a:gd fmla="*/ 0 h 479833" name="connsiteY10"/>
              <a:gd fmla="*/ 547734 w 1312752" name="connsiteX11"/>
              <a:gd fmla="*/ 0 h 47983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479833" w="1312752">
                <a:moveTo>
                  <a:pt x="547734" y="0"/>
                </a:moveTo>
                <a:lnTo>
                  <a:pt x="547734" y="203703"/>
                </a:lnTo>
                <a:lnTo>
                  <a:pt x="0" y="203703"/>
                </a:lnTo>
                <a:cubicBezTo>
                  <a:pt x="1509" y="295746"/>
                  <a:pt x="3017" y="387790"/>
                  <a:pt x="4526" y="479833"/>
                </a:cubicBezTo>
                <a:lnTo>
                  <a:pt x="905346" y="470780"/>
                </a:lnTo>
                <a:lnTo>
                  <a:pt x="986827" y="448146"/>
                </a:lnTo>
                <a:lnTo>
                  <a:pt x="1086416" y="398352"/>
                </a:lnTo>
                <a:lnTo>
                  <a:pt x="1190531" y="294237"/>
                </a:lnTo>
                <a:lnTo>
                  <a:pt x="1249378" y="190122"/>
                </a:lnTo>
                <a:lnTo>
                  <a:pt x="1276539" y="104115"/>
                </a:lnTo>
                <a:lnTo>
                  <a:pt x="1312752" y="0"/>
                </a:lnTo>
                <a:lnTo>
                  <a:pt x="547734" y="0"/>
                </a:lnTo>
                <a:close/>
              </a:path>
            </a:pathLst>
          </a:custGeom>
          <a:solidFill>
            <a:srgbClr val="92D050">
              <a:alpha val="20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195254" y="4783084"/>
            <a:ext cx="0" cy="212238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63688" y="4982979"/>
            <a:ext cx="1080120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mtClean="0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教育培训</a:t>
            </a:r>
            <a:endParaRPr altLang="en-US" dirty="0" lang="zh-CN" sz="1000" u="sng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5441133" y="4277762"/>
            <a:ext cx="1326332" cy="588476"/>
          </a:xfrm>
          <a:custGeom>
            <a:avLst/>
            <a:gdLst>
              <a:gd fmla="*/ 176542 w 1326332" name="connsiteX0"/>
              <a:gd fmla="*/ 0 h 588476" name="connsiteY0"/>
              <a:gd fmla="*/ 0 w 1326332" name="connsiteX1"/>
              <a:gd fmla="*/ 312345 h 588476" name="connsiteY1"/>
              <a:gd fmla="*/ 461726 w 1326332" name="connsiteX2"/>
              <a:gd fmla="*/ 588476 h 588476" name="connsiteY2"/>
              <a:gd fmla="*/ 1326332 w 1326332" name="connsiteX3"/>
              <a:gd fmla="*/ 484361 h 588476" name="connsiteY3"/>
              <a:gd fmla="*/ 1272012 w 1326332" name="connsiteX4"/>
              <a:gd fmla="*/ 122222 h 588476" name="connsiteY4"/>
              <a:gd fmla="*/ 525101 w 1326332" name="connsiteX5"/>
              <a:gd fmla="*/ 221810 h 588476" name="connsiteY5"/>
              <a:gd fmla="*/ 176542 w 1326332" name="connsiteX6"/>
              <a:gd fmla="*/ 0 h 588476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588476" w="1326332">
                <a:moveTo>
                  <a:pt x="176542" y="0"/>
                </a:moveTo>
                <a:lnTo>
                  <a:pt x="0" y="312345"/>
                </a:lnTo>
                <a:lnTo>
                  <a:pt x="461726" y="588476"/>
                </a:lnTo>
                <a:lnTo>
                  <a:pt x="1326332" y="484361"/>
                </a:lnTo>
                <a:lnTo>
                  <a:pt x="1272012" y="122222"/>
                </a:lnTo>
                <a:lnTo>
                  <a:pt x="525101" y="221810"/>
                </a:lnTo>
                <a:lnTo>
                  <a:pt x="176542" y="0"/>
                </a:lnTo>
                <a:close/>
              </a:path>
            </a:pathLst>
          </a:custGeom>
          <a:solidFill>
            <a:srgbClr val="92D050">
              <a:alpha val="20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5940152" y="4672766"/>
            <a:ext cx="0" cy="340410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00092" y="4982979"/>
            <a:ext cx="1080120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网咖</a:t>
            </a:r>
          </a:p>
        </p:txBody>
      </p:sp>
      <p:sp>
        <p:nvSpPr>
          <p:cNvPr id="42" name="任意多边形 41"/>
          <p:cNvSpPr/>
          <p:nvPr/>
        </p:nvSpPr>
        <p:spPr>
          <a:xfrm>
            <a:off x="4318503" y="4685168"/>
            <a:ext cx="719750" cy="239917"/>
          </a:xfrm>
          <a:custGeom>
            <a:avLst/>
            <a:gdLst>
              <a:gd fmla="*/ 0 w 719750" name="connsiteX0"/>
              <a:gd fmla="*/ 9054 h 239917" name="connsiteY0"/>
              <a:gd fmla="*/ 4527 w 719750" name="connsiteX1"/>
              <a:gd fmla="*/ 239917 h 239917" name="connsiteY1"/>
              <a:gd fmla="*/ 719750 w 719750" name="connsiteX2"/>
              <a:gd fmla="*/ 235390 h 239917" name="connsiteY2"/>
              <a:gd fmla="*/ 710697 w 719750" name="connsiteX3"/>
              <a:gd fmla="*/ 0 h 239917" name="connsiteY3"/>
              <a:gd fmla="*/ 0 w 719750" name="connsiteX4"/>
              <a:gd fmla="*/ 9054 h 239917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239917" w="719750">
                <a:moveTo>
                  <a:pt x="0" y="9054"/>
                </a:moveTo>
                <a:lnTo>
                  <a:pt x="4527" y="239917"/>
                </a:lnTo>
                <a:lnTo>
                  <a:pt x="719750" y="235390"/>
                </a:lnTo>
                <a:lnTo>
                  <a:pt x="710697" y="0"/>
                </a:lnTo>
                <a:lnTo>
                  <a:pt x="0" y="905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4584501" y="4876860"/>
            <a:ext cx="0" cy="212238"/>
          </a:xfrm>
          <a:prstGeom prst="straightConnector1">
            <a:avLst/>
          </a:prstGeom>
          <a:ln>
            <a:solidFill>
              <a:schemeClr val="tx1"/>
            </a:solidFill>
            <a:headEnd len="sm" type="oval" w="sm"/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67944" y="5054987"/>
            <a:ext cx="1080120" cy="24622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z="1000" u="sng">
                <a:latin charset="-122" panose="02010600040101010101" pitchFamily="2" typeface="华文细黑"/>
                <a:ea charset="-122" panose="02010600040101010101" pitchFamily="2" typeface="华文细黑"/>
              </a:rPr>
              <a:t>餐饮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0" y="5949280"/>
            <a:ext cx="9144000" cy="0"/>
          </a:xfrm>
          <a:prstGeom prst="line">
            <a:avLst/>
          </a:prstGeom>
          <a:ln w="3810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09596" y="5764614"/>
            <a:ext cx="982638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 smtClean="0">
                <a:latin charset="-122" panose="02010600040101010101" pitchFamily="2" typeface="华文细黑"/>
                <a:ea charset="-122" panose="02010600040101010101" pitchFamily="2" typeface="华文细黑"/>
              </a:rPr>
              <a:t>义峰路 </a:t>
            </a:r>
            <a:endParaRPr altLang="en-US" dirty="0" lang="zh-CN"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04517" y="2082926"/>
            <a:ext cx="982638" cy="276999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b="1" dirty="0" lang="zh-CN" smtClean="0" sz="1200">
                <a:solidFill>
                  <a:srgbClr val="0070C0"/>
                </a:solidFill>
                <a:latin charset="-122" panose="02010600040101010101" pitchFamily="2" typeface="华文细黑"/>
                <a:ea charset="-122" panose="02010600040101010101" pitchFamily="2" typeface="华文细黑"/>
              </a:rPr>
              <a:t>车行通道</a:t>
            </a:r>
            <a:endParaRPr altLang="zh-CN" b="1" dirty="0" lang="en-US" smtClean="0" sz="1200">
              <a:solidFill>
                <a:srgbClr val="0070C0"/>
              </a:solidFill>
              <a:latin charset="-122" panose="02010600040101010101" pitchFamily="2" typeface="华文细黑"/>
              <a:ea charset="-122" panose="02010600040101010101" pitchFamily="2" typeface="华文细黑"/>
            </a:endParaRP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5353" y="150420"/>
            <a:ext cx="2086337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bIns="45714" lIns="91429" rIns="91429" tIns="45714" wrap="square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buFontTx/>
              <a:buNone/>
              <a:defRPr>
                <a:latin charset="-122" panose="02010600040101010101" pitchFamily="2" typeface="华文细黑"/>
                <a:ea charset="-122" panose="02010600040101010101" pitchFamily="2" typeface="华文细黑"/>
              </a:defRPr>
            </a:lvl1pPr>
            <a:lvl2pPr eaLnBrk="0" hangingPunct="0" indent="-285750" marL="742950">
              <a:spcBef>
                <a:spcPct val="20000"/>
              </a:spcBef>
              <a:buChar char="–"/>
              <a:defRPr sz="2800">
                <a:latin charset="0" typeface="Arial"/>
                <a:ea charset="-122" pitchFamily="2" typeface="宋体"/>
              </a:defRPr>
            </a:lvl2pPr>
            <a:lvl3pPr eaLnBrk="0" hangingPunct="0" indent="-228600" marL="1143000">
              <a:spcBef>
                <a:spcPct val="20000"/>
              </a:spcBef>
              <a:buChar char="•"/>
              <a:defRPr sz="2300">
                <a:latin charset="0" typeface="Arial"/>
                <a:ea charset="-122" pitchFamily="2" typeface="宋体"/>
              </a:defRPr>
            </a:lvl3pPr>
            <a:lvl4pPr eaLnBrk="0" hangingPunct="0" indent="-228600" marL="1600200">
              <a:spcBef>
                <a:spcPct val="20000"/>
              </a:spcBef>
              <a:buChar char="–"/>
              <a:defRPr sz="2000">
                <a:latin charset="0" typeface="Arial"/>
                <a:ea charset="-122" pitchFamily="2" typeface="宋体"/>
              </a:defRPr>
            </a:lvl4pPr>
            <a:lvl5pPr eaLnBrk="0" hangingPunct="0" indent="-228600" marL="2057400">
              <a:spcBef>
                <a:spcPct val="20000"/>
              </a:spcBef>
              <a:buChar char="»"/>
              <a:defRPr sz="2000">
                <a:latin charset="0" typeface="Arial"/>
                <a:ea charset="-122" pitchFamily="2" typeface="宋体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latin charset="0" typeface="Arial"/>
                <a:ea charset="-122" pitchFamily="2" typeface="宋体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latin charset="0" typeface="Arial"/>
                <a:ea charset="-122" pitchFamily="2" typeface="宋体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latin charset="0" typeface="Arial"/>
                <a:ea charset="-122" pitchFamily="2" typeface="宋体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latin charset="0" typeface="Arial"/>
                <a:ea charset="-122" pitchFamily="2" typeface="宋体"/>
              </a:defRPr>
            </a:lvl9pPr>
          </a:lstStyle>
          <a:p>
            <a:r>
              <a:rPr altLang="en-US" dirty="0" lang="zh-CN" smtClean="0"/>
              <a:t>内部动线图</a:t>
            </a:r>
            <a:r>
              <a:rPr altLang="zh-CN" dirty="0" lang="en-US" smtClean="0"/>
              <a:t>3F</a:t>
            </a:r>
            <a:endParaRPr altLang="zh-CN" dirty="0" lang="en-US"/>
          </a:p>
        </p:txBody>
      </p:sp>
    </p:spTree>
    <p:extLst>
      <p:ext uri="{BB962C8B-B14F-4D97-AF65-F5344CB8AC3E}">
        <p14:creationId xmlns:p14="http://schemas.microsoft.com/office/powerpoint/2010/main" val="222773967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3" name="图片占位符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4" name="文本占位符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0"/>
            <a:ext cx="3810000" cy="127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YUM_NWP_SLIDE_FLAG</a:t>
            </a:r>
          </a:p>
        </p:txBody>
      </p:sp>
      <p:pic>
        <p:nvPicPr>
          <p:cNvPr name="Picture 5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name="Group 7" id="8"/>
          <p:cNvGrpSpPr/>
          <p:nvPr/>
        </p:nvGrpSpPr>
        <p:grpSpPr>
          <a:xfrm>
            <a:off x="0" y="0"/>
            <a:ext cx="0" cy="0"/>
          </a:xfrm>
        </p:grpSpPr>
        <p:sp>
          <p:nvSpPr>
            <p:cNvPr name="TextBox 8" id="9"/>
            <p:cNvSpPr txBox="true"/>
            <p:nvPr/>
          </p:nvSpPr>
          <p:spPr>
            <a:xfrm>
              <a:off x="3200058" y="1244417"/>
              <a:ext cx="368310" cy="354236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669" b="false" i="false">
                  <a:solidFill>
                    <a:srgbClr val="000000"/>
                  </a:solidFill>
                  <a:latin typeface="Microsoft YaHei"/>
                </a:rPr>
                <a:t>1972
=</a:t>
              </a:r>
            </a:p>
          </p:txBody>
        </p:sp>
        <p:sp>
          <p:nvSpPr>
            <p:cNvPr name="TextBox 9" id="10"/>
            <p:cNvSpPr txBox="true"/>
            <p:nvPr/>
          </p:nvSpPr>
          <p:spPr>
            <a:xfrm>
              <a:off x="6062367" y="-4011803"/>
              <a:ext cx="368310" cy="354236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669" b="false" i="false">
                  <a:solidFill>
                    <a:srgbClr val="000000"/>
                  </a:solidFill>
                  <a:latin typeface="Microsoft YaHei"/>
                </a:rPr>
                <a:t>2232
=</a:t>
              </a:r>
            </a:p>
          </p:txBody>
        </p:sp>
        <p:sp>
          <p:nvSpPr>
            <p:cNvPr name="TextBox 10" id="11"/>
            <p:cNvSpPr txBox="true"/>
            <p:nvPr/>
          </p:nvSpPr>
          <p:spPr>
            <a:xfrm>
              <a:off x="403711" y="5706604"/>
              <a:ext cx="318730" cy="354236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669" b="false" i="false">
                  <a:solidFill>
                    <a:srgbClr val="000000"/>
                  </a:solidFill>
                  <a:latin typeface="Microsoft YaHei"/>
                </a:rPr>
                <a:t>579
+</a:t>
              </a:r>
            </a:p>
          </p:txBody>
        </p:sp>
        <p:sp>
          <p:nvSpPr>
            <p:cNvPr name="TextBox 11" id="12"/>
            <p:cNvSpPr txBox="true"/>
            <p:nvPr/>
          </p:nvSpPr>
          <p:spPr>
            <a:xfrm>
              <a:off x="4777966" y="1247981"/>
              <a:ext cx="417890" cy="354236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669" b="false" i="false">
                  <a:solidFill>
                    <a:srgbClr val="000000"/>
                  </a:solidFill>
                  <a:latin typeface="Microsoft YaHei"/>
                </a:rPr>
                <a:t>10400
=</a:t>
              </a:r>
            </a:p>
          </p:txBody>
        </p:sp>
        <p:sp>
          <p:nvSpPr>
            <p:cNvPr name="TextBox 12" id="13"/>
            <p:cNvSpPr txBox="true"/>
            <p:nvPr/>
          </p:nvSpPr>
          <p:spPr>
            <a:xfrm>
              <a:off x="1813699" y="6237405"/>
              <a:ext cx="368310" cy="354236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669" b="false" i="false">
                  <a:solidFill>
                    <a:srgbClr val="000000"/>
                  </a:solidFill>
                  <a:latin typeface="Microsoft YaHei"/>
                </a:rPr>
                <a:t>5300
=</a:t>
              </a:r>
            </a:p>
          </p:txBody>
        </p:sp>
        <p:sp>
          <p:nvSpPr>
            <p:cNvPr name="TextBox 13" id="14"/>
            <p:cNvSpPr txBox="true"/>
            <p:nvPr/>
          </p:nvSpPr>
          <p:spPr>
            <a:xfrm>
              <a:off x="5509936" y="3242724"/>
              <a:ext cx="368310" cy="354236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669" b="false" i="false">
                  <a:solidFill>
                    <a:srgbClr val="000000"/>
                  </a:solidFill>
                  <a:latin typeface="Microsoft YaHei"/>
                </a:rPr>
                <a:t>1230
=</a:t>
              </a:r>
            </a:p>
          </p:txBody>
        </p:sp>
        <p:sp>
          <p:nvSpPr>
            <p:cNvPr name="TextBox 14" id="15"/>
            <p:cNvSpPr txBox="true"/>
            <p:nvPr/>
          </p:nvSpPr>
          <p:spPr>
            <a:xfrm>
              <a:off x="8836107" y="8491311"/>
              <a:ext cx="368310" cy="354236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669" b="false" i="false">
                  <a:solidFill>
                    <a:srgbClr val="000000"/>
                  </a:solidFill>
                  <a:latin typeface="Microsoft YaHei"/>
                </a:rPr>
                <a:t>1710
=</a:t>
              </a:r>
            </a:p>
          </p:txBody>
        </p:sp>
        <p:sp>
          <p:nvSpPr>
            <p:cNvPr name="TextBox 15" id="16"/>
            <p:cNvSpPr txBox="true"/>
            <p:nvPr/>
          </p:nvSpPr>
          <p:spPr>
            <a:xfrm>
              <a:off x="4120059" y="5392247"/>
              <a:ext cx="368310" cy="354236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669" b="false" i="false">
                  <a:solidFill>
                    <a:srgbClr val="000000"/>
                  </a:solidFill>
                  <a:latin typeface="Microsoft YaHei"/>
                </a:rPr>
                <a:t>7260
=</a:t>
              </a:r>
            </a:p>
          </p:txBody>
        </p:sp>
        <p:sp>
          <p:nvSpPr>
            <p:cNvPr name="TextBox 16" id="17"/>
            <p:cNvSpPr txBox="true"/>
            <p:nvPr/>
          </p:nvSpPr>
          <p:spPr>
            <a:xfrm>
              <a:off x="3169985" y="6184839"/>
              <a:ext cx="417890" cy="354236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669" b="false" i="false">
                  <a:solidFill>
                    <a:srgbClr val="000000"/>
                  </a:solidFill>
                  <a:latin typeface="Microsoft YaHei"/>
                </a:rPr>
                <a:t>11960
+</a:t>
              </a:r>
            </a:p>
          </p:txBody>
        </p:sp>
        <p:sp>
          <p:nvSpPr>
            <p:cNvPr name="TextBox 17" id="18"/>
            <p:cNvSpPr txBox="true"/>
            <p:nvPr/>
          </p:nvSpPr>
          <p:spPr>
            <a:xfrm>
              <a:off x="8204332" y="1657617"/>
              <a:ext cx="368310" cy="354236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669" b="false" i="false">
                  <a:solidFill>
                    <a:srgbClr val="000000"/>
                  </a:solidFill>
                  <a:latin typeface="Microsoft YaHei"/>
                </a:rPr>
                <a:t>3300
=</a:t>
              </a:r>
            </a:p>
          </p:txBody>
        </p:sp>
        <p:sp>
          <p:nvSpPr>
            <p:cNvPr name="TextBox 18" id="19"/>
            <p:cNvSpPr txBox="true"/>
            <p:nvPr/>
          </p:nvSpPr>
          <p:spPr>
            <a:xfrm>
              <a:off x="5901964" y="-20576"/>
              <a:ext cx="368310" cy="354236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669" b="false" i="false">
                  <a:solidFill>
                    <a:srgbClr val="000000"/>
                  </a:solidFill>
                  <a:latin typeface="Microsoft YaHei"/>
                </a:rPr>
                <a:t>6990
=</a:t>
              </a:r>
            </a:p>
          </p:txBody>
        </p:sp>
        <p:sp>
          <p:nvSpPr>
            <p:cNvPr name="TextBox 19" id="20"/>
            <p:cNvSpPr txBox="true"/>
            <p:nvPr/>
          </p:nvSpPr>
          <p:spPr>
            <a:xfrm>
              <a:off x="6309582" y="5021695"/>
              <a:ext cx="368310" cy="354236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669" b="false" i="false">
                  <a:solidFill>
                    <a:srgbClr val="000000"/>
                  </a:solidFill>
                  <a:latin typeface="Microsoft YaHei"/>
                </a:rPr>
                <a:t>1668
=</a:t>
              </a:r>
            </a:p>
          </p:txBody>
        </p:sp>
        <p:sp>
          <p:nvSpPr>
            <p:cNvPr name="TextBox 20" id="21"/>
            <p:cNvSpPr txBox="true"/>
            <p:nvPr/>
          </p:nvSpPr>
          <p:spPr>
            <a:xfrm>
              <a:off x="5769302" y="4021728"/>
              <a:ext cx="417890" cy="354236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669" b="false" i="false">
                  <a:solidFill>
                    <a:srgbClr val="000000"/>
                  </a:solidFill>
                  <a:latin typeface="Microsoft YaHei"/>
                </a:rPr>
                <a:t>11648
=</a:t>
              </a:r>
            </a:p>
          </p:txBody>
        </p:sp>
        <p:sp>
          <p:nvSpPr>
            <p:cNvPr name="TextBox 21" id="22"/>
            <p:cNvSpPr txBox="true"/>
            <p:nvPr/>
          </p:nvSpPr>
          <p:spPr>
            <a:xfrm>
              <a:off x="6832003" y="3958394"/>
              <a:ext cx="169989" cy="354236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669" b="false" i="false">
                  <a:solidFill>
                    <a:srgbClr val="000000"/>
                  </a:solidFill>
                  <a:latin typeface="Microsoft YaHei"/>
                </a:rPr>
                <a:t>
</a:t>
              </a:r>
            </a:p>
          </p:txBody>
        </p:sp>
        <p:sp>
          <p:nvSpPr>
            <p:cNvPr name="TextBox 22" id="23"/>
            <p:cNvSpPr txBox="true"/>
            <p:nvPr/>
          </p:nvSpPr>
          <p:spPr>
            <a:xfrm>
              <a:off x="-2765292" y="627774"/>
              <a:ext cx="368310" cy="354236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669" b="false" i="false">
                  <a:solidFill>
                    <a:srgbClr val="000000"/>
                  </a:solidFill>
                  <a:latin typeface="Microsoft YaHei"/>
                </a:rPr>
                <a:t>1848
=</a:t>
              </a:r>
            </a:p>
          </p:txBody>
        </p:sp>
        <p:sp>
          <p:nvSpPr>
            <p:cNvPr name="TextBox 23" id="24"/>
            <p:cNvSpPr txBox="true"/>
            <p:nvPr/>
          </p:nvSpPr>
          <p:spPr>
            <a:xfrm>
              <a:off x="4211953" y="1532989"/>
              <a:ext cx="368310" cy="354236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669" b="false" i="false">
                  <a:solidFill>
                    <a:srgbClr val="000000"/>
                  </a:solidFill>
                  <a:latin typeface="Microsoft YaHei"/>
                </a:rPr>
                <a:t>8183
=</a:t>
              </a:r>
            </a:p>
          </p:txBody>
        </p:sp>
        <p:sp>
          <p:nvSpPr>
            <p:cNvPr name="TextBox 24" id="25"/>
            <p:cNvSpPr txBox="true"/>
            <p:nvPr/>
          </p:nvSpPr>
          <p:spPr>
            <a:xfrm>
              <a:off x="3936689" y="3743050"/>
              <a:ext cx="368310" cy="354236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669" b="false" i="false">
                  <a:solidFill>
                    <a:srgbClr val="000000"/>
                  </a:solidFill>
                  <a:latin typeface="Microsoft YaHei"/>
                </a:rPr>
                <a:t>9206
=</a:t>
              </a:r>
            </a:p>
          </p:txBody>
        </p:sp>
      </p:grpSp>
      <p:pic>
        <p:nvPicPr>
          <p:cNvPr name="Picture 8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name="Group 9" id="10"/>
          <p:cNvGrpSpPr/>
          <p:nvPr/>
        </p:nvGrpSpPr>
        <p:grpSpPr>
          <a:xfrm>
            <a:off x="0" y="0"/>
            <a:ext cx="0" cy="0"/>
          </a:xfrm>
        </p:grpSpPr>
        <p:sp>
          <p:nvSpPr>
            <p:cNvPr name="TextBox 25" id="26"/>
            <p:cNvSpPr txBox="true"/>
            <p:nvPr/>
          </p:nvSpPr>
          <p:spPr>
            <a:xfrm>
              <a:off x="3167054" y="3763257"/>
              <a:ext cx="467470" cy="226711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780" b="false" i="false">
                  <a:solidFill>
                    <a:srgbClr val="FFFFFF"/>
                  </a:solidFill>
                  <a:latin typeface="Microsoft YaHei"/>
                </a:rPr>
                <a:t>义峰路</a:t>
              </a:r>
            </a:p>
          </p:txBody>
        </p:sp>
        <p:sp>
          <p:nvSpPr>
            <p:cNvPr name="TextBox 26" id="27"/>
            <p:cNvSpPr txBox="true"/>
            <p:nvPr/>
          </p:nvSpPr>
          <p:spPr>
            <a:xfrm>
              <a:off x="1392034" y="2724205"/>
              <a:ext cx="417890" cy="226711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780" b="false" i="false">
                  <a:solidFill>
                    <a:srgbClr val="FFFFFF"/>
                  </a:solidFill>
                  <a:latin typeface="Microsoft YaHei"/>
                </a:rPr>
                <a:t>G105</a:t>
              </a:r>
            </a:p>
          </p:txBody>
        </p:sp>
        <p:sp>
          <p:nvSpPr>
            <p:cNvPr name="TextBox 27" id="28"/>
            <p:cNvSpPr txBox="true"/>
            <p:nvPr/>
          </p:nvSpPr>
          <p:spPr>
            <a:xfrm>
              <a:off x="1788764" y="3763934"/>
              <a:ext cx="566631" cy="226711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780" b="false" i="false">
                  <a:solidFill>
                    <a:srgbClr val="FFFFFF"/>
                  </a:solidFill>
                  <a:latin typeface="Microsoft YaHei"/>
                </a:rPr>
                <a:t>福银高速</a:t>
              </a:r>
            </a:p>
          </p:txBody>
        </p:sp>
        <p:sp>
          <p:nvSpPr>
            <p:cNvPr name="TextBox 28" id="29"/>
            <p:cNvSpPr txBox="true"/>
            <p:nvPr/>
          </p:nvSpPr>
          <p:spPr>
            <a:xfrm>
              <a:off x="4940693" y="3462142"/>
              <a:ext cx="467470" cy="226711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780" b="false" i="false">
                  <a:solidFill>
                    <a:srgbClr val="FFFFFF"/>
                  </a:solidFill>
                  <a:latin typeface="Microsoft YaHei"/>
                </a:rPr>
                <a:t>朝阳路</a:t>
              </a:r>
            </a:p>
          </p:txBody>
        </p:sp>
        <p:sp>
          <p:nvSpPr>
            <p:cNvPr name="TextBox 29" id="30"/>
            <p:cNvSpPr txBox="true"/>
            <p:nvPr/>
          </p:nvSpPr>
          <p:spPr>
            <a:xfrm>
              <a:off x="5004028" y="1917687"/>
              <a:ext cx="467470" cy="226711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780" b="false" i="false">
                  <a:solidFill>
                    <a:srgbClr val="FFFFFF"/>
                  </a:solidFill>
                  <a:latin typeface="Microsoft YaHei"/>
                </a:rPr>
                <a:t>解放路</a:t>
              </a:r>
            </a:p>
          </p:txBody>
        </p:sp>
        <p:sp>
          <p:nvSpPr>
            <p:cNvPr name="TextBox 30" id="31"/>
            <p:cNvSpPr txBox="true"/>
            <p:nvPr/>
          </p:nvSpPr>
          <p:spPr>
            <a:xfrm>
              <a:off x="3426919" y="6015949"/>
              <a:ext cx="566631" cy="226711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780" b="false" i="false">
                  <a:solidFill>
                    <a:srgbClr val="FFFFFF"/>
                  </a:solidFill>
                  <a:latin typeface="Microsoft YaHei"/>
                </a:rPr>
                <a:t>宝塔大道</a:t>
              </a:r>
            </a:p>
          </p:txBody>
        </p:sp>
        <p:sp>
          <p:nvSpPr>
            <p:cNvPr name="TextBox 31" id="32"/>
            <p:cNvSpPr txBox="true"/>
            <p:nvPr/>
          </p:nvSpPr>
          <p:spPr>
            <a:xfrm>
              <a:off x="5758726" y="5883756"/>
              <a:ext cx="566631" cy="226711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780" b="false" i="false">
                  <a:solidFill>
                    <a:srgbClr val="FFFFFF"/>
                  </a:solidFill>
                  <a:latin typeface="Microsoft YaHei"/>
                </a:rPr>
                <a:t>东风大道</a:t>
              </a:r>
            </a:p>
          </p:txBody>
        </p:sp>
        <p:sp>
          <p:nvSpPr>
            <p:cNvPr name="TextBox 32" id="33"/>
            <p:cNvSpPr txBox="true"/>
            <p:nvPr/>
          </p:nvSpPr>
          <p:spPr>
            <a:xfrm>
              <a:off x="5435338" y="3984042"/>
              <a:ext cx="467470" cy="226711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780" b="false" i="false">
                  <a:solidFill>
                    <a:srgbClr val="FFFFFF"/>
                  </a:solidFill>
                  <a:latin typeface="Microsoft YaHei"/>
                </a:rPr>
                <a:t>东风路</a:t>
              </a:r>
            </a:p>
          </p:txBody>
        </p:sp>
        <p:sp>
          <p:nvSpPr>
            <p:cNvPr name="TextBox 33" id="34"/>
            <p:cNvSpPr txBox="true"/>
            <p:nvPr/>
          </p:nvSpPr>
          <p:spPr>
            <a:xfrm>
              <a:off x="5401037" y="459337"/>
              <a:ext cx="467470" cy="226711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780" b="false" i="false">
                  <a:solidFill>
                    <a:srgbClr val="FFFFFF"/>
                  </a:solidFill>
                  <a:latin typeface="Microsoft YaHei"/>
                </a:rPr>
                <a:t>石桥路</a:t>
              </a:r>
            </a:p>
          </p:txBody>
        </p:sp>
        <p:sp>
          <p:nvSpPr>
            <p:cNvPr name="TextBox 34" id="35"/>
            <p:cNvSpPr txBox="true"/>
            <p:nvPr/>
          </p:nvSpPr>
          <p:spPr>
            <a:xfrm>
              <a:off x="4770096" y="4387541"/>
              <a:ext cx="467470" cy="226711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780" b="false" i="false">
                  <a:solidFill>
                    <a:srgbClr val="FFFFFF"/>
                  </a:solidFill>
                  <a:latin typeface="Microsoft YaHei"/>
                </a:rPr>
                <a:t>蒲塘路</a:t>
              </a:r>
            </a:p>
          </p:txBody>
        </p:sp>
        <p:sp>
          <p:nvSpPr>
            <p:cNvPr name="TextBox 35" id="36"/>
            <p:cNvSpPr txBox="true"/>
            <p:nvPr/>
          </p:nvSpPr>
          <p:spPr>
            <a:xfrm>
              <a:off x="4620740" y="5918846"/>
              <a:ext cx="566631" cy="226711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780" b="false" i="false">
                  <a:solidFill>
                    <a:srgbClr val="FFFFFF"/>
                  </a:solidFill>
                  <a:latin typeface="Microsoft YaHei"/>
                </a:rPr>
                <a:t>渊明大道</a:t>
              </a:r>
            </a:p>
          </p:txBody>
        </p:sp>
      </p:grpSp>
      <p:pic>
        <p:nvPicPr>
          <p:cNvPr name="Picture 10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name="Group 11" id="12"/>
          <p:cNvGrpSpPr/>
          <p:nvPr/>
        </p:nvGrpSpPr>
        <p:grpSpPr>
          <a:xfrm>
            <a:off x="0" y="0"/>
            <a:ext cx="0" cy="0"/>
          </a:xfrm>
        </p:grpSpPr>
        <p:sp>
          <p:nvSpPr>
            <p:cNvPr name="TextBox 36" id="37"/>
            <p:cNvSpPr txBox="true"/>
            <p:nvPr/>
          </p:nvSpPr>
          <p:spPr>
            <a:xfrm>
              <a:off x="5005634" y="2373361"/>
              <a:ext cx="552465" cy="453421"/>
            </a:xfrm>
            <a:prstGeom prst="rect">
              <a:avLst/>
            </a:prstGeom>
            <a:solidFill>
              <a:srgbClr val="3366FF">
                <a:alpha val="90000"/>
              </a:srgbClr>
            </a:solidFill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1003" b="false" i="false">
                  <a:solidFill>
                    <a:srgbClr val="FF0000"/>
                  </a:solidFill>
                  <a:latin typeface="Microsoft YaHei"/>
                </a:rPr>
                <a:t>义峰路
A</a:t>
              </a:r>
            </a:p>
          </p:txBody>
        </p:sp>
      </p:grpSp>
      <p:pic>
        <p:nvPicPr>
          <p:cNvPr name="Picture 12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name="Picture 13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name="Picture 14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name="Picture 15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name="Picture 16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name="Picture 17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name="Picture 18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name="Picture 19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name="Picture 20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name="TextBox 21" id="22"/>
          <p:cNvSpPr txBox="true"/>
          <p:nvPr/>
        </p:nvSpPr>
        <p:spPr>
          <a:xfrm>
            <a:off x="6066" y="111464"/>
            <a:ext cx="3088136" cy="503014"/>
          </a:xfrm>
          <a:prstGeom prst="rect">
            <a:avLst/>
          </a:prstGeom>
          <a:solidFill>
            <a:srgbClr val="2F373E"/>
          </a:solidFill>
          <a:ln w="12700"/>
        </p:spPr>
        <p:txBody>
          <a:bodyPr anchor="ctr" rtlCol="false" wrap="square" tIns="190500" lIns="101600" bIns="190500" rIns="101600"/>
          <a:lstStyle/>
          <a:p>
            <a:pPr algn="ctr"/>
            <a:r>
              <a:rPr lang="en-US" sz="1951" b="false" i="false">
                <a:solidFill>
                  <a:srgbClr val="FFFFFF"/>
                </a:solidFill>
                <a:latin typeface="microsoft yahei"/>
              </a:rPr>
              <a:t>德安县义峰路A商圈NWP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6649703" y="6406671"/>
            <a:ext cx="2436511" cy="410913"/>
          </a:xfrm>
          <a:prstGeom prst="rect">
            <a:avLst/>
          </a:prstGeom>
          <a:solidFill>
            <a:srgbClr val="2F373E"/>
          </a:solidFill>
          <a:ln w="12700"/>
        </p:spPr>
        <p:txBody>
          <a:bodyPr anchor="ctr" rtlCol="false" wrap="square" tIns="190500" lIns="101600" bIns="190500" rIns="101600"/>
          <a:lstStyle/>
          <a:p>
            <a:pPr algn="ctr"/>
            <a:r>
              <a:rPr lang="en-US" sz="1394" b="false" i="false">
                <a:solidFill>
                  <a:srgbClr val="FFFFFF"/>
                </a:solidFill>
                <a:latin typeface="microsoft yahei"/>
              </a:rPr>
              <a:t>中心城区常住人口78628人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2166405" y="5454319"/>
            <a:ext cx="920775" cy="290473"/>
          </a:xfrm>
          <a:prstGeom prst="rect">
            <a:avLst/>
          </a:prstGeom>
          <a:solidFill>
            <a:srgbClr val="FF0000"/>
          </a:solidFill>
          <a:ln w="12700"/>
        </p:spPr>
        <p:txBody>
          <a:bodyPr anchor="ctr" rtlCol="false" wrap="square" tIns="190500" lIns="101600" bIns="190500" rIns="101600"/>
          <a:lstStyle/>
          <a:p>
            <a:pPr algn="ctr"/>
            <a:r>
              <a:rPr lang="en-US" sz="669" b="true" i="false">
                <a:solidFill>
                  <a:srgbClr val="FFFFFF"/>
                </a:solidFill>
                <a:latin typeface="microsoft yahei"/>
              </a:rPr>
              <a:t>德安高速出入口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3843587" y="2818863"/>
            <a:ext cx="821614" cy="347151"/>
          </a:xfrm>
          <a:prstGeom prst="rect">
            <a:avLst/>
          </a:prstGeom>
          <a:noFill/>
          <a:ln w="12700"/>
        </p:spPr>
        <p:txBody>
          <a:bodyPr anchor="ctr" rtlCol="false" wrap="square" tIns="190500" lIns="101600" bIns="190500" rIns="101600"/>
          <a:lstStyle/>
          <a:p>
            <a:pPr algn="ctr"/>
            <a:r>
              <a:rPr lang="en-US" sz="1003" b="false" i="false">
                <a:solidFill>
                  <a:srgbClr val="000000"/>
                </a:solidFill>
                <a:latin typeface="microsoft yahei"/>
              </a:rPr>
              <a:t>K1'</a:t>
            </a:r>
          </a:p>
        </p:txBody>
      </p:sp>
      <p:pic>
        <p:nvPicPr>
          <p:cNvPr name="Picture 25" id="2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name="Picture 26" id="2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name="Picture 27" id="2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3942331" y="3124999"/>
            <a:ext cx="190500" cy="190500"/>
          </a:xfrm>
          <a:prstGeom prst="rect">
            <a:avLst/>
          </a:prstGeom>
          <a:ln>
            <a:noFill/>
          </a:ln>
        </p:spPr>
      </p:pic>
      <p:grpSp>
        <p:nvGrpSpPr>
          <p:cNvPr name="Group 28" id="29"/>
          <p:cNvGrpSpPr/>
          <p:nvPr/>
        </p:nvGrpSpPr>
        <p:grpSpPr>
          <a:xfrm>
            <a:off x="0" y="0"/>
            <a:ext cx="0" cy="0"/>
          </a:xfrm>
        </p:grpSpPr>
        <p:graphicFrame>
          <p:nvGraphicFramePr>
            <p:cNvPr name="Table 37" id="38"/>
            <p:cNvGraphicFramePr>
              <a:graphicFrameLocks noGrp="true"/>
            </p:cNvGraphicFramePr>
            <p:nvPr/>
          </p:nvGraphicFramePr>
          <p:xfrm>
            <a:off x="6238385" y="575167"/>
            <a:ext cx="2804821" cy="1537382"/>
          </p:xfrm>
          <a:graphic>
            <a:graphicData uri="http://schemas.openxmlformats.org/drawingml/2006/table">
              <a:tbl>
                <a:tblPr/>
                <a:tblGrid>
                  <a:gridCol w="198321"/>
                  <a:gridCol w="488719"/>
                  <a:gridCol w="439139"/>
                  <a:gridCol w="1678643"/>
                </a:tblGrid>
                <a:tr h="155864"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序号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名称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是否在建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说明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</a:tr>
                <a:tr h="467591"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缤纷第一大街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是   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商业5.4万方，街区商业，主力店缤纷超市（7000方），中影巨幕影城（5个厅）等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</a:tr>
                <a:tr h="425083"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2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万象广场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是   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商业4.5万方 ，B1F-4F,主力店大润发（江西）、中影影院、国美电器、大黄鸭儿童乐园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</a:tr>
                <a:tr h="488845"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3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德安联盛快乐城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是   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老县政府地块，总建面8万方，商业约6万方，公寓办公2万方，筹建中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name="TextBox 38" id="39"/>
            <p:cNvSpPr txBox="true"/>
            <p:nvPr/>
          </p:nvSpPr>
          <p:spPr>
            <a:xfrm>
              <a:off x="4074785" y="3021336"/>
              <a:ext cx="127492" cy="127525"/>
            </a:xfrm>
            <a:prstGeom prst="ellipse">
              <a:avLst/>
            </a:prstGeom>
            <a:solidFill>
              <a:srgbClr val="FFD22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780" b="false" i="false">
                  <a:solidFill>
                    <a:srgbClr val="333333"/>
                  </a:solidFill>
                  <a:latin typeface="microsoft yahei"/>
                </a:rPr>
                <a:t>1</a:t>
              </a:r>
            </a:p>
          </p:txBody>
        </p:sp>
        <p:sp>
          <p:nvSpPr>
            <p:cNvPr name="TextBox 39" id="40"/>
            <p:cNvSpPr txBox="true"/>
            <p:nvPr/>
          </p:nvSpPr>
          <p:spPr>
            <a:xfrm>
              <a:off x="4634254" y="2516239"/>
              <a:ext cx="127492" cy="127525"/>
            </a:xfrm>
            <a:prstGeom prst="ellipse">
              <a:avLst/>
            </a:prstGeom>
            <a:solidFill>
              <a:srgbClr val="FFD22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780" b="false" i="false">
                  <a:solidFill>
                    <a:srgbClr val="333333"/>
                  </a:solidFill>
                  <a:latin typeface="microsoft yahei"/>
                </a:rPr>
                <a:t>2</a:t>
              </a:r>
            </a:p>
          </p:txBody>
        </p:sp>
        <p:sp>
          <p:nvSpPr>
            <p:cNvPr name="TextBox 40" id="41"/>
            <p:cNvSpPr txBox="true"/>
            <p:nvPr/>
          </p:nvSpPr>
          <p:spPr>
            <a:xfrm>
              <a:off x="3349043" y="5627384"/>
              <a:ext cx="127492" cy="127525"/>
            </a:xfrm>
            <a:prstGeom prst="ellipse">
              <a:avLst/>
            </a:prstGeom>
            <a:solidFill>
              <a:srgbClr val="FFD22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780" b="false" i="false">
                  <a:solidFill>
                    <a:srgbClr val="333333"/>
                  </a:solidFill>
                  <a:latin typeface="microsoft yahei"/>
                </a:rPr>
                <a:t>3</a:t>
              </a:r>
            </a:p>
          </p:txBody>
        </p:sp>
      </p:grpSp>
      <p:grpSp>
        <p:nvGrpSpPr>
          <p:cNvPr name="Group 29" id="30"/>
          <p:cNvGrpSpPr/>
          <p:nvPr/>
        </p:nvGrpSpPr>
        <p:grpSpPr>
          <a:xfrm>
            <a:off x="0" y="0"/>
            <a:ext cx="0" cy="0"/>
          </a:xfrm>
        </p:grpSpPr>
        <p:graphicFrame>
          <p:nvGraphicFramePr>
            <p:cNvPr name="Table 41" id="42"/>
            <p:cNvGraphicFramePr>
              <a:graphicFrameLocks noGrp="true"/>
            </p:cNvGraphicFramePr>
            <p:nvPr/>
          </p:nvGraphicFramePr>
          <p:xfrm>
            <a:off x="6238582" y="2113133"/>
            <a:ext cx="2818987" cy="715556"/>
          </p:xfrm>
          <a:graphic>
            <a:graphicData uri="http://schemas.openxmlformats.org/drawingml/2006/table">
              <a:tbl>
                <a:tblPr/>
                <a:tblGrid>
                  <a:gridCol w="212486"/>
                  <a:gridCol w="920775"/>
                  <a:gridCol w="1685726"/>
                </a:tblGrid>
                <a:tr h="155864"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序号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超市名称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说明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</a:tr>
                <a:tr h="255050"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4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山宾隆购物广场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1+2F,5千方，10线收银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</a:tr>
                <a:tr h="304643"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5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时代凌飞购物广场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4千方，1+2F,1F时代凌飞超市，2F服饰百货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name="TextBox 42" id="43"/>
            <p:cNvSpPr txBox="true"/>
            <p:nvPr/>
          </p:nvSpPr>
          <p:spPr>
            <a:xfrm>
              <a:off x="4589351" y="3062742"/>
              <a:ext cx="127492" cy="127525"/>
            </a:xfrm>
            <a:prstGeom prst="ellipse">
              <a:avLst/>
            </a:prstGeom>
            <a:solidFill>
              <a:srgbClr val="FFD22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780" b="false" i="false">
                  <a:solidFill>
                    <a:srgbClr val="333333"/>
                  </a:solidFill>
                  <a:latin typeface="microsoft yahei"/>
                </a:rPr>
                <a:t>4</a:t>
              </a:r>
            </a:p>
          </p:txBody>
        </p:sp>
        <p:sp>
          <p:nvSpPr>
            <p:cNvPr name="TextBox 43" id="44"/>
            <p:cNvSpPr txBox="true"/>
            <p:nvPr/>
          </p:nvSpPr>
          <p:spPr>
            <a:xfrm>
              <a:off x="4748771" y="2296795"/>
              <a:ext cx="127492" cy="127525"/>
            </a:xfrm>
            <a:prstGeom prst="ellipse">
              <a:avLst/>
            </a:prstGeom>
            <a:solidFill>
              <a:srgbClr val="FFD22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780" b="false" i="false">
                  <a:solidFill>
                    <a:srgbClr val="333333"/>
                  </a:solidFill>
                  <a:latin typeface="microsoft yahei"/>
                </a:rPr>
                <a:t>5</a:t>
              </a:r>
            </a:p>
          </p:txBody>
        </p:sp>
      </p:grpSp>
      <p:grpSp>
        <p:nvGrpSpPr>
          <p:cNvPr name="Group 30" id="31"/>
          <p:cNvGrpSpPr/>
          <p:nvPr/>
        </p:nvGrpSpPr>
        <p:grpSpPr>
          <a:xfrm>
            <a:off x="0" y="0"/>
            <a:ext cx="0" cy="0"/>
          </a:xfrm>
        </p:grpSpPr>
        <p:graphicFrame>
          <p:nvGraphicFramePr>
            <p:cNvPr name="Table 44" id="45"/>
            <p:cNvGraphicFramePr>
              <a:graphicFrameLocks noGrp="true"/>
            </p:cNvGraphicFramePr>
            <p:nvPr/>
          </p:nvGraphicFramePr>
          <p:xfrm>
            <a:off x="6217294" y="3728617"/>
            <a:ext cx="2826070" cy="481760"/>
          </p:xfrm>
          <a:graphic>
            <a:graphicData uri="http://schemas.openxmlformats.org/drawingml/2006/table">
              <a:tbl>
                <a:tblPr/>
                <a:tblGrid>
                  <a:gridCol w="226652"/>
                  <a:gridCol w="913692"/>
                  <a:gridCol w="1685726"/>
                </a:tblGrid>
                <a:tr h="155864"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序号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名称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说明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</a:tr>
                <a:tr h="325897"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8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56A9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德安一小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56A9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德安县最有影响的龙头小学之一，学生数4396人，在岗教师71人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56A9">
                          <a:alpha val="90000"/>
                        </a:srgb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name="TextBox 45" id="46"/>
            <p:cNvSpPr txBox="true"/>
            <p:nvPr/>
          </p:nvSpPr>
          <p:spPr>
            <a:xfrm>
              <a:off x="3463106" y="3219151"/>
              <a:ext cx="127492" cy="127525"/>
            </a:xfrm>
            <a:prstGeom prst="ellipse">
              <a:avLst/>
            </a:prstGeom>
            <a:solidFill>
              <a:srgbClr val="FF56A9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780" b="false" i="false">
                  <a:solidFill>
                    <a:srgbClr val="333333"/>
                  </a:solidFill>
                  <a:latin typeface="microsoft yahei"/>
                </a:rPr>
                <a:t>8</a:t>
              </a:r>
            </a:p>
          </p:txBody>
        </p:sp>
      </p:grpSp>
      <p:grpSp>
        <p:nvGrpSpPr>
          <p:cNvPr name="Group 31" id="32"/>
          <p:cNvGrpSpPr/>
          <p:nvPr/>
        </p:nvGrpSpPr>
        <p:grpSpPr>
          <a:xfrm>
            <a:off x="0" y="0"/>
            <a:ext cx="0" cy="0"/>
          </a:xfrm>
        </p:grpSpPr>
        <p:graphicFrame>
          <p:nvGraphicFramePr>
            <p:cNvPr name="Table 46" id="47"/>
            <p:cNvGraphicFramePr>
              <a:graphicFrameLocks noGrp="true"/>
            </p:cNvGraphicFramePr>
            <p:nvPr/>
          </p:nvGraphicFramePr>
          <p:xfrm>
            <a:off x="6231880" y="2821440"/>
            <a:ext cx="2811904" cy="899758"/>
          </p:xfrm>
          <a:graphic>
            <a:graphicData uri="http://schemas.openxmlformats.org/drawingml/2006/table">
              <a:tbl>
                <a:tblPr/>
                <a:tblGrid>
                  <a:gridCol w="233735"/>
                  <a:gridCol w="906609"/>
                  <a:gridCol w="1671560"/>
                </a:tblGrid>
                <a:tr h="155864"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序号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名称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说明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</a:tr>
                <a:tr h="304643"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6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集贸市场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老集贸市场已搬迁，项目位置将棚户区改造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</a:tr>
                <a:tr h="439252"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7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汇龙商贸大厦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商业1.6万方，B1F-2F,主要业态有现代家电、掌上明珠家居、四平家电、义乌小商品城等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name="TextBox 47" id="48"/>
            <p:cNvSpPr txBox="true"/>
            <p:nvPr/>
          </p:nvSpPr>
          <p:spPr>
            <a:xfrm>
              <a:off x="4487942" y="2841302"/>
              <a:ext cx="127492" cy="127525"/>
            </a:xfrm>
            <a:prstGeom prst="ellipse">
              <a:avLst/>
            </a:prstGeom>
            <a:solidFill>
              <a:srgbClr val="FFD22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780" b="false" i="false">
                  <a:solidFill>
                    <a:srgbClr val="333333"/>
                  </a:solidFill>
                  <a:latin typeface="microsoft yahei"/>
                </a:rPr>
                <a:t>6</a:t>
              </a:r>
            </a:p>
          </p:txBody>
        </p:sp>
        <p:sp>
          <p:nvSpPr>
            <p:cNvPr name="TextBox 48" id="49"/>
            <p:cNvSpPr txBox="true"/>
            <p:nvPr/>
          </p:nvSpPr>
          <p:spPr>
            <a:xfrm>
              <a:off x="4079770" y="3419574"/>
              <a:ext cx="127492" cy="127525"/>
            </a:xfrm>
            <a:prstGeom prst="ellipse">
              <a:avLst/>
            </a:prstGeom>
            <a:solidFill>
              <a:srgbClr val="FFD22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780" b="false" i="false">
                  <a:solidFill>
                    <a:srgbClr val="333333"/>
                  </a:solidFill>
                  <a:latin typeface="microsoft yahei"/>
                </a:rPr>
                <a:t>7</a:t>
              </a:r>
            </a:p>
          </p:txBody>
        </p:sp>
      </p:grpSp>
      <p:grpSp>
        <p:nvGrpSpPr>
          <p:cNvPr name="Group 32" id="33"/>
          <p:cNvGrpSpPr/>
          <p:nvPr/>
        </p:nvGrpSpPr>
        <p:grpSpPr>
          <a:xfrm>
            <a:off x="0" y="0"/>
            <a:ext cx="0" cy="0"/>
          </a:xfrm>
        </p:grpSpPr>
        <p:graphicFrame>
          <p:nvGraphicFramePr>
            <p:cNvPr name="Table 49" id="50"/>
            <p:cNvGraphicFramePr>
              <a:graphicFrameLocks noGrp="true"/>
            </p:cNvGraphicFramePr>
            <p:nvPr/>
          </p:nvGraphicFramePr>
          <p:xfrm>
            <a:off x="6217294" y="4202891"/>
            <a:ext cx="2826070" cy="467591"/>
          </p:xfrm>
          <a:graphic>
            <a:graphicData uri="http://schemas.openxmlformats.org/drawingml/2006/table">
              <a:tbl>
                <a:tblPr/>
                <a:tblGrid>
                  <a:gridCol w="233735"/>
                  <a:gridCol w="934940"/>
                  <a:gridCol w="1657394"/>
                </a:tblGrid>
                <a:tr h="155864"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序号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名称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说明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</a:tr>
                <a:tr h="311727"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9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43D4D5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义峰山公园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43D4D5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l"/>
                        <a:r>
                          <a:rPr lang="en-US" sz="78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城市休闲公园，老博物院、革命英雄纪念碑坐落其中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43D4D5">
                          <a:alpha val="90000"/>
                        </a:srgb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name="TextBox 50" id="51"/>
            <p:cNvSpPr txBox="true"/>
            <p:nvPr/>
          </p:nvSpPr>
          <p:spPr>
            <a:xfrm>
              <a:off x="3872317" y="2151958"/>
              <a:ext cx="127492" cy="127525"/>
            </a:xfrm>
            <a:prstGeom prst="ellipse">
              <a:avLst/>
            </a:prstGeom>
            <a:solidFill>
              <a:srgbClr val="43D4D5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780" b="false" i="false">
                  <a:solidFill>
                    <a:srgbClr val="333333"/>
                  </a:solidFill>
                  <a:latin typeface="microsoft yahei"/>
                </a:rPr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1896</Words>
  <Application>Microsoft Office PowerPoint</Application>
  <PresentationFormat>On-screen Show (4:3)</PresentationFormat>
  <Paragraphs>898</Paragraphs>
  <Slides>7</Slides>
  <Notes>4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8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2017-11-16T06:11:31Z</dcterms:created>
  <dc:creator>Zeng, Changhui</dc:creator>
  <cp:lastModifiedBy>Cai, Wei-RSCDEV</cp:lastModifiedBy>
  <cp:lastPrinted>2017-11-24T06:03:42Z</cp:lastPrinted>
  <dcterms:modified xsi:type="dcterms:W3CDTF">2017-12-21T15:14:00Z</dcterms:modified>
  <cp:revision>84</cp:revision>
  <dc:title>PowerPoint 演示文稿</dc:title>
</cp:coreProperties>
</file>