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810000" cy="127000"/>
          </a:xfrm>
          <a:prstGeom prst="rect">
            <a:avLst/>
          </a:prstGeom>
        </p:spPr>
        <p:txBody>
          <a:bodyPr rtlCol="0" anchor="t"/>
          <a:lstStyle/>
          <a:p>
            <a:pPr algn="l"/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YUM_NWP_SLIDE_FLAG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810000" cy="127000"/>
          </a:xfrm>
          <a:prstGeom prst="rect">
            <a:avLst/>
          </a:prstGeom>
        </p:spPr>
        <p:txBody>
          <a:bodyPr rtlCol="0" anchor="t"/>
          <a:lstStyle/>
          <a:p>
            <a:pPr algn="l"/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YUM_NWP_SLIDE_FLAG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8" name="Group 7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  <p:sp>
          <p:nvSpPr>
            <p:cNvPr id="38" name="TextBox 8"/>
            <p:cNvSpPr txBox="1"/>
            <p:nvPr/>
          </p:nvSpPr>
          <p:spPr>
            <a:xfrm>
              <a:off x="7210051" y="4929513"/>
              <a:ext cx="512349" cy="213423"/>
            </a:xfrm>
            <a:prstGeom prst="rect">
              <a:avLst/>
            </a:prstGeom>
            <a:solidFill>
              <a:srgbClr val="339966">
                <a:alpha val="90000"/>
              </a:srgbClr>
            </a:solidFill>
            <a:ln w="12700"/>
          </p:spPr>
          <p:txBody>
            <a:bodyPr wrap="square" lIns="76200" tIns="152400" rIns="76200" bIns="152400" rtlCol="0" anchor="ctr"/>
            <a:lstStyle/>
            <a:p>
              <a:pPr algn="ctr"/>
              <a:r>
                <a:rPr lang="en-US" sz="672" b="0" i="0">
                  <a:solidFill>
                    <a:srgbClr val="000000"/>
                  </a:solidFill>
                  <a:latin typeface="Microsoft YaHei"/>
                </a:rPr>
                <a:t>迎宾大道</a:t>
              </a:r>
            </a:p>
          </p:txBody>
        </p:sp>
        <p:sp>
          <p:nvSpPr>
            <p:cNvPr id="39" name="TextBox 9"/>
            <p:cNvSpPr txBox="1"/>
            <p:nvPr/>
          </p:nvSpPr>
          <p:spPr>
            <a:xfrm>
              <a:off x="4218477" y="2623987"/>
              <a:ext cx="426957" cy="213423"/>
            </a:xfrm>
            <a:prstGeom prst="rect">
              <a:avLst/>
            </a:prstGeom>
            <a:solidFill>
              <a:srgbClr val="339966">
                <a:alpha val="90000"/>
              </a:srgbClr>
            </a:solidFill>
            <a:ln w="12700"/>
          </p:spPr>
          <p:txBody>
            <a:bodyPr wrap="square" lIns="76200" tIns="152400" rIns="76200" bIns="152400" rtlCol="0" anchor="ctr"/>
            <a:lstStyle/>
            <a:p>
              <a:pPr algn="ctr"/>
              <a:r>
                <a:rPr lang="en-US" sz="672" b="0" i="0">
                  <a:solidFill>
                    <a:srgbClr val="000000"/>
                  </a:solidFill>
                  <a:latin typeface="Microsoft YaHei"/>
                </a:rPr>
                <a:t>龙源路</a:t>
              </a:r>
            </a:p>
          </p:txBody>
        </p:sp>
        <p:sp>
          <p:nvSpPr>
            <p:cNvPr id="40" name="TextBox 10"/>
            <p:cNvSpPr txBox="1"/>
            <p:nvPr/>
          </p:nvSpPr>
          <p:spPr>
            <a:xfrm>
              <a:off x="3752088" y="3419309"/>
              <a:ext cx="426957" cy="213423"/>
            </a:xfrm>
            <a:prstGeom prst="rect">
              <a:avLst/>
            </a:prstGeom>
            <a:solidFill>
              <a:srgbClr val="339966">
                <a:alpha val="90000"/>
              </a:srgbClr>
            </a:solidFill>
            <a:ln w="12700"/>
          </p:spPr>
          <p:txBody>
            <a:bodyPr wrap="square" lIns="76200" tIns="152400" rIns="76200" bIns="152400" rtlCol="0" anchor="ctr"/>
            <a:lstStyle/>
            <a:p>
              <a:pPr algn="ctr"/>
              <a:r>
                <a:rPr lang="en-US" sz="672" b="0" i="0">
                  <a:solidFill>
                    <a:srgbClr val="000000"/>
                  </a:solidFill>
                  <a:latin typeface="Microsoft YaHei"/>
                </a:rPr>
                <a:t>红旗路</a:t>
              </a:r>
            </a:p>
          </p:txBody>
        </p:sp>
        <p:sp>
          <p:nvSpPr>
            <p:cNvPr id="41" name="TextBox 11"/>
            <p:cNvSpPr txBox="1"/>
            <p:nvPr/>
          </p:nvSpPr>
          <p:spPr>
            <a:xfrm>
              <a:off x="2857370" y="3452447"/>
              <a:ext cx="426957" cy="213423"/>
            </a:xfrm>
            <a:prstGeom prst="rect">
              <a:avLst/>
            </a:prstGeom>
            <a:solidFill>
              <a:srgbClr val="339966">
                <a:alpha val="90000"/>
              </a:srgbClr>
            </a:solidFill>
            <a:ln w="12700"/>
          </p:spPr>
          <p:txBody>
            <a:bodyPr wrap="square" lIns="76200" tIns="152400" rIns="76200" bIns="152400" rtlCol="0" anchor="ctr"/>
            <a:lstStyle/>
            <a:p>
              <a:pPr algn="ctr"/>
              <a:r>
                <a:rPr lang="en-US" sz="672" b="0" i="0">
                  <a:solidFill>
                    <a:srgbClr val="000000"/>
                  </a:solidFill>
                  <a:latin typeface="Microsoft YaHei"/>
                </a:rPr>
                <a:t>沁河路</a:t>
              </a:r>
            </a:p>
          </p:txBody>
        </p:sp>
        <p:sp>
          <p:nvSpPr>
            <p:cNvPr id="42" name="TextBox 12"/>
            <p:cNvSpPr txBox="1"/>
            <p:nvPr/>
          </p:nvSpPr>
          <p:spPr>
            <a:xfrm>
              <a:off x="4378289" y="3844302"/>
              <a:ext cx="426957" cy="213423"/>
            </a:xfrm>
            <a:prstGeom prst="rect">
              <a:avLst/>
            </a:prstGeom>
            <a:solidFill>
              <a:srgbClr val="339966">
                <a:alpha val="90000"/>
              </a:srgbClr>
            </a:solidFill>
            <a:ln w="12700"/>
          </p:spPr>
          <p:txBody>
            <a:bodyPr wrap="square" lIns="76200" tIns="152400" rIns="76200" bIns="152400" rtlCol="0" anchor="ctr"/>
            <a:lstStyle/>
            <a:p>
              <a:pPr algn="ctr"/>
              <a:r>
                <a:rPr lang="en-US" sz="672" b="0" i="0">
                  <a:solidFill>
                    <a:srgbClr val="000000"/>
                  </a:solidFill>
                  <a:latin typeface="Microsoft YaHei"/>
                </a:rPr>
                <a:t>和平路</a:t>
              </a:r>
            </a:p>
          </p:txBody>
        </p:sp>
        <p:sp>
          <p:nvSpPr>
            <p:cNvPr id="43" name="TextBox 13"/>
            <p:cNvSpPr txBox="1"/>
            <p:nvPr/>
          </p:nvSpPr>
          <p:spPr>
            <a:xfrm>
              <a:off x="5924976" y="3814686"/>
              <a:ext cx="426957" cy="213423"/>
            </a:xfrm>
            <a:prstGeom prst="rect">
              <a:avLst/>
            </a:prstGeom>
            <a:solidFill>
              <a:srgbClr val="339966">
                <a:alpha val="90000"/>
              </a:srgbClr>
            </a:solidFill>
            <a:ln w="12700"/>
          </p:spPr>
          <p:txBody>
            <a:bodyPr wrap="square" lIns="76200" tIns="152400" rIns="76200" bIns="152400" rtlCol="0" anchor="ctr"/>
            <a:lstStyle/>
            <a:p>
              <a:pPr algn="ctr"/>
              <a:r>
                <a:rPr lang="en-US" sz="672" b="0" i="0">
                  <a:solidFill>
                    <a:srgbClr val="000000"/>
                  </a:solidFill>
                  <a:latin typeface="Microsoft YaHei"/>
                </a:rPr>
                <a:t>兴华路</a:t>
              </a:r>
            </a:p>
          </p:txBody>
        </p:sp>
        <p:sp>
          <p:nvSpPr>
            <p:cNvPr id="44" name="TextBox 14"/>
            <p:cNvSpPr txBox="1"/>
            <p:nvPr/>
          </p:nvSpPr>
          <p:spPr>
            <a:xfrm>
              <a:off x="3274658" y="4092877"/>
              <a:ext cx="426957" cy="213423"/>
            </a:xfrm>
            <a:prstGeom prst="rect">
              <a:avLst/>
            </a:prstGeom>
            <a:solidFill>
              <a:srgbClr val="339966">
                <a:alpha val="90000"/>
              </a:srgbClr>
            </a:solidFill>
            <a:ln w="12700"/>
          </p:spPr>
          <p:txBody>
            <a:bodyPr wrap="square" lIns="76200" tIns="152400" rIns="76200" bIns="152400" rtlCol="0" anchor="ctr"/>
            <a:lstStyle/>
            <a:p>
              <a:pPr algn="ctr"/>
              <a:r>
                <a:rPr lang="en-US" sz="672" b="0" i="0">
                  <a:solidFill>
                    <a:srgbClr val="000000"/>
                  </a:solidFill>
                  <a:latin typeface="Microsoft YaHei"/>
                </a:rPr>
                <a:t>东大街</a:t>
              </a:r>
            </a:p>
          </p:txBody>
        </p:sp>
        <p:sp>
          <p:nvSpPr>
            <p:cNvPr id="45" name="TextBox 15"/>
            <p:cNvSpPr txBox="1"/>
            <p:nvPr/>
          </p:nvSpPr>
          <p:spPr>
            <a:xfrm>
              <a:off x="5080141" y="4505639"/>
              <a:ext cx="512349" cy="213423"/>
            </a:xfrm>
            <a:prstGeom prst="rect">
              <a:avLst/>
            </a:prstGeom>
            <a:solidFill>
              <a:srgbClr val="339966">
                <a:alpha val="90000"/>
              </a:srgbClr>
            </a:solidFill>
            <a:ln w="12700"/>
          </p:spPr>
          <p:txBody>
            <a:bodyPr wrap="square" lIns="76200" tIns="152400" rIns="76200" bIns="152400" rtlCol="0" anchor="ctr"/>
            <a:lstStyle/>
            <a:p>
              <a:pPr algn="ctr"/>
              <a:r>
                <a:rPr lang="en-US" sz="672" b="0" i="0">
                  <a:solidFill>
                    <a:srgbClr val="000000"/>
                  </a:solidFill>
                  <a:latin typeface="Microsoft YaHei"/>
                </a:rPr>
                <a:t>黄河大道</a:t>
              </a:r>
            </a:p>
          </p:txBody>
        </p:sp>
        <p:sp>
          <p:nvSpPr>
            <p:cNvPr id="46" name="TextBox 16"/>
            <p:cNvSpPr txBox="1"/>
            <p:nvPr/>
          </p:nvSpPr>
          <p:spPr>
            <a:xfrm>
              <a:off x="5257055" y="4336859"/>
              <a:ext cx="512349" cy="213423"/>
            </a:xfrm>
            <a:prstGeom prst="rect">
              <a:avLst/>
            </a:prstGeom>
            <a:solidFill>
              <a:srgbClr val="339966">
                <a:alpha val="90000"/>
              </a:srgbClr>
            </a:solidFill>
            <a:ln w="12700"/>
          </p:spPr>
          <p:txBody>
            <a:bodyPr wrap="square" lIns="76200" tIns="152400" rIns="76200" bIns="152400" rtlCol="0" anchor="ctr"/>
            <a:lstStyle/>
            <a:p>
              <a:pPr algn="ctr"/>
              <a:r>
                <a:rPr lang="en-US" sz="672" b="0" i="0">
                  <a:solidFill>
                    <a:srgbClr val="000000"/>
                  </a:solidFill>
                  <a:latin typeface="Microsoft YaHei"/>
                </a:rPr>
                <a:t>朝阳一路</a:t>
              </a:r>
            </a:p>
          </p:txBody>
        </p:sp>
        <p:sp>
          <p:nvSpPr>
            <p:cNvPr id="47" name="TextBox 17"/>
            <p:cNvSpPr txBox="1"/>
            <p:nvPr/>
          </p:nvSpPr>
          <p:spPr>
            <a:xfrm>
              <a:off x="6059420" y="4788406"/>
              <a:ext cx="512349" cy="213423"/>
            </a:xfrm>
            <a:prstGeom prst="rect">
              <a:avLst/>
            </a:prstGeom>
            <a:solidFill>
              <a:srgbClr val="339966">
                <a:alpha val="90000"/>
              </a:srgbClr>
            </a:solidFill>
            <a:ln w="12700"/>
          </p:spPr>
          <p:txBody>
            <a:bodyPr wrap="square" lIns="76200" tIns="152400" rIns="76200" bIns="152400" rtlCol="0" anchor="ctr"/>
            <a:lstStyle/>
            <a:p>
              <a:pPr algn="ctr"/>
              <a:r>
                <a:rPr lang="en-US" sz="672" b="0" i="0">
                  <a:solidFill>
                    <a:srgbClr val="000000"/>
                  </a:solidFill>
                  <a:latin typeface="Microsoft YaHei"/>
                </a:rPr>
                <a:t>朝阳二路</a:t>
              </a:r>
            </a:p>
          </p:txBody>
        </p:sp>
        <p:sp>
          <p:nvSpPr>
            <p:cNvPr id="48" name="TextBox 18"/>
            <p:cNvSpPr txBox="1"/>
            <p:nvPr/>
          </p:nvSpPr>
          <p:spPr>
            <a:xfrm>
              <a:off x="4540718" y="5603865"/>
              <a:ext cx="426957" cy="213423"/>
            </a:xfrm>
            <a:prstGeom prst="rect">
              <a:avLst/>
            </a:prstGeom>
            <a:solidFill>
              <a:srgbClr val="339966">
                <a:alpha val="90000"/>
              </a:srgbClr>
            </a:solidFill>
            <a:ln w="12700"/>
          </p:spPr>
          <p:txBody>
            <a:bodyPr wrap="square" lIns="76200" tIns="152400" rIns="76200" bIns="152400" rtlCol="0" anchor="ctr"/>
            <a:lstStyle/>
            <a:p>
              <a:pPr algn="ctr"/>
              <a:r>
                <a:rPr lang="en-US" sz="672" b="0" i="0">
                  <a:solidFill>
                    <a:srgbClr val="000000"/>
                  </a:solidFill>
                  <a:latin typeface="Microsoft YaHei"/>
                </a:rPr>
                <a:t>文化路</a:t>
              </a:r>
            </a:p>
          </p:txBody>
        </p:sp>
        <p:sp>
          <p:nvSpPr>
            <p:cNvPr id="49" name="TextBox 19"/>
            <p:cNvSpPr txBox="1"/>
            <p:nvPr/>
          </p:nvSpPr>
          <p:spPr>
            <a:xfrm>
              <a:off x="5998469" y="4642945"/>
              <a:ext cx="512349" cy="213423"/>
            </a:xfrm>
            <a:prstGeom prst="rect">
              <a:avLst/>
            </a:prstGeom>
            <a:solidFill>
              <a:srgbClr val="339966">
                <a:alpha val="90000"/>
              </a:srgbClr>
            </a:solidFill>
            <a:ln w="12700"/>
          </p:spPr>
          <p:txBody>
            <a:bodyPr wrap="square" lIns="76200" tIns="152400" rIns="76200" bIns="152400" rtlCol="0" anchor="ctr"/>
            <a:lstStyle/>
            <a:p>
              <a:pPr algn="ctr"/>
              <a:r>
                <a:rPr lang="en-US" sz="672" b="0" i="0">
                  <a:solidFill>
                    <a:srgbClr val="000000"/>
                  </a:solidFill>
                  <a:latin typeface="Microsoft YaHei"/>
                </a:rPr>
                <a:t>木栾大道</a:t>
              </a: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  <p:sp>
          <p:nvSpPr>
            <p:cNvPr id="50" name="TextBox 20"/>
            <p:cNvSpPr txBox="1"/>
            <p:nvPr/>
          </p:nvSpPr>
          <p:spPr>
            <a:xfrm>
              <a:off x="4747174" y="2690854"/>
              <a:ext cx="683132" cy="497988"/>
            </a:xfrm>
            <a:prstGeom prst="rect">
              <a:avLst/>
            </a:prstGeom>
            <a:solidFill>
              <a:srgbClr val="FFCC00">
                <a:alpha val="90000"/>
              </a:srgbClr>
            </a:solidFill>
            <a:ln w="12700"/>
          </p:spPr>
          <p:txBody>
            <a:bodyPr wrap="square" lIns="76200" tIns="152400" rIns="76200" bIns="152400" rtlCol="0" anchor="ctr"/>
            <a:lstStyle/>
            <a:p>
              <a:pPr algn="ctr"/>
              <a:r>
                <a:rPr lang="en-US" sz="672" b="0" i="0">
                  <a:solidFill>
                    <a:srgbClr val="000000"/>
                  </a:solidFill>
                  <a:latin typeface="Microsoft YaHei"/>
                </a:rPr>
                <a:t>武陟国贸中心
47000
1.8</a:t>
              </a: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15" name="Group 14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  <p:sp>
          <p:nvSpPr>
            <p:cNvPr id="51" name="TextBox 21"/>
            <p:cNvSpPr txBox="1"/>
            <p:nvPr/>
          </p:nvSpPr>
          <p:spPr>
            <a:xfrm>
              <a:off x="4242057" y="3263673"/>
              <a:ext cx="683132" cy="355705"/>
            </a:xfrm>
            <a:prstGeom prst="rect">
              <a:avLst/>
            </a:prstGeom>
            <a:solidFill>
              <a:srgbClr val="4E98DD">
                <a:alpha val="90000"/>
              </a:srgbClr>
            </a:solidFill>
            <a:ln w="12700"/>
          </p:spPr>
          <p:txBody>
            <a:bodyPr wrap="square" lIns="76200" tIns="152400" rIns="76200" bIns="152400" rtlCol="0" anchor="ctr"/>
            <a:lstStyle/>
            <a:p>
              <a:pPr algn="ctr"/>
              <a:r>
                <a:rPr lang="en-US" sz="672" b="0" i="0">
                  <a:solidFill>
                    <a:srgbClr val="FF0000"/>
                  </a:solidFill>
                  <a:latin typeface="Microsoft YaHei"/>
                </a:rPr>
                <a:t>沁河路和平路
X+D</a:t>
              </a: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17" name="Group 16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  <p:sp>
          <p:nvSpPr>
            <p:cNvPr id="52" name="TextBox 22"/>
            <p:cNvSpPr txBox="1"/>
            <p:nvPr/>
          </p:nvSpPr>
          <p:spPr>
            <a:xfrm>
              <a:off x="4170468" y="3292173"/>
              <a:ext cx="768523" cy="355705"/>
            </a:xfrm>
            <a:prstGeom prst="rect">
              <a:avLst/>
            </a:prstGeom>
            <a:solidFill>
              <a:srgbClr val="4E98DD">
                <a:alpha val="90000"/>
              </a:srgbClr>
            </a:solidFill>
            <a:ln w="12700"/>
          </p:spPr>
          <p:txBody>
            <a:bodyPr wrap="square" lIns="76200" tIns="152400" rIns="76200" bIns="152400" rtlCol="0" anchor="ctr"/>
            <a:lstStyle/>
            <a:p>
              <a:pPr algn="ctr"/>
              <a:r>
                <a:rPr lang="en-US" sz="672" b="0" i="0">
                  <a:solidFill>
                    <a:srgbClr val="FF0000"/>
                  </a:solidFill>
                  <a:latin typeface="Microsoft YaHei"/>
                </a:rPr>
                <a:t>武陟国贸主入口
K1</a:t>
              </a: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19" name="Group 18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  <p:sp>
          <p:nvSpPr>
            <p:cNvPr id="53" name="TextBox 23"/>
            <p:cNvSpPr txBox="1"/>
            <p:nvPr/>
          </p:nvSpPr>
          <p:spPr>
            <a:xfrm>
              <a:off x="4609839" y="3349086"/>
              <a:ext cx="434073" cy="241880"/>
            </a:xfrm>
            <a:prstGeom prst="rect">
              <a:avLst/>
            </a:prstGeom>
            <a:noFill/>
            <a:ln w="12700"/>
          </p:spPr>
          <p:txBody>
            <a:bodyPr wrap="square" lIns="0" tIns="0" rIns="0" bIns="0" rtlCol="0" anchor="b"/>
            <a:lstStyle/>
            <a:p>
              <a:pPr algn="ctr"/>
              <a:r>
                <a:rPr lang="en-US" sz="728" b="0" i="0">
                  <a:solidFill>
                    <a:srgbClr val="134CBF"/>
                  </a:solidFill>
                  <a:latin typeface="microsoft yahei"/>
                </a:rPr>
                <a:t>500米</a:t>
              </a:r>
            </a:p>
          </p:txBody>
        </p:sp>
        <p:sp>
          <p:nvSpPr>
            <p:cNvPr id="54" name="TextBox 24"/>
            <p:cNvSpPr txBox="1"/>
            <p:nvPr/>
          </p:nvSpPr>
          <p:spPr>
            <a:xfrm>
              <a:off x="5154130" y="3349086"/>
              <a:ext cx="434073" cy="241880"/>
            </a:xfrm>
            <a:prstGeom prst="rect">
              <a:avLst/>
            </a:prstGeom>
            <a:noFill/>
            <a:ln w="12700"/>
          </p:spPr>
          <p:txBody>
            <a:bodyPr wrap="square" lIns="0" tIns="0" rIns="0" bIns="0" rtlCol="0" anchor="b"/>
            <a:lstStyle/>
            <a:p>
              <a:pPr algn="ctr"/>
              <a:r>
                <a:rPr lang="en-US" sz="728" b="0" i="0">
                  <a:solidFill>
                    <a:srgbClr val="134CBF"/>
                  </a:solidFill>
                  <a:latin typeface="microsoft yahei"/>
                </a:rPr>
                <a:t>500米</a:t>
              </a:r>
            </a:p>
          </p:txBody>
        </p:sp>
        <p:sp>
          <p:nvSpPr>
            <p:cNvPr id="55" name="TextBox 25"/>
            <p:cNvSpPr txBox="1"/>
            <p:nvPr/>
          </p:nvSpPr>
          <p:spPr>
            <a:xfrm>
              <a:off x="5698422" y="3349086"/>
              <a:ext cx="434073" cy="241880"/>
            </a:xfrm>
            <a:prstGeom prst="rect">
              <a:avLst/>
            </a:prstGeom>
            <a:noFill/>
            <a:ln w="12700"/>
          </p:spPr>
          <p:txBody>
            <a:bodyPr wrap="square" lIns="0" tIns="0" rIns="0" bIns="0" rtlCol="0" anchor="b"/>
            <a:lstStyle/>
            <a:p>
              <a:pPr algn="ctr"/>
              <a:r>
                <a:rPr lang="en-US" sz="728" b="0" i="0">
                  <a:solidFill>
                    <a:srgbClr val="134CBF"/>
                  </a:solidFill>
                  <a:latin typeface="microsoft yahei"/>
                </a:rPr>
                <a:t>500米</a:t>
              </a:r>
            </a:p>
          </p:txBody>
        </p:sp>
        <p:sp>
          <p:nvSpPr>
            <p:cNvPr id="56" name="TextBox 26"/>
            <p:cNvSpPr txBox="1"/>
            <p:nvPr/>
          </p:nvSpPr>
          <p:spPr>
            <a:xfrm>
              <a:off x="6242714" y="3349086"/>
              <a:ext cx="434073" cy="241880"/>
            </a:xfrm>
            <a:prstGeom prst="rect">
              <a:avLst/>
            </a:prstGeom>
            <a:noFill/>
            <a:ln w="12700"/>
          </p:spPr>
          <p:txBody>
            <a:bodyPr wrap="square" lIns="0" tIns="0" rIns="0" bIns="0" rtlCol="0" anchor="b"/>
            <a:lstStyle/>
            <a:p>
              <a:pPr algn="ctr"/>
              <a:r>
                <a:rPr lang="en-US" sz="728" b="0" i="0">
                  <a:solidFill>
                    <a:srgbClr val="134CBF"/>
                  </a:solidFill>
                  <a:latin typeface="microsoft yahei"/>
                </a:rPr>
                <a:t>500米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780905" y="2291453"/>
            <a:ext cx="1828800" cy="348591"/>
          </a:xfrm>
          <a:prstGeom prst="rect">
            <a:avLst/>
          </a:prstGeom>
          <a:solidFill>
            <a:srgbClr val="2F373E"/>
          </a:solidFill>
          <a:ln w="12700"/>
        </p:spPr>
        <p:txBody>
          <a:bodyPr wrap="square" lIns="101600" tIns="190500" rIns="101600" bIns="190500" rtlCol="0" anchor="ctr"/>
          <a:lstStyle/>
          <a:p>
            <a:pPr algn="ctr"/>
            <a:r>
              <a:rPr lang="en-US" sz="1008" b="0" i="0">
                <a:solidFill>
                  <a:srgbClr val="FFFFFF"/>
                </a:solidFill>
                <a:latin typeface="microsoft yahei"/>
              </a:rPr>
              <a:t>龙源街道办5.03万人（=）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88793" y="188613"/>
            <a:ext cx="2490584" cy="462417"/>
          </a:xfrm>
          <a:prstGeom prst="rect">
            <a:avLst/>
          </a:prstGeom>
          <a:solidFill>
            <a:srgbClr val="2F373E"/>
          </a:solidFill>
          <a:ln w="12700"/>
        </p:spPr>
        <p:txBody>
          <a:bodyPr wrap="square" lIns="101600" tIns="190500" rIns="101600" bIns="190500" rtlCol="0" anchor="ctr"/>
          <a:lstStyle/>
          <a:p>
            <a:pPr algn="ctr"/>
            <a:r>
              <a:rPr lang="en-US" sz="1680" b="0" i="0">
                <a:solidFill>
                  <a:srgbClr val="FFFFFF"/>
                </a:solidFill>
                <a:latin typeface="microsoft yahei"/>
              </a:rPr>
              <a:t>沁河路和平路X+D商圈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24" name="TextBox 23"/>
          <p:cNvSpPr txBox="1"/>
          <p:nvPr/>
        </p:nvSpPr>
        <p:spPr>
          <a:xfrm>
            <a:off x="3857079" y="4886601"/>
            <a:ext cx="1828800" cy="348591"/>
          </a:xfrm>
          <a:prstGeom prst="rect">
            <a:avLst/>
          </a:prstGeom>
          <a:solidFill>
            <a:srgbClr val="2F373E"/>
          </a:solidFill>
          <a:ln w="12700"/>
        </p:spPr>
        <p:txBody>
          <a:bodyPr wrap="square" lIns="101600" tIns="190500" rIns="101600" bIns="190500" rtlCol="0" anchor="ctr"/>
          <a:lstStyle/>
          <a:p>
            <a:pPr algn="ctr"/>
            <a:r>
              <a:rPr lang="en-US" sz="1008" b="0" i="0">
                <a:solidFill>
                  <a:srgbClr val="FFFFFF"/>
                </a:solidFill>
                <a:latin typeface="microsoft yahei"/>
              </a:rPr>
              <a:t>木城街道办5.79万人（+）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7823" y="4083034"/>
            <a:ext cx="4022763" cy="1480163"/>
            <a:chOff x="17823" y="4083034"/>
            <a:chExt cx="4022763" cy="1480163"/>
          </a:xfrm>
        </p:grpSpPr>
        <p:graphicFrame>
          <p:nvGraphicFramePr>
            <p:cNvPr id="28" name="Table 27"/>
            <p:cNvGraphicFramePr>
              <a:graphicFrameLocks noGrp="1"/>
            </p:cNvGraphicFramePr>
            <p:nvPr/>
          </p:nvGraphicFramePr>
          <p:xfrm>
            <a:off x="17823" y="5115009"/>
            <a:ext cx="2632903" cy="448188"/>
          </p:xfrm>
          <a:graphic>
            <a:graphicData uri="http://schemas.openxmlformats.org/drawingml/2006/table">
              <a:tbl>
                <a:tblPr/>
                <a:tblGrid>
                  <a:gridCol w="313102"/>
                  <a:gridCol w="711595"/>
                  <a:gridCol w="832567"/>
                  <a:gridCol w="775639"/>
                </a:tblGrid>
                <a:tr h="15651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784" b="0" i="0">
                            <a:solidFill>
                              <a:srgbClr val="FFFFFF"/>
                            </a:solidFill>
                            <a:latin typeface="microsoft yahei"/>
                          </a:rPr>
                          <a:t>序号</a:t>
                        </a:r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784" b="0" i="0">
                            <a:solidFill>
                              <a:srgbClr val="FFFFFF"/>
                            </a:solidFill>
                            <a:latin typeface="microsoft yahei"/>
                          </a:rPr>
                          <a:t>名称</a:t>
                        </a:r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784" b="0" i="0">
                            <a:solidFill>
                              <a:srgbClr val="FFFFFF"/>
                            </a:solidFill>
                            <a:latin typeface="microsoft yahei"/>
                          </a:rPr>
                          <a:t>总营业面积(m2)</a:t>
                        </a:r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784" b="0" i="0">
                            <a:solidFill>
                              <a:srgbClr val="FFFFFF"/>
                            </a:solidFill>
                            <a:latin typeface="microsoft yahei"/>
                          </a:rPr>
                          <a:t>年营业额(亿元)</a:t>
                        </a:r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</a:tr>
                <a:tr h="2916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784" b="0" i="0">
                            <a:solidFill>
                              <a:srgbClr val="333333"/>
                            </a:solidFill>
                            <a:latin typeface="microsoft yahei"/>
                          </a:rPr>
                          <a:t>1</a:t>
                        </a:r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784" b="0" i="0">
                            <a:solidFill>
                              <a:srgbClr val="333333"/>
                            </a:solidFill>
                            <a:latin typeface="microsoft yahei"/>
                          </a:rPr>
                          <a:t>胖发祥新春时代百货</a:t>
                        </a:r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784" b="0" i="0">
                            <a:solidFill>
                              <a:srgbClr val="333333"/>
                            </a:solidFill>
                            <a:latin typeface="microsoft yahei"/>
                          </a:rPr>
                          <a:t>10000</a:t>
                        </a:r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784" b="0" i="0">
                            <a:solidFill>
                              <a:srgbClr val="333333"/>
                            </a:solidFill>
                            <a:latin typeface="microsoft yahei"/>
                          </a:rPr>
                          <a:t>0.60</a:t>
                        </a:r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9" name="TextBox 28"/>
            <p:cNvSpPr txBox="1"/>
            <p:nvPr/>
          </p:nvSpPr>
          <p:spPr>
            <a:xfrm>
              <a:off x="3912499" y="4083034"/>
              <a:ext cx="128087" cy="128054"/>
            </a:xfrm>
            <a:prstGeom prst="ellipse">
              <a:avLst/>
            </a:prstGeom>
            <a:solidFill>
              <a:srgbClr val="FFD22E">
                <a:alpha val="90000"/>
              </a:srgbClr>
            </a:solidFill>
            <a:ln w="12700"/>
          </p:spPr>
          <p:txBody>
            <a:bodyPr wrap="square" lIns="25400" tIns="25400" rIns="25400" bIns="25400" rtlCol="0" anchor="t"/>
            <a:lstStyle/>
            <a:p>
              <a:pPr algn="ctr"/>
              <a:r>
                <a:rPr lang="en-US" sz="784" b="0" i="0">
                  <a:solidFill>
                    <a:srgbClr val="333333"/>
                  </a:solidFill>
                  <a:latin typeface="microsoft yahei"/>
                </a:rPr>
                <a:t>1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5496" y="3891504"/>
            <a:ext cx="4975300" cy="2646351"/>
            <a:chOff x="-17823" y="3891504"/>
            <a:chExt cx="4975300" cy="2646351"/>
          </a:xfrm>
        </p:grpSpPr>
        <p:graphicFrame>
          <p:nvGraphicFramePr>
            <p:cNvPr id="30" name="Table 29"/>
            <p:cNvGraphicFramePr>
              <a:graphicFrameLocks noGrp="1"/>
            </p:cNvGraphicFramePr>
            <p:nvPr/>
          </p:nvGraphicFramePr>
          <p:xfrm>
            <a:off x="-17823" y="5620137"/>
            <a:ext cx="2732526" cy="917718"/>
          </p:xfrm>
          <a:graphic>
            <a:graphicData uri="http://schemas.openxmlformats.org/drawingml/2006/table">
              <a:tbl>
                <a:tblPr/>
                <a:tblGrid>
                  <a:gridCol w="313102"/>
                  <a:gridCol w="711595"/>
                  <a:gridCol w="932190"/>
                  <a:gridCol w="775639"/>
                </a:tblGrid>
                <a:tr h="15651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784" b="0" i="0">
                            <a:solidFill>
                              <a:srgbClr val="FFFFFF"/>
                            </a:solidFill>
                            <a:latin typeface="microsoft yahei"/>
                          </a:rPr>
                          <a:t>序号</a:t>
                        </a:r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784" b="0" i="0">
                            <a:solidFill>
                              <a:srgbClr val="FFFFFF"/>
                            </a:solidFill>
                            <a:latin typeface="microsoft yahei"/>
                          </a:rPr>
                          <a:t>超市名称</a:t>
                        </a:r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784" b="0" i="0">
                            <a:solidFill>
                              <a:srgbClr val="FFFFFF"/>
                            </a:solidFill>
                            <a:latin typeface="microsoft yahei"/>
                          </a:rPr>
                          <a:t>超市营业面积(m2)</a:t>
                        </a:r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784" b="0" i="0">
                            <a:solidFill>
                              <a:srgbClr val="FFFFFF"/>
                            </a:solidFill>
                            <a:latin typeface="microsoft yahei"/>
                          </a:rPr>
                          <a:t>年营业额(亿元)</a:t>
                        </a:r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</a:tr>
                <a:tr h="15651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784" b="0" i="0">
                            <a:solidFill>
                              <a:srgbClr val="333333"/>
                            </a:solidFill>
                            <a:latin typeface="microsoft yahei"/>
                          </a:rPr>
                          <a:t>1</a:t>
                        </a:r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784" b="0" i="0">
                            <a:solidFill>
                              <a:srgbClr val="333333"/>
                            </a:solidFill>
                            <a:latin typeface="microsoft yahei"/>
                          </a:rPr>
                          <a:t>胖发祥购物广场</a:t>
                        </a:r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784" b="0" i="0">
                            <a:solidFill>
                              <a:srgbClr val="333333"/>
                            </a:solidFill>
                            <a:latin typeface="microsoft yahei"/>
                          </a:rPr>
                          <a:t>10000</a:t>
                        </a:r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784" b="0" i="0">
                            <a:solidFill>
                              <a:srgbClr val="333333"/>
                            </a:solidFill>
                            <a:latin typeface="microsoft yahei"/>
                          </a:rPr>
                          <a:t>1.10</a:t>
                        </a:r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</a:tr>
                <a:tr h="2916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784" b="0" i="0">
                            <a:solidFill>
                              <a:srgbClr val="333333"/>
                            </a:solidFill>
                            <a:latin typeface="microsoft yahei"/>
                          </a:rPr>
                          <a:t>2</a:t>
                        </a:r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784" b="0" i="0">
                            <a:solidFill>
                              <a:srgbClr val="333333"/>
                            </a:solidFill>
                            <a:latin typeface="microsoft yahei"/>
                          </a:rPr>
                          <a:t>胖发祥生活广场(和平路店)</a:t>
                        </a:r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784" b="0" i="0">
                            <a:solidFill>
                              <a:srgbClr val="333333"/>
                            </a:solidFill>
                            <a:latin typeface="microsoft yahei"/>
                          </a:rPr>
                          <a:t>6000</a:t>
                        </a:r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784" b="0" i="0">
                            <a:solidFill>
                              <a:srgbClr val="333333"/>
                            </a:solidFill>
                            <a:latin typeface="microsoft yahei"/>
                          </a:rPr>
                          <a:t>0.70</a:t>
                        </a:r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</a:tr>
                <a:tr h="15651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784" b="0" i="0">
                            <a:solidFill>
                              <a:srgbClr val="333333"/>
                            </a:solidFill>
                            <a:latin typeface="microsoft yahei"/>
                          </a:rPr>
                          <a:t>3</a:t>
                        </a:r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784" b="0" i="0">
                            <a:solidFill>
                              <a:srgbClr val="333333"/>
                            </a:solidFill>
                            <a:latin typeface="microsoft yahei"/>
                          </a:rPr>
                          <a:t>客乐购连锁超市</a:t>
                        </a:r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784" b="0" i="0">
                            <a:solidFill>
                              <a:srgbClr val="333333"/>
                            </a:solidFill>
                            <a:latin typeface="microsoft yahei"/>
                          </a:rPr>
                          <a:t>6000</a:t>
                        </a:r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784" b="0" i="0">
                            <a:solidFill>
                              <a:srgbClr val="333333"/>
                            </a:solidFill>
                            <a:latin typeface="microsoft yahei"/>
                          </a:rPr>
                          <a:t>0.50</a:t>
                        </a:r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</a:tr>
                <a:tr h="15651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784" b="0" i="0">
                            <a:solidFill>
                              <a:srgbClr val="333333"/>
                            </a:solidFill>
                            <a:latin typeface="microsoft yahei"/>
                          </a:rPr>
                          <a:t>4</a:t>
                        </a:r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784" b="0" i="0">
                            <a:solidFill>
                              <a:srgbClr val="333333"/>
                            </a:solidFill>
                            <a:latin typeface="microsoft yahei"/>
                          </a:rPr>
                          <a:t>胖发祥兴华路店</a:t>
                        </a:r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784" b="0" i="0">
                            <a:solidFill>
                              <a:srgbClr val="333333"/>
                            </a:solidFill>
                            <a:latin typeface="microsoft yahei"/>
                          </a:rPr>
                          <a:t>8000</a:t>
                        </a:r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784" b="0" i="0">
                            <a:solidFill>
                              <a:srgbClr val="333333"/>
                            </a:solidFill>
                            <a:latin typeface="microsoft yahei"/>
                          </a:rPr>
                          <a:t>0.60</a:t>
                        </a:r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D22E">
                          <a:alpha val="90000"/>
                        </a:srgb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1" name="TextBox 30"/>
            <p:cNvSpPr txBox="1"/>
            <p:nvPr/>
          </p:nvSpPr>
          <p:spPr>
            <a:xfrm>
              <a:off x="3883683" y="3891504"/>
              <a:ext cx="128087" cy="128054"/>
            </a:xfrm>
            <a:prstGeom prst="ellipse">
              <a:avLst/>
            </a:prstGeom>
            <a:solidFill>
              <a:srgbClr val="FFD22E">
                <a:alpha val="90000"/>
              </a:srgbClr>
            </a:solidFill>
            <a:ln w="12700"/>
          </p:spPr>
          <p:txBody>
            <a:bodyPr wrap="square" lIns="25400" tIns="25400" rIns="25400" bIns="25400" rtlCol="0" anchor="t"/>
            <a:lstStyle/>
            <a:p>
              <a:pPr algn="ctr"/>
              <a:r>
                <a:rPr lang="en-US" sz="784" b="0" i="0">
                  <a:solidFill>
                    <a:srgbClr val="333333"/>
                  </a:solidFill>
                  <a:latin typeface="microsoft yahei"/>
                </a:rPr>
                <a:t>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99708" y="4367621"/>
              <a:ext cx="128087" cy="128054"/>
            </a:xfrm>
            <a:prstGeom prst="ellipse">
              <a:avLst/>
            </a:prstGeom>
            <a:solidFill>
              <a:srgbClr val="FFD22E">
                <a:alpha val="90000"/>
              </a:srgbClr>
            </a:solidFill>
            <a:ln w="12700"/>
          </p:spPr>
          <p:txBody>
            <a:bodyPr wrap="square" lIns="25400" tIns="25400" rIns="25400" bIns="25400" rtlCol="0" anchor="t"/>
            <a:lstStyle/>
            <a:p>
              <a:pPr algn="ctr"/>
              <a:r>
                <a:rPr lang="en-US" sz="784" b="0" i="0">
                  <a:solidFill>
                    <a:srgbClr val="333333"/>
                  </a:solidFill>
                  <a:latin typeface="microsoft yahei"/>
                </a:rPr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15011" y="3992487"/>
              <a:ext cx="128087" cy="128054"/>
            </a:xfrm>
            <a:prstGeom prst="ellipse">
              <a:avLst/>
            </a:prstGeom>
            <a:solidFill>
              <a:srgbClr val="FFD22E">
                <a:alpha val="90000"/>
              </a:srgbClr>
            </a:solidFill>
            <a:ln w="12700"/>
          </p:spPr>
          <p:txBody>
            <a:bodyPr wrap="square" lIns="25400" tIns="25400" rIns="25400" bIns="25400" rtlCol="0" anchor="t"/>
            <a:lstStyle/>
            <a:p>
              <a:pPr algn="ctr"/>
              <a:r>
                <a:rPr lang="en-US" sz="784" b="0" i="0">
                  <a:solidFill>
                    <a:srgbClr val="333333"/>
                  </a:solidFill>
                  <a:latin typeface="microsoft yahei"/>
                </a:rPr>
                <a:t>3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829390" y="3965525"/>
              <a:ext cx="128087" cy="128054"/>
            </a:xfrm>
            <a:prstGeom prst="ellipse">
              <a:avLst/>
            </a:prstGeom>
            <a:solidFill>
              <a:srgbClr val="FFD22E">
                <a:alpha val="90000"/>
              </a:srgbClr>
            </a:solidFill>
            <a:ln w="12700"/>
          </p:spPr>
          <p:txBody>
            <a:bodyPr wrap="square" lIns="25400" tIns="25400" rIns="25400" bIns="25400" rtlCol="0" anchor="t"/>
            <a:lstStyle/>
            <a:p>
              <a:pPr algn="ctr"/>
              <a:r>
                <a:rPr lang="en-US" sz="784" b="0" i="0">
                  <a:solidFill>
                    <a:srgbClr val="333333"/>
                  </a:solidFill>
                  <a:latin typeface="microsoft yahei"/>
                </a:rPr>
                <a:t>4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0501" y="3889939"/>
            <a:ext cx="4409938" cy="1191001"/>
            <a:chOff x="60501" y="3889939"/>
            <a:chExt cx="4409938" cy="1191001"/>
          </a:xfrm>
        </p:grpSpPr>
        <p:graphicFrame>
          <p:nvGraphicFramePr>
            <p:cNvPr id="35" name="Table 34"/>
            <p:cNvGraphicFramePr>
              <a:graphicFrameLocks noGrp="1"/>
            </p:cNvGraphicFramePr>
            <p:nvPr/>
          </p:nvGraphicFramePr>
          <p:xfrm>
            <a:off x="60501" y="4446402"/>
            <a:ext cx="2269989" cy="634538"/>
          </p:xfrm>
          <a:graphic>
            <a:graphicData uri="http://schemas.openxmlformats.org/drawingml/2006/table">
              <a:tbl>
                <a:tblPr/>
                <a:tblGrid>
                  <a:gridCol w="313102"/>
                  <a:gridCol w="512349"/>
                  <a:gridCol w="483885"/>
                  <a:gridCol w="555044"/>
                  <a:gridCol w="405609"/>
                </a:tblGrid>
                <a:tr h="15651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784" b="0" i="0">
                            <a:solidFill>
                              <a:srgbClr val="FFFFFF"/>
                            </a:solidFill>
                            <a:latin typeface="microsoft yahei"/>
                          </a:rPr>
                          <a:t>序号</a:t>
                        </a:r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784" b="0" i="0">
                            <a:solidFill>
                              <a:srgbClr val="FFFFFF"/>
                            </a:solidFill>
                            <a:latin typeface="microsoft yahei"/>
                          </a:rPr>
                          <a:t>餐厅名称</a:t>
                        </a:r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784" b="0" i="0">
                            <a:solidFill>
                              <a:srgbClr val="FFFFFF"/>
                            </a:solidFill>
                            <a:latin typeface="microsoft yahei"/>
                          </a:rPr>
                          <a:t>CIU品牌</a:t>
                        </a:r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784" b="0" i="0">
                            <a:solidFill>
                              <a:srgbClr val="FFFFFF"/>
                            </a:solidFill>
                            <a:latin typeface="microsoft yahei"/>
                          </a:rPr>
                          <a:t>开业日期</a:t>
                        </a:r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784" b="0" i="0">
                            <a:solidFill>
                              <a:srgbClr val="FFFFFF"/>
                            </a:solidFill>
                            <a:latin typeface="microsoft yahei"/>
                          </a:rPr>
                          <a:t>WPSA</a:t>
                        </a:r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2F373E">
                          <a:alpha val="90000"/>
                        </a:srgbClr>
                      </a:solidFill>
                    </a:tcPr>
                  </a:tc>
                </a:tr>
                <a:tr h="15651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784" b="0" i="0">
                            <a:solidFill>
                              <a:srgbClr val="333333"/>
                            </a:solidFill>
                            <a:latin typeface="microsoft yahei"/>
                          </a:rPr>
                          <a:t>1</a:t>
                        </a:r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784" b="0" i="0">
                            <a:solidFill>
                              <a:srgbClr val="333333"/>
                            </a:solidFill>
                            <a:latin typeface="microsoft yahei"/>
                          </a:rPr>
                          <a:t>胖发祥</a:t>
                        </a:r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784" b="0" i="0">
                            <a:solidFill>
                              <a:srgbClr val="333333"/>
                            </a:solidFill>
                            <a:latin typeface="microsoft yahei"/>
                          </a:rPr>
                          <a:t>德克士</a:t>
                        </a:r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784" b="0" i="0">
                            <a:solidFill>
                              <a:srgbClr val="333333"/>
                            </a:solidFill>
                            <a:latin typeface="microsoft yahei"/>
                          </a:rPr>
                          <a:t>2012-10-01</a:t>
                        </a:r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784" b="0" i="0">
                            <a:solidFill>
                              <a:srgbClr val="333333"/>
                            </a:solidFill>
                            <a:latin typeface="microsoft yahei"/>
                          </a:rPr>
                          <a:t>72</a:t>
                        </a:r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</a:tr>
                <a:tr h="15651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784" b="0" i="0">
                            <a:solidFill>
                              <a:srgbClr val="333333"/>
                            </a:solidFill>
                            <a:latin typeface="microsoft yahei"/>
                          </a:rPr>
                          <a:t>2</a:t>
                        </a:r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784" b="0" i="0">
                            <a:solidFill>
                              <a:srgbClr val="333333"/>
                            </a:solidFill>
                            <a:latin typeface="microsoft yahei"/>
                          </a:rPr>
                          <a:t>兴华餐厅</a:t>
                        </a:r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784" b="0" i="0">
                            <a:solidFill>
                              <a:srgbClr val="333333"/>
                            </a:solidFill>
                            <a:latin typeface="microsoft yahei"/>
                          </a:rPr>
                          <a:t>德克士</a:t>
                        </a:r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784" b="0" i="0">
                            <a:solidFill>
                              <a:srgbClr val="333333"/>
                            </a:solidFill>
                            <a:latin typeface="microsoft yahei"/>
                          </a:rPr>
                          <a:t>2008-03-01</a:t>
                        </a:r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784" b="0" i="0">
                            <a:solidFill>
                              <a:srgbClr val="333333"/>
                            </a:solidFill>
                            <a:latin typeface="microsoft yahei"/>
                          </a:rPr>
                          <a:t>50</a:t>
                        </a:r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EEEEE">
                          <a:alpha val="90000"/>
                        </a:srgb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6" name="TextBox 35"/>
            <p:cNvSpPr txBox="1"/>
            <p:nvPr/>
          </p:nvSpPr>
          <p:spPr>
            <a:xfrm>
              <a:off x="3887050" y="3889939"/>
              <a:ext cx="128087" cy="128054"/>
            </a:xfrm>
            <a:prstGeom prst="ellipse">
              <a:avLst/>
            </a:prstGeom>
            <a:solidFill>
              <a:srgbClr val="EEEEEE">
                <a:alpha val="90000"/>
              </a:srgbClr>
            </a:solidFill>
            <a:ln w="12700"/>
          </p:spPr>
          <p:txBody>
            <a:bodyPr wrap="square" lIns="25400" tIns="25400" rIns="25400" bIns="25400" rtlCol="0" anchor="t"/>
            <a:lstStyle/>
            <a:p>
              <a:pPr algn="ctr"/>
              <a:r>
                <a:rPr lang="en-US" sz="784" b="0" i="0">
                  <a:solidFill>
                    <a:srgbClr val="333333"/>
                  </a:solidFill>
                  <a:latin typeface="microsoft yahei"/>
                </a:rPr>
                <a:t>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42352" y="4035022"/>
              <a:ext cx="128087" cy="128054"/>
            </a:xfrm>
            <a:prstGeom prst="ellipse">
              <a:avLst/>
            </a:prstGeom>
            <a:solidFill>
              <a:srgbClr val="EEEEEE">
                <a:alpha val="90000"/>
              </a:srgbClr>
            </a:solidFill>
            <a:ln w="12700"/>
          </p:spPr>
          <p:txBody>
            <a:bodyPr wrap="square" lIns="25400" tIns="25400" rIns="25400" bIns="25400" rtlCol="0" anchor="t"/>
            <a:lstStyle/>
            <a:p>
              <a:pPr algn="ctr"/>
              <a:r>
                <a:rPr lang="en-US" sz="784" b="0" i="0">
                  <a:solidFill>
                    <a:srgbClr val="333333"/>
                  </a:solidFill>
                  <a:latin typeface="microsoft yahei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150</Words>
  <Application>Microsoft Office PowerPoint</Application>
  <PresentationFormat>On-screen Show (4:3)</PresentationFormat>
  <Paragraphs>80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主题</vt:lpstr>
      <vt:lpstr>单击此处编辑母版标题样式</vt:lpstr>
      <vt:lpstr>单击此处编辑母版标题样式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单击此处编辑母版标题样式</dc:title>
  <dc:creator>史进</dc:creator>
  <cp:lastModifiedBy>Cai, Wei-RSCDEV</cp:lastModifiedBy>
  <cp:revision>2</cp:revision>
  <dcterms:created xsi:type="dcterms:W3CDTF">2017-02-27T01:53:14Z</dcterms:created>
  <dcterms:modified xsi:type="dcterms:W3CDTF">2017-12-27T14:14:16Z</dcterms:modified>
</cp:coreProperties>
</file>