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87" r:id="rId4"/>
    <p:sldId id="282" r:id="rId5"/>
    <p:sldId id="257" r:id="rId6"/>
    <p:sldId id="283" r:id="rId7"/>
    <p:sldId id="285" r:id="rId8"/>
    <p:sldId id="293" r:id="rId9"/>
    <p:sldId id="260" r:id="rId10"/>
    <p:sldId id="259" r:id="rId11"/>
    <p:sldId id="258" r:id="rId12"/>
    <p:sldId id="269" r:id="rId13"/>
    <p:sldId id="296" r:id="rId14"/>
    <p:sldId id="270" r:id="rId15"/>
    <p:sldId id="271" r:id="rId16"/>
    <p:sldId id="278" r:id="rId17"/>
    <p:sldId id="280" r:id="rId18"/>
    <p:sldId id="276" r:id="rId19"/>
    <p:sldId id="299" r:id="rId20"/>
    <p:sldId id="298" r:id="rId21"/>
    <p:sldId id="295" r:id="rId22"/>
    <p:sldId id="277" r:id="rId23"/>
    <p:sldId id="297" r:id="rId24"/>
    <p:sldId id="300" r:id="rId25"/>
    <p:sldId id="294" r:id="rId26"/>
    <p:sldId id="274" r:id="rId27"/>
    <p:sldId id="279" r:id="rId28"/>
    <p:sldId id="289" r:id="rId29"/>
    <p:sldId id="290" r:id="rId30"/>
    <p:sldId id="272" r:id="rId31"/>
    <p:sldId id="273" r:id="rId32"/>
    <p:sldId id="275" r:id="rId33"/>
    <p:sldId id="281" r:id="rId34"/>
    <p:sldId id="291" r:id="rId35"/>
    <p:sldId id="292" r:id="rId36"/>
    <p:sldId id="30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998"/>
    <a:srgbClr val="FDFBBB"/>
    <a:srgbClr val="DF7DBE"/>
    <a:srgbClr val="C5E5F9"/>
    <a:srgbClr val="9C9483"/>
    <a:srgbClr val="A9A9F1"/>
    <a:srgbClr val="F4C8F5"/>
    <a:srgbClr val="F7E9E7"/>
    <a:srgbClr val="00CC6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5" autoAdjust="0"/>
    <p:restoredTop sz="96970" autoAdjust="0"/>
  </p:normalViewPr>
  <p:slideViewPr>
    <p:cSldViewPr snapToGrid="0">
      <p:cViewPr varScale="1">
        <p:scale>
          <a:sx n="157" d="100"/>
          <a:sy n="157" d="100"/>
        </p:scale>
        <p:origin x="1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engyuLiang24/EPIT" TargetMode="External"/><Relationship Id="rId2" Type="http://schemas.openxmlformats.org/officeDocument/2006/relationships/hyperlink" Target="https://github.com/NeonLeexiang/DLGSANet/tree/m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IS-Bonn/lattice_net/tree/master/latticenet_py/lattice" TargetMode="External"/><Relationship Id="rId5" Type="http://schemas.openxmlformats.org/officeDocument/2006/relationships/hyperlink" Target="https://github.com/njulj/RFDN" TargetMode="External"/><Relationship Id="rId4" Type="http://schemas.openxmlformats.org/officeDocument/2006/relationships/hyperlink" Target="https://github.com/ArcticHare105/SPI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0327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Efficient super resolution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64721"/>
              </p:ext>
            </p:extLst>
          </p:nvPr>
        </p:nvGraphicFramePr>
        <p:xfrm>
          <a:off x="224533" y="1351015"/>
          <a:ext cx="11632978" cy="4197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072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617178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1031974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981768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81768">
                  <a:extLst>
                    <a:ext uri="{9D8B030D-6E8A-4147-A177-3AD203B41FA5}">
                      <a16:colId xmlns:a16="http://schemas.microsoft.com/office/drawing/2014/main" val="2817106587"/>
                    </a:ext>
                  </a:extLst>
                </a:gridCol>
                <a:gridCol w="680545">
                  <a:extLst>
                    <a:ext uri="{9D8B030D-6E8A-4147-A177-3AD203B41FA5}">
                      <a16:colId xmlns:a16="http://schemas.microsoft.com/office/drawing/2014/main" val="529375198"/>
                    </a:ext>
                  </a:extLst>
                </a:gridCol>
                <a:gridCol w="1288572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305307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288573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239697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Methods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Scale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</a:t>
                      </a:r>
                      <a:r>
                        <a:rPr lang="en-US" altLang="ko-KR" sz="1300" dirty="0" err="1" smtClean="0"/>
                        <a:t>Param</a:t>
                      </a:r>
                      <a:r>
                        <a:rPr lang="en-US" altLang="ko-KR" sz="1300" dirty="0" smtClean="0"/>
                        <a:t>(K)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#Flops(G)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#ACTs(M)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발행년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Set5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Set14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B100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U100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M109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CARN-M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415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46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327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2018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33.99/0.9236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30.08/0.8367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28.91/0.8000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27.55/0.8385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CARN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1592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119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268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2018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34.29/0.9255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30.29/0.8407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29.06/0.8034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28.06/0.8493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EDSR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1555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160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285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2019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34.37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/0.9270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30.28/0.8417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29.09/0.8052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28.15/0.8527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33.45/0.9439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70030"/>
                  </a:ext>
                </a:extLst>
              </a:tr>
              <a:tr h="371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IMDN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703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190</a:t>
                      </a:r>
                      <a:endParaRPr lang="ko-KR" altLang="en-US" sz="13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34.36/0.9270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30.32/0.8417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29.09/0.8046 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28.17/0.8519 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33.61/0.9445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5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PAN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261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340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34.40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0.9271</a:t>
                      </a:r>
                      <a:endParaRPr lang="ko-KR" altLang="en-US" sz="13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30.36/0.8423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29.11/0.8050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28.11/0.8511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33.61/0.9448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5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LAPAR-A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594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34.36/0.9267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30.34/0.8421 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29.11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0.8054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28.15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0.8523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33.51/0.9441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3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SMSR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993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34.40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/0.9270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30.33/0.8412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29.10/0.8050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28.25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0.8536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33.68/0.9445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8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Shuffle-Mixer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415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404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34.40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0.9272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30.37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0.8423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29.12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0.8051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28.08/0.8498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33.69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0.9448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SAFMN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233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134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34.34/0.9267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30.33/0.8418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29.08/0.8048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27.95/0.8474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33.52/0.9437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Ours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X3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0070C0"/>
                          </a:solidFill>
                        </a:rPr>
                        <a:t>244</a:t>
                      </a:r>
                      <a:endParaRPr lang="ko-KR" altLang="en-US" sz="13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0070C0"/>
                          </a:solidFill>
                        </a:rPr>
                        <a:t>28</a:t>
                      </a:r>
                      <a:endParaRPr lang="ko-KR" altLang="en-US" sz="13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/>
                        <a:t>283</a:t>
                      </a:r>
                      <a:endParaRPr lang="ko-KR" alt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34.36 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/ 0.9270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30.38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0.8428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29.11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0.8056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28.10 / 0.8503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33.72 / 0.9448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8599"/>
                  </a:ext>
                </a:extLst>
              </a:tr>
            </a:tbl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430317" y="6151417"/>
            <a:ext cx="11474696" cy="7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Red</a:t>
            </a:r>
            <a:r>
              <a:rPr lang="en-US" altLang="ko-KR" dirty="0" smtClean="0"/>
              <a:t> : Best Performance / </a:t>
            </a:r>
            <a:r>
              <a:rPr lang="en-US" altLang="ko-KR" dirty="0" smtClean="0">
                <a:solidFill>
                  <a:srgbClr val="0070C0"/>
                </a:solidFill>
              </a:rPr>
              <a:t>Blue</a:t>
            </a:r>
            <a:r>
              <a:rPr lang="en-US" altLang="ko-KR" dirty="0" smtClean="0"/>
              <a:t> : Second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4971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Efficient super resolution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96478"/>
              </p:ext>
            </p:extLst>
          </p:nvPr>
        </p:nvGraphicFramePr>
        <p:xfrm>
          <a:off x="224531" y="1351015"/>
          <a:ext cx="11621104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084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1030921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980766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80766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679850">
                  <a:extLst>
                    <a:ext uri="{9D8B030D-6E8A-4147-A177-3AD203B41FA5}">
                      <a16:colId xmlns:a16="http://schemas.microsoft.com/office/drawing/2014/main" val="529375198"/>
                    </a:ext>
                  </a:extLst>
                </a:gridCol>
                <a:gridCol w="1287257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248249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303974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287258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238431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Methods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Scale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</a:t>
                      </a:r>
                      <a:r>
                        <a:rPr lang="en-US" altLang="ko-KR" sz="1300" dirty="0" err="1" smtClean="0"/>
                        <a:t>Param</a:t>
                      </a:r>
                      <a:r>
                        <a:rPr lang="en-US" altLang="ko-KR" sz="1300" dirty="0" smtClean="0"/>
                        <a:t>(K)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#Flops(G)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#ACTs[M]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발행년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Set5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Set14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B100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U100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M109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CARN-M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415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33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227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2018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31.92/0.8903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28.42/0.7762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27.44/0.7304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25.62/0.7694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CARN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1592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194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2018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32.13/0.8937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28.60/0.7806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27.58/0.7349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26.07/0.7837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EDSR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1518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2019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32.09/0.8938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28.58/0.7813 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27.57/0.7357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26.04/0.7849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30.35/0.9067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IMDN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715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108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32.21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/0.8948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28.58/0.7811 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27.56/0.7353 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26.04/0.7838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30.45/0.9075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5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PAN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272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238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32.13/0.8948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28.61/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0.7822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27.59/0.7363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26.11/0.7854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30.51/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0.9095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5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LAPAR-A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659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452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32.15/0.8944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28.61/0.7818 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27.61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0.7366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26.14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0.7871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30.42/0.9074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3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ECBSR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603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31.92/0.8946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28.34/0.7817 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27.48/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0.7393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25.81/0.7773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1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SMSR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1006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32.12/0.8932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28.55/0.7808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27.55/0.7351 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26.11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0.7868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30.54/0.9085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8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Shuffle-Mixer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269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32.21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0.8953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28.66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0.7827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27.61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0.7366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26.08/0.7835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30.65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0.9093</a:t>
                      </a:r>
                      <a:endParaRPr lang="ko-KR" altLang="en-US" sz="13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SAFMN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240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77</a:t>
                      </a:r>
                      <a:endParaRPr lang="ko-KR" altLang="en-US" sz="13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32.18/0.8948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28.60/0.7813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27.58/0.7359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25.97/0.7809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30.43/0.9063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Ours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X4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0070C0"/>
                          </a:solidFill>
                        </a:rPr>
                        <a:t>251</a:t>
                      </a:r>
                      <a:endParaRPr lang="ko-KR" altLang="en-US" sz="13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ko-KR" altLang="en-US" sz="13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32.21</a:t>
                      </a:r>
                      <a:r>
                        <a:rPr lang="en-US" altLang="ko-KR" sz="1300" baseline="0" dirty="0" smtClean="0"/>
                        <a:t>/</a:t>
                      </a:r>
                      <a:r>
                        <a:rPr lang="en-US" altLang="ko-KR" sz="1300" baseline="0" dirty="0" smtClean="0">
                          <a:solidFill>
                            <a:srgbClr val="0070C0"/>
                          </a:solidFill>
                        </a:rPr>
                        <a:t>0.8949</a:t>
                      </a:r>
                      <a:endParaRPr lang="ko-KR" altLang="en-US" sz="13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28.63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0.7822</a:t>
                      </a:r>
                      <a:endParaRPr lang="ko-KR" altLang="en-US" sz="13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27.60</a:t>
                      </a:r>
                      <a:r>
                        <a:rPr lang="en-US" altLang="ko-KR" sz="1300" dirty="0" smtClean="0"/>
                        <a:t> / </a:t>
                      </a:r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0.7367</a:t>
                      </a:r>
                      <a:endParaRPr lang="ko-KR" altLang="en-US" sz="13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26.08/0.7837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30.59 </a:t>
                      </a:r>
                      <a:r>
                        <a:rPr lang="en-US" altLang="ko-KR" sz="1300" dirty="0" smtClean="0"/>
                        <a:t>/0.9081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8599"/>
                  </a:ext>
                </a:extLst>
              </a:tr>
            </a:tbl>
          </a:graphicData>
        </a:graphic>
      </p:graphicFrame>
      <p:sp>
        <p:nvSpPr>
          <p:cNvPr id="41" name="내용 개체 틀 2"/>
          <p:cNvSpPr txBox="1">
            <a:spLocks/>
          </p:cNvSpPr>
          <p:nvPr/>
        </p:nvSpPr>
        <p:spPr>
          <a:xfrm>
            <a:off x="430317" y="6151417"/>
            <a:ext cx="11474696" cy="7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Red</a:t>
            </a:r>
            <a:r>
              <a:rPr lang="en-US" altLang="ko-KR" dirty="0" smtClean="0"/>
              <a:t> : Best Performance / </a:t>
            </a:r>
            <a:r>
              <a:rPr lang="en-US" altLang="ko-KR" dirty="0" smtClean="0">
                <a:solidFill>
                  <a:srgbClr val="0070C0"/>
                </a:solidFill>
              </a:rPr>
              <a:t>Blue</a:t>
            </a:r>
            <a:r>
              <a:rPr lang="en-US" altLang="ko-KR" dirty="0" smtClean="0"/>
              <a:t> : Second Performance</a:t>
            </a:r>
          </a:p>
        </p:txBody>
      </p:sp>
    </p:spTree>
    <p:extLst>
      <p:ext uri="{BB962C8B-B14F-4D97-AF65-F5344CB8AC3E}">
        <p14:creationId xmlns:p14="http://schemas.microsoft.com/office/powerpoint/2010/main" val="9192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Efficient super resolution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807535"/>
              </p:ext>
            </p:extLst>
          </p:nvPr>
        </p:nvGraphicFramePr>
        <p:xfrm>
          <a:off x="230469" y="1594459"/>
          <a:ext cx="116211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084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1030921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937269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1024263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679850">
                  <a:extLst>
                    <a:ext uri="{9D8B030D-6E8A-4147-A177-3AD203B41FA5}">
                      <a16:colId xmlns:a16="http://schemas.microsoft.com/office/drawing/2014/main" val="529375198"/>
                    </a:ext>
                  </a:extLst>
                </a:gridCol>
                <a:gridCol w="1287257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248249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303974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287258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238431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Methods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Scale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</a:t>
                      </a:r>
                      <a:r>
                        <a:rPr lang="en-US" altLang="ko-KR" sz="1300" dirty="0" err="1" smtClean="0"/>
                        <a:t>Param</a:t>
                      </a:r>
                      <a:r>
                        <a:rPr lang="en-US" altLang="ko-KR" sz="1300" dirty="0" smtClean="0"/>
                        <a:t>(K)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#Flops(G)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#ACTs[M]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발행년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Set5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Set14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B100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U100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M109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PAN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261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677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38.00 / 0.9605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33.59 / 0.9181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32.18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 / 0.8997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32.01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</a:rPr>
                        <a:t>0.9273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38.70 / 0.9773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SAFMN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228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299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38.00 / 0.9605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33.54 / 0.9177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32.16 / 0.8995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31.84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 / 0.9256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38.71 / 0.9771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Ours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X2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/>
                        <a:t>603</a:t>
                      </a:r>
                      <a:endParaRPr lang="ko-KR" alt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38.01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0.9606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33.60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0.9185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32.18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0.8999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32.04</a:t>
                      </a:r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/ 0.9272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38.92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0.9776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1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PAN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261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340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34.40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0.9271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30.36/0.8423 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29.11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/0.8050 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28.11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0.8511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33.61 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0.9448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SAFMN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233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134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34.34/0.9267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30.33/0.8418 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29.08/0.8048 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27.95/0.8474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33.52/0.9437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0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Ours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X3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</a:rPr>
                        <a:t>244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/>
                        <a:t>283</a:t>
                      </a:r>
                      <a:endParaRPr lang="ko-KR" alt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34.36 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/ 0.9270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30.38 / 0.8428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29.11 / 0.8056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28.10 / 0.8503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33.72 / 0.9448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8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PAN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272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238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32.13/0.8948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28.61 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0.7822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27.59/0.7363 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26.11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0.7854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30.51/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0.9095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SAFMN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X4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240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32.18/0.8948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28.60/0.7813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27.58/0.7359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25.97/0.7809 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30.43/0.9063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Ours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X4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32.21 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altLang="ko-KR" sz="1300" baseline="0" dirty="0" smtClean="0">
                          <a:solidFill>
                            <a:srgbClr val="FF0000"/>
                          </a:solidFill>
                        </a:rPr>
                        <a:t>0.8949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28.63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0.7822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27.60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0.7367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26.08/0.7837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30.59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 /0.9081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0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Efficient super resolution</a:t>
            </a:r>
            <a:endParaRPr lang="ko-KR" altLang="en-US" dirty="0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430317" y="6151417"/>
            <a:ext cx="11474696" cy="7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Red</a:t>
            </a:r>
            <a:r>
              <a:rPr lang="en-US" altLang="ko-KR" dirty="0" smtClean="0"/>
              <a:t> : Best Performance / </a:t>
            </a:r>
            <a:r>
              <a:rPr lang="en-US" altLang="ko-KR" dirty="0" smtClean="0">
                <a:solidFill>
                  <a:srgbClr val="0070C0"/>
                </a:solidFill>
              </a:rPr>
              <a:t>Blue</a:t>
            </a:r>
            <a:r>
              <a:rPr lang="en-US" altLang="ko-KR" dirty="0" smtClean="0"/>
              <a:t> : Second Performance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39774"/>
              </p:ext>
            </p:extLst>
          </p:nvPr>
        </p:nvGraphicFramePr>
        <p:xfrm>
          <a:off x="298706" y="1682493"/>
          <a:ext cx="11381230" cy="3443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238">
                  <a:extLst>
                    <a:ext uri="{9D8B030D-6E8A-4147-A177-3AD203B41FA5}">
                      <a16:colId xmlns:a16="http://schemas.microsoft.com/office/drawing/2014/main" val="110402601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73557265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4077076707"/>
                    </a:ext>
                  </a:extLst>
                </a:gridCol>
                <a:gridCol w="776510">
                  <a:extLst>
                    <a:ext uri="{9D8B030D-6E8A-4147-A177-3AD203B41FA5}">
                      <a16:colId xmlns:a16="http://schemas.microsoft.com/office/drawing/2014/main" val="3584467470"/>
                    </a:ext>
                  </a:extLst>
                </a:gridCol>
                <a:gridCol w="674338">
                  <a:extLst>
                    <a:ext uri="{9D8B030D-6E8A-4147-A177-3AD203B41FA5}">
                      <a16:colId xmlns:a16="http://schemas.microsoft.com/office/drawing/2014/main" val="249480027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59468237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442243340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839954435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2763395988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2200374768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888558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484796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128232747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4085303234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3064994105"/>
                    </a:ext>
                  </a:extLst>
                </a:gridCol>
              </a:tblGrid>
              <a:tr h="2987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Method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Scale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Par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Flops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DTS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Set5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Set14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B100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U100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M109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563903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LatticeNet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X2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756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170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D2K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38.06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0.9607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33.70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0.9187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32.20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0.8997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32.25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0.9288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38.94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0.9774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17642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RFDN-L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X2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626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146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D2K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38.08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0.9606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33.67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0.9190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32.18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0.8999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32.24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0.9290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38.95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0.9773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747601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SRPN-Lite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X2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609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140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DF2K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38.10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0.9618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33.70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0.9189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32.25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0.9018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32.26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0.9294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130464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HNCT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X2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357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82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D2K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38.08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0.9608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33.65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0.9182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32.22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0.8990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32.22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0.9294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38.87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0.9774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049534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FMEN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X2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748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172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DF2K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38.10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0.9609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33.75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0.9192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32.26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0.8995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32.41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0.9311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38.95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0.9778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7010076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NGSwin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X2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998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140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D2K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38.05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0.9610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33.79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0.9199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32.27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0.9008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32.53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0.9324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38.97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0.9777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7498976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Ours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X2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652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158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200">
                          <a:effectLst/>
                        </a:rPr>
                        <a:t>DF2K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38.10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0.9610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33.76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0.9201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32.28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0.9012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32.52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0.9316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39.24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0.9783</a:t>
                      </a:r>
                      <a:endParaRPr lang="ko-KR" sz="1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63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4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Efficient super resolution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69848" y="1525979"/>
            <a:ext cx="10058400" cy="464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Ablation Study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in SAFMN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5" y="2038560"/>
            <a:ext cx="6564578" cy="31822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189" y="1670425"/>
            <a:ext cx="5163271" cy="1209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87396"/>
            <a:ext cx="8853272" cy="11696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184" y="3184199"/>
            <a:ext cx="4107282" cy="24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Efficient super resolution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69848" y="1282535"/>
            <a:ext cx="10058400" cy="464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*</a:t>
            </a:r>
            <a:r>
              <a:rPr lang="ko-KR" altLang="en-US" dirty="0" smtClean="0"/>
              <a:t>는 이미 만들어진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써도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SAFMN</a:t>
            </a:r>
            <a:r>
              <a:rPr lang="ko-KR" altLang="en-US" dirty="0" smtClean="0"/>
              <a:t>에도 있는 것 또는 비슷한 것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1) *GPU </a:t>
            </a:r>
            <a:r>
              <a:rPr lang="ko-KR" altLang="en-US" dirty="0" smtClean="0"/>
              <a:t>런타임</a:t>
            </a:r>
            <a:r>
              <a:rPr lang="en-US" altLang="ko-KR" dirty="0" smtClean="0"/>
              <a:t> - SAFMN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table 5 (x4)</a:t>
            </a:r>
          </a:p>
          <a:p>
            <a:r>
              <a:rPr lang="en-US" altLang="ko-KR" dirty="0" smtClean="0"/>
              <a:t>2) *</a:t>
            </a:r>
            <a:r>
              <a:rPr lang="ko-KR" altLang="en-US" dirty="0" smtClean="0"/>
              <a:t>메모리의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 Time – SAFMN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table2 (x4)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err="1" smtClean="0"/>
              <a:t>torch.cuda.max_memory_allocate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#GPU</a:t>
            </a:r>
            <a:br>
              <a:rPr lang="en-US" altLang="ko-KR" dirty="0" smtClean="0"/>
            </a:br>
            <a:r>
              <a:rPr lang="en-US" altLang="ko-KR" dirty="0" smtClean="0"/>
              <a:t>     memory </a:t>
            </a:r>
            <a:r>
              <a:rPr lang="ko-KR" altLang="en-US" dirty="0" smtClean="0"/>
              <a:t>양 살핀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그냥 측정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23719"/>
              </p:ext>
            </p:extLst>
          </p:nvPr>
        </p:nvGraphicFramePr>
        <p:xfrm>
          <a:off x="7096700" y="2261471"/>
          <a:ext cx="454111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990">
                  <a:extLst>
                    <a:ext uri="{9D8B030D-6E8A-4147-A177-3AD203B41FA5}">
                      <a16:colId xmlns:a16="http://schemas.microsoft.com/office/drawing/2014/main" val="3792790240"/>
                    </a:ext>
                  </a:extLst>
                </a:gridCol>
                <a:gridCol w="1572126">
                  <a:extLst>
                    <a:ext uri="{9D8B030D-6E8A-4147-A177-3AD203B41FA5}">
                      <a16:colId xmlns:a16="http://schemas.microsoft.com/office/drawing/2014/main" val="40130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실험 내용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비고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3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* MLP</a:t>
                      </a:r>
                      <a:r>
                        <a:rPr lang="ko-KR" altLang="en-US" sz="1300" dirty="0" smtClean="0"/>
                        <a:t>를 </a:t>
                      </a:r>
                      <a:r>
                        <a:rPr lang="en-US" altLang="ko-KR" sz="1300" dirty="0" err="1" smtClean="0"/>
                        <a:t>nn.Linear</a:t>
                      </a:r>
                      <a:r>
                        <a:rPr lang="ko-KR" altLang="en-US" sz="1300" dirty="0" smtClean="0"/>
                        <a:t>로 변경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7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Window_sum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없이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4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/>
                        <a:t>[8,</a:t>
                      </a:r>
                      <a:r>
                        <a:rPr lang="en-US" altLang="ko-KR" sz="1300" b="0" baseline="0" dirty="0" smtClean="0"/>
                        <a:t> 16, 32, 64]</a:t>
                      </a:r>
                      <a:r>
                        <a:rPr lang="ko-KR" altLang="en-US" sz="1300" b="0" baseline="0" dirty="0" smtClean="0"/>
                        <a:t>를</a:t>
                      </a:r>
                      <a:r>
                        <a:rPr lang="en-US" altLang="ko-KR" sz="1300" b="0" baseline="0" dirty="0" smtClean="0"/>
                        <a:t> [64, 64, 64, 64]</a:t>
                      </a:r>
                      <a:r>
                        <a:rPr lang="ko-KR" altLang="en-US" sz="1300" b="0" baseline="0" dirty="0" smtClean="0"/>
                        <a:t>로</a:t>
                      </a:r>
                      <a:endParaRPr lang="ko-KR" alt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 smtClean="0"/>
                        <a:t>실험중</a:t>
                      </a:r>
                      <a:r>
                        <a:rPr lang="en-US" altLang="ko-KR" sz="1300" b="0" dirty="0" smtClean="0"/>
                        <a:t>(x2)</a:t>
                      </a:r>
                      <a:endParaRPr lang="ko-KR" alt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* Act </a:t>
                      </a:r>
                      <a:r>
                        <a:rPr lang="ko-KR" altLang="en-US" sz="1300" dirty="0" smtClean="0"/>
                        <a:t>곱 없이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완료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5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* FMM </a:t>
                      </a:r>
                      <a:r>
                        <a:rPr lang="ko-KR" altLang="en-US" sz="1300" dirty="0" smtClean="0"/>
                        <a:t>수 </a:t>
                      </a:r>
                      <a:r>
                        <a:rPr lang="en-US" altLang="ko-KR" sz="1300" dirty="0" smtClean="0"/>
                        <a:t>: 4, 6, 12</a:t>
                      </a:r>
                      <a:r>
                        <a:rPr lang="ko-KR" altLang="en-US" sz="1300" dirty="0" smtClean="0"/>
                        <a:t>개로 </a:t>
                      </a:r>
                      <a:r>
                        <a:rPr lang="en-US" altLang="ko-KR" sz="1300" dirty="0" smtClean="0"/>
                        <a:t>(Table</a:t>
                      </a:r>
                      <a:r>
                        <a:rPr lang="en-US" altLang="ko-KR" sz="1300" baseline="0" dirty="0" smtClean="0"/>
                        <a:t> 4)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12</a:t>
                      </a:r>
                      <a:r>
                        <a:rPr lang="ko-KR" altLang="en-US" sz="1300" dirty="0" smtClean="0"/>
                        <a:t>개 </a:t>
                      </a:r>
                      <a:r>
                        <a:rPr lang="ko-KR" altLang="en-US" sz="1300" dirty="0" err="1" smtClean="0"/>
                        <a:t>실험중</a:t>
                      </a:r>
                      <a:r>
                        <a:rPr lang="en-US" altLang="ko-KR" sz="1300" dirty="0" smtClean="0"/>
                        <a:t>(x2)</a:t>
                      </a:r>
                      <a:endParaRPr lang="ko-KR" altLang="en-US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8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MLP</a:t>
                      </a:r>
                      <a:r>
                        <a:rPr lang="ko-KR" altLang="en-US" sz="1300" dirty="0" smtClean="0"/>
                        <a:t>를 따로따로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우선순위 </a:t>
                      </a:r>
                      <a:r>
                        <a:rPr lang="en-US" altLang="ko-KR" sz="1300" dirty="0" smtClean="0"/>
                        <a:t>1</a:t>
                      </a:r>
                      <a:endParaRPr lang="ko-KR" altLang="en-US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7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RPE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사용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/>
                        <a:t>우선순위 </a:t>
                      </a:r>
                      <a:r>
                        <a:rPr lang="en-US" altLang="ko-KR" sz="1300" b="0" dirty="0" smtClean="0"/>
                        <a:t>2</a:t>
                      </a:r>
                      <a:endParaRPr lang="ko-KR" alt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7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2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300" dirty="0" err="1" smtClean="0"/>
                        <a:t>Win_sum</a:t>
                      </a:r>
                      <a:r>
                        <a:rPr lang="ko-KR" altLang="en-US" sz="1300" dirty="0" smtClean="0"/>
                        <a:t>을 </a:t>
                      </a:r>
                      <a:r>
                        <a:rPr lang="en-US" altLang="ko-KR" sz="1300" dirty="0" err="1" smtClean="0"/>
                        <a:t>window_wise_sum</a:t>
                      </a:r>
                      <a:r>
                        <a:rPr lang="ko-KR" altLang="en-US" sz="1300" dirty="0" smtClean="0"/>
                        <a:t>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 smtClean="0"/>
                        <a:t>실험중</a:t>
                      </a:r>
                      <a:r>
                        <a:rPr lang="en-US" altLang="ko-KR" sz="1300" b="0" dirty="0" smtClean="0"/>
                        <a:t>(x2)</a:t>
                      </a:r>
                      <a:endParaRPr lang="ko-KR" alt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No merging convolution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/>
                        <a:t>우선순위 </a:t>
                      </a:r>
                      <a:r>
                        <a:rPr lang="en-US" altLang="ko-KR" sz="1300" b="0" dirty="0" smtClean="0"/>
                        <a:t>5</a:t>
                      </a:r>
                      <a:endParaRPr lang="ko-KR" alt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15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90135"/>
              </p:ext>
            </p:extLst>
          </p:nvPr>
        </p:nvGraphicFramePr>
        <p:xfrm>
          <a:off x="0" y="0"/>
          <a:ext cx="12017830" cy="684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29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1092529">
                  <a:extLst>
                    <a:ext uri="{9D8B030D-6E8A-4147-A177-3AD203B41FA5}">
                      <a16:colId xmlns:a16="http://schemas.microsoft.com/office/drawing/2014/main" val="2790609896"/>
                    </a:ext>
                  </a:extLst>
                </a:gridCol>
                <a:gridCol w="7380515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670957">
                  <a:extLst>
                    <a:ext uri="{9D8B030D-6E8A-4147-A177-3AD203B41FA5}">
                      <a16:colId xmlns:a16="http://schemas.microsoft.com/office/drawing/2014/main" val="32306043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및 </a:t>
                      </a:r>
                      <a:r>
                        <a:rPr lang="en-US" altLang="ko-KR" sz="1100" dirty="0" smtClean="0"/>
                        <a:t>Ablation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Base</a:t>
                      </a:r>
                      <a:r>
                        <a:rPr lang="ko-KR" altLang="en-US" sz="1100" baseline="0" dirty="0" smtClean="0"/>
                        <a:t>에 존재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근거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x4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1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블록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개 </a:t>
                      </a:r>
                      <a:r>
                        <a:rPr lang="en-US" altLang="ko-KR" sz="1000" dirty="0" smtClean="0"/>
                        <a:t>*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블록 </a:t>
                      </a: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개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블록 </a:t>
                      </a:r>
                      <a:r>
                        <a:rPr lang="en-US" altLang="ko-KR" sz="1000" dirty="0" smtClean="0"/>
                        <a:t>12</a:t>
                      </a:r>
                      <a:r>
                        <a:rPr lang="ko-KR" altLang="en-US" sz="1000" dirty="0" smtClean="0"/>
                        <a:t>개 </a:t>
                      </a:r>
                      <a:r>
                        <a:rPr lang="en-US" altLang="ko-KR" sz="1000" dirty="0" smtClean="0"/>
                        <a:t>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0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[64</a:t>
                      </a:r>
                      <a:r>
                        <a:rPr lang="en-US" altLang="ko-KR" sz="1000" baseline="0" dirty="0" smtClean="0"/>
                        <a:t> 64 64 64] w/ Merge (b) *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1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</a:t>
                      </a:r>
                      <a:r>
                        <a:rPr lang="en-US" altLang="ko-KR" sz="1000" baseline="0" dirty="0" smtClean="0"/>
                        <a:t> Act </a:t>
                      </a:r>
                      <a:r>
                        <a:rPr lang="ko-KR" altLang="en-US" sz="1000" baseline="0" dirty="0" smtClean="0"/>
                        <a:t>곱 </a:t>
                      </a:r>
                      <a:r>
                        <a:rPr lang="en-US" altLang="ko-KR" sz="1000" baseline="0" dirty="0" smtClean="0"/>
                        <a:t>(c : Table3 w/o FA)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O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8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[6</a:t>
                      </a:r>
                      <a:r>
                        <a:rPr lang="en-US" altLang="ko-KR" sz="1000" baseline="0" dirty="0" smtClean="0"/>
                        <a:t>4 64 64 64] w/o Merge (</a:t>
                      </a:r>
                      <a:r>
                        <a:rPr lang="en-US" altLang="ko-KR" sz="1000" baseline="0" dirty="0" err="1" smtClean="0"/>
                        <a:t>b+c</a:t>
                      </a:r>
                      <a:r>
                        <a:rPr lang="en-US" altLang="ko-KR" sz="1000" baseline="0" dirty="0" smtClean="0"/>
                        <a:t>)*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3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SAFMN</a:t>
                      </a:r>
                      <a:r>
                        <a:rPr lang="ko-KR" altLang="en-US" sz="1000" dirty="0" smtClean="0"/>
                        <a:t>에 더하기 집어넣기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연구에도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넣는 것이 효과적인지 확인 위함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논문이 제안한 아이디어의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basis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CCM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없이 </a:t>
                      </a:r>
                      <a:r>
                        <a:rPr lang="ko-KR" altLang="en-US" sz="1000" baseline="0" dirty="0" err="1" smtClean="0"/>
                        <a:t>내거만</a:t>
                      </a:r>
                      <a:r>
                        <a:rPr lang="en-US" altLang="ko-KR" sz="1000" baseline="0" dirty="0" smtClean="0"/>
                        <a:t>*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8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 win sum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서로 다른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정보를 넣는 것이 효과적인지 확인 위함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논문이 제안한 아이디어의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basis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제공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3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Window_wise</a:t>
                      </a:r>
                      <a:r>
                        <a:rPr lang="en-US" altLang="ko-KR" sz="1000" dirty="0" smtClean="0"/>
                        <a:t> sum(WWS)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서로 다른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정보를 넣는 방식을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aseline="0" dirty="0" smtClean="0"/>
                        <a:t>CCM -&gt; Linear (3090_1) 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/>
                        <a:t>원래 </a:t>
                      </a:r>
                      <a:r>
                        <a:rPr lang="en-US" altLang="ko-KR" sz="1000" b="0" baseline="0" dirty="0" err="1" smtClean="0"/>
                        <a:t>ViT</a:t>
                      </a:r>
                      <a:r>
                        <a:rPr lang="ko-KR" altLang="en-US" sz="1000" b="0" baseline="0" dirty="0" smtClean="0"/>
                        <a:t>는 </a:t>
                      </a:r>
                      <a:r>
                        <a:rPr lang="en-US" altLang="ko-KR" sz="1000" b="0" baseline="0" dirty="0" smtClean="0"/>
                        <a:t>Linear</a:t>
                      </a:r>
                      <a:r>
                        <a:rPr lang="ko-KR" altLang="en-US" sz="1000" b="0" baseline="0" dirty="0" smtClean="0"/>
                        <a:t>을 사용하기에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O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4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Inverted</a:t>
                      </a:r>
                      <a:r>
                        <a:rPr lang="en-US" altLang="ko-KR" sz="1000" baseline="0" dirty="0" smtClean="0"/>
                        <a:t> Residual Block </a:t>
                      </a:r>
                      <a:r>
                        <a:rPr lang="ko-KR" altLang="en-US" sz="1000" baseline="0" dirty="0" smtClean="0"/>
                        <a:t>적용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MobileNet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Inverted Residual Block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이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MLP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의 대체재로 사용됨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78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MLP(=CCM)</a:t>
                      </a:r>
                      <a:r>
                        <a:rPr lang="ko-KR" altLang="en-US" sz="1000" dirty="0" smtClean="0"/>
                        <a:t>를 따로따로 </a:t>
                      </a:r>
                      <a:r>
                        <a:rPr lang="en-US" altLang="ko-KR" sz="1000" dirty="0" smtClean="0"/>
                        <a:t>w/</a:t>
                      </a:r>
                      <a:r>
                        <a:rPr lang="en-US" altLang="ko-KR" sz="1000" baseline="0" dirty="0" smtClean="0"/>
                        <a:t> Act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Self-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Attn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MLP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간의 상관관계 확인 위함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0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MLP(=CCM)</a:t>
                      </a:r>
                      <a:r>
                        <a:rPr lang="ko-KR" altLang="en-US" sz="1000" dirty="0" smtClean="0"/>
                        <a:t>를 따로따로 </a:t>
                      </a:r>
                      <a:r>
                        <a:rPr lang="en-US" altLang="ko-KR" sz="1000" dirty="0" smtClean="0"/>
                        <a:t>w/o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Self-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MLP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간의 상관관계 확인 위함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9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Padding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변경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Window_size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맞춘 패딩의 방식을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4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SwinIR_1</a:t>
                      </a:r>
                      <a:r>
                        <a:rPr lang="en-US" altLang="ko-KR" sz="1000" baseline="0" dirty="0" smtClean="0"/>
                        <a:t>(dim, head, depth, stg : 36 4 4 8)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모델에도 적용하여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효과적임을 입증 위함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3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trike="sngStrike" dirty="0" smtClean="0"/>
                        <a:t>SwinIR_2(Eff</a:t>
                      </a:r>
                      <a:r>
                        <a:rPr lang="ko-KR" altLang="en-US" sz="1000" strike="sngStrike" dirty="0" smtClean="0"/>
                        <a:t>의 </a:t>
                      </a:r>
                      <a:r>
                        <a:rPr lang="en-US" altLang="ko-KR" sz="1000" strike="sngStrike" dirty="0" smtClean="0"/>
                        <a:t>depth </a:t>
                      </a:r>
                      <a:r>
                        <a:rPr lang="ko-KR" altLang="en-US" sz="1000" strike="sngStrike" dirty="0" smtClean="0"/>
                        <a:t>제거</a:t>
                      </a:r>
                      <a:r>
                        <a:rPr lang="en-US" altLang="ko-KR" sz="1000" strike="sngStrike" dirty="0" smtClean="0"/>
                        <a:t>, </a:t>
                      </a:r>
                      <a:r>
                        <a:rPr lang="ko-KR" altLang="en-US" sz="1000" strike="sngStrike" dirty="0" smtClean="0"/>
                        <a:t>내거 적용</a:t>
                      </a:r>
                      <a:r>
                        <a:rPr lang="en-US" altLang="ko-KR" sz="1000" strike="sngStrike" dirty="0" smtClean="0"/>
                        <a:t>,</a:t>
                      </a:r>
                      <a:r>
                        <a:rPr lang="en-US" altLang="ko-KR" sz="1000" strike="sngStrike" baseline="0" dirty="0" smtClean="0"/>
                        <a:t> </a:t>
                      </a:r>
                      <a:r>
                        <a:rPr lang="en-US" altLang="ko-KR" sz="1000" strike="sngStrike" dirty="0" smtClean="0"/>
                        <a:t>head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모델에도 적용하여</a:t>
                      </a:r>
                      <a:r>
                        <a:rPr kumimoji="0" lang="en-US" altLang="ko-KR" sz="10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효과적임을 입증 위함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9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trike="sngStrike" dirty="0" smtClean="0"/>
                        <a:t>SwinIR_2_original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모델에 적용 시</a:t>
                      </a:r>
                      <a:r>
                        <a:rPr kumimoji="0" lang="en-US" altLang="ko-KR" sz="10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비교군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RPE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일부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모델은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Relative Positional Encoding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1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en-US" altLang="ko-KR" sz="1000" dirty="0" err="1" smtClean="0"/>
                        <a:t>Donwsample</a:t>
                      </a:r>
                      <a:r>
                        <a:rPr lang="en-US" altLang="ko-KR" sz="1000" dirty="0" smtClean="0"/>
                        <a:t>]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Nearest Interpolate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7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en-US" altLang="ko-KR" sz="1000" dirty="0" err="1" smtClean="0"/>
                        <a:t>Donwsample</a:t>
                      </a:r>
                      <a:r>
                        <a:rPr lang="en-US" altLang="ko-KR" sz="1000" dirty="0" smtClean="0"/>
                        <a:t>]</a:t>
                      </a:r>
                      <a:r>
                        <a:rPr lang="en-US" altLang="ko-KR" sz="1000" baseline="0" dirty="0" smtClean="0"/>
                        <a:t> Adaptive </a:t>
                      </a:r>
                      <a:r>
                        <a:rPr lang="en-US" altLang="ko-KR" sz="1000" baseline="0" dirty="0" err="1" smtClean="0"/>
                        <a:t>Avg</a:t>
                      </a:r>
                      <a:r>
                        <a:rPr lang="en-US" altLang="ko-KR" sz="1000" baseline="0" dirty="0" smtClean="0"/>
                        <a:t> Pool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03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Split</a:t>
                      </a:r>
                      <a:r>
                        <a:rPr lang="ko-KR" altLang="en-US" sz="1000" dirty="0" smtClean="0"/>
                        <a:t>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chan</a:t>
                      </a:r>
                      <a:r>
                        <a:rPr lang="en-US" altLang="ko-KR" sz="1000" dirty="0" smtClean="0"/>
                        <a:t>=18),</a:t>
                      </a:r>
                      <a:r>
                        <a:rPr lang="en-US" altLang="ko-KR" sz="1000" baseline="0" dirty="0" smtClean="0"/>
                        <a:t> 3</a:t>
                      </a:r>
                      <a:r>
                        <a:rPr lang="ko-KR" altLang="en-US" sz="1000" baseline="0" dirty="0" smtClean="0"/>
                        <a:t>개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chan</a:t>
                      </a:r>
                      <a:r>
                        <a:rPr lang="en-US" altLang="ko-KR" sz="1000" baseline="0" dirty="0" smtClean="0"/>
                        <a:t>=12)</a:t>
                      </a:r>
                      <a:r>
                        <a:rPr lang="ko-KR" altLang="en-US" sz="1000" baseline="0" dirty="0" smtClean="0"/>
                        <a:t>로 변경</a:t>
                      </a:r>
                      <a:r>
                        <a:rPr lang="en-US" altLang="ko-KR" sz="1000" baseline="0" dirty="0" smtClean="0"/>
                        <a:t>?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그냥 내가 궁금해서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??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58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Inference</a:t>
                      </a:r>
                      <a:r>
                        <a:rPr lang="en-US" altLang="ko-KR" sz="1000" baseline="0" dirty="0" smtClean="0"/>
                        <a:t> Time </a:t>
                      </a:r>
                      <a:r>
                        <a:rPr lang="ko-KR" altLang="en-US" sz="1000" baseline="0" dirty="0" smtClean="0"/>
                        <a:t>및 </a:t>
                      </a:r>
                      <a:r>
                        <a:rPr lang="en-US" altLang="ko-KR" sz="1000" baseline="0" dirty="0" smtClean="0"/>
                        <a:t>GPU </a:t>
                      </a:r>
                      <a:r>
                        <a:rPr lang="ko-KR" altLang="en-US" sz="1000" baseline="0" dirty="0" smtClean="0"/>
                        <a:t>점유율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측정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논문이 제안한 아이디어가 효과적임을 입증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42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Output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및 중간 </a:t>
                      </a:r>
                      <a:r>
                        <a:rPr lang="en-US" altLang="ko-KR" sz="1000" baseline="0" dirty="0" smtClean="0"/>
                        <a:t>feature map </a:t>
                      </a:r>
                      <a:r>
                        <a:rPr lang="ko-KR" altLang="en-US" sz="1000" baseline="0" dirty="0" smtClean="0"/>
                        <a:t>제시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논문이 제안한 아이디어가 효과적임을 입증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6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16014"/>
              </p:ext>
            </p:extLst>
          </p:nvPr>
        </p:nvGraphicFramePr>
        <p:xfrm>
          <a:off x="0" y="0"/>
          <a:ext cx="11703131" cy="5881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81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4394019">
                  <a:extLst>
                    <a:ext uri="{9D8B030D-6E8A-4147-A177-3AD203B41FA5}">
                      <a16:colId xmlns:a16="http://schemas.microsoft.com/office/drawing/2014/main" val="2483643167"/>
                    </a:ext>
                  </a:extLst>
                </a:gridCol>
                <a:gridCol w="1094741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805163">
                  <a:extLst>
                    <a:ext uri="{9D8B030D-6E8A-4147-A177-3AD203B41FA5}">
                      <a16:colId xmlns:a16="http://schemas.microsoft.com/office/drawing/2014/main" val="3677091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GPU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코드 명</a:t>
                      </a:r>
                      <a:r>
                        <a:rPr lang="en-US" altLang="ko-KR" sz="1100" dirty="0" smtClean="0"/>
                        <a:t>(.</a:t>
                      </a:r>
                      <a:r>
                        <a:rPr lang="en-US" altLang="ko-KR" sz="1100" dirty="0" err="1" smtClean="0"/>
                        <a:t>py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생략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결과 및 날짜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여부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scale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원본 </a:t>
                      </a:r>
                      <a:r>
                        <a:rPr lang="en-US" altLang="ko-KR" sz="1000" dirty="0" smtClean="0"/>
                        <a:t>x2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Safmn_arch_our_linear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SAFMN_x2_mine_0325_223834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완료</a:t>
                      </a: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B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53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원본 </a:t>
                      </a:r>
                      <a:r>
                        <a:rPr lang="en-US" altLang="ko-KR" sz="1000" dirty="0" smtClean="0"/>
                        <a:t>x3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Safmn_arch_our_linear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SAFMN_x3_ours_0326_225915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완료</a:t>
                      </a: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B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305264"/>
                  </a:ext>
                </a:extLst>
              </a:tr>
              <a:tr h="126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원본</a:t>
                      </a:r>
                      <a:r>
                        <a:rPr lang="en-US" altLang="ko-KR" sz="1000" baseline="0" dirty="0" smtClean="0"/>
                        <a:t> x4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Safmn_arch_our_linear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SAFMN_x4_mine_0327_294959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완료</a:t>
                      </a: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B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7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[64</a:t>
                      </a:r>
                      <a:r>
                        <a:rPr lang="en-US" altLang="ko-KR" sz="1000" baseline="0" dirty="0" smtClean="0"/>
                        <a:t> 64 64 64] w/ Merge (b) *</a:t>
                      </a:r>
                      <a:endParaRPr lang="ko-KR" alt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Safmn_our_all_64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SAFMN_our_all_64_x2_0328_171809 (</a:t>
                      </a:r>
                      <a:r>
                        <a:rPr lang="ko-KR" altLang="en-US" sz="1000" dirty="0" smtClean="0"/>
                        <a:t>나머진 뒤에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 </a:t>
                      </a:r>
                      <a:r>
                        <a:rPr lang="en-US" altLang="ko-KR" sz="1000" dirty="0" smtClean="0"/>
                        <a:t>3 4 /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4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CCM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없이 </a:t>
                      </a:r>
                      <a:r>
                        <a:rPr lang="ko-KR" altLang="en-US" sz="1000" baseline="0" dirty="0" err="1" smtClean="0"/>
                        <a:t>내거만</a:t>
                      </a:r>
                      <a:endParaRPr lang="ko-KR" alt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Mine_no_ccm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진행 중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/ 2 3 4?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4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</a:t>
                      </a:r>
                      <a:r>
                        <a:rPr lang="en-US" altLang="ko-KR" sz="1000" baseline="0" dirty="0" smtClean="0"/>
                        <a:t> Act </a:t>
                      </a:r>
                      <a:r>
                        <a:rPr lang="ko-KR" altLang="en-US" sz="1000" baseline="0" dirty="0" smtClean="0"/>
                        <a:t>곱 </a:t>
                      </a:r>
                      <a:r>
                        <a:rPr lang="en-US" altLang="ko-KR" sz="1000" baseline="0" dirty="0" smtClean="0"/>
                        <a:t>(c : Table3 w/o FA)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A6000_2</a:t>
                      </a:r>
                      <a:endParaRPr lang="ko-KR" alt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Safmn_mine_no_act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SAFMN_x2_mine_no_act_0328_171527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 / --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블록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개 </a:t>
                      </a:r>
                      <a:r>
                        <a:rPr lang="en-US" altLang="ko-KR" sz="1000" dirty="0" smtClean="0"/>
                        <a:t>*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A6000_2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Safmn_arch_our_linear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SAFMN_our_block_4_x2_0329_204704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 / 3 4?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MLP</a:t>
                      </a:r>
                      <a:r>
                        <a:rPr lang="en-US" altLang="ko-KR" sz="1000" baseline="0" dirty="0" smtClean="0"/>
                        <a:t> -&gt; Linear (3090_1) 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EB6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Safmn_mlp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SAFMN_ours_mlp_x2_0327_214720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 / --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1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블록 </a:t>
                      </a:r>
                      <a:r>
                        <a:rPr lang="en-US" altLang="ko-KR" sz="1000" dirty="0" smtClean="0"/>
                        <a:t>12</a:t>
                      </a:r>
                      <a:r>
                        <a:rPr lang="ko-KR" altLang="en-US" sz="1000" dirty="0" smtClean="0"/>
                        <a:t>개 </a:t>
                      </a:r>
                      <a:r>
                        <a:rPr lang="en-US" altLang="ko-KR" sz="1000" dirty="0" smtClean="0"/>
                        <a:t>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3090_1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8EB6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Safmn_arch_our_linear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SAFMN_mine_block12_x2_0328_223929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2 3 4</a:t>
                      </a:r>
                      <a:r>
                        <a:rPr lang="en-US" altLang="ko-KR" sz="1000" baseline="0" dirty="0" smtClean="0"/>
                        <a:t> /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1496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Padding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변경 </a:t>
                      </a:r>
                      <a:r>
                        <a:rPr lang="en-US" altLang="ko-KR" sz="1000" baseline="0" dirty="0" smtClean="0"/>
                        <a:t>(x2)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EB6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Mine_basic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SAFMN_ours_padding_modify_x2_0330_183810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 /</a:t>
                      </a:r>
                      <a:r>
                        <a:rPr lang="en-US" altLang="ko-KR" sz="1000" baseline="0" dirty="0" smtClean="0"/>
                        <a:t> --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7897"/>
                  </a:ext>
                </a:extLst>
              </a:tr>
              <a:tr h="1579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</a:t>
                      </a:r>
                      <a:r>
                        <a:rPr lang="ko-KR" altLang="en-US" sz="1000" dirty="0" smtClean="0"/>
                        <a:t>에 더하기 집어넣기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EB6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Safmn_arch_ori_plus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SAFMN_plus_x2/x3/x4 (</a:t>
                      </a:r>
                      <a:r>
                        <a:rPr lang="ko-KR" altLang="en-US" sz="1000" dirty="0" smtClean="0"/>
                        <a:t>결과는 뒷장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 3 4 /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0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블록 </a:t>
                      </a: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개 </a:t>
                      </a:r>
                      <a:r>
                        <a:rPr lang="en-US" altLang="ko-KR" sz="1000" dirty="0" smtClean="0"/>
                        <a:t>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EB6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SAFMN_our_block_6_x2_0409_011738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6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 win sum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Safmn_arch_our_nosum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SAFMN_ours_nosum_x2_0327_214410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2 3 4</a:t>
                      </a:r>
                      <a:r>
                        <a:rPr lang="en-US" altLang="ko-KR" sz="1000" baseline="0" dirty="0" smtClean="0"/>
                        <a:t> /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10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Window_wise</a:t>
                      </a:r>
                      <a:r>
                        <a:rPr lang="en-US" altLang="ko-KR" sz="1000" dirty="0" smtClean="0"/>
                        <a:t> sum(WWS) – </a:t>
                      </a:r>
                      <a:r>
                        <a:rPr lang="ko-KR" altLang="en-US" sz="1000" dirty="0" smtClean="0"/>
                        <a:t>뒤 참조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3090_2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Safmn_win_sum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SAFMN_ours_winwisesum_x2_0329_170826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 / --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[6</a:t>
                      </a:r>
                      <a:r>
                        <a:rPr lang="en-US" altLang="ko-KR" sz="1000" baseline="0" dirty="0" smtClean="0"/>
                        <a:t>4 64 64 64] w/o Merge (</a:t>
                      </a:r>
                      <a:r>
                        <a:rPr lang="en-US" altLang="ko-KR" sz="1000" baseline="0" dirty="0" err="1" smtClean="0"/>
                        <a:t>b+c</a:t>
                      </a:r>
                      <a:r>
                        <a:rPr lang="en-US" altLang="ko-KR" sz="1000" baseline="0" dirty="0" smtClean="0"/>
                        <a:t>)*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3090_2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All_64_without_act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Mine_all_64_without_act_0331_014527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r>
                        <a:rPr lang="en-US" altLang="ko-KR" sz="1000" baseline="0" dirty="0" smtClean="0"/>
                        <a:t> / --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8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SwinIR_1</a:t>
                      </a:r>
                      <a:r>
                        <a:rPr lang="en-US" altLang="ko-KR" sz="1000" baseline="0" dirty="0" smtClean="0"/>
                        <a:t>(dim, head, depth, stg : 36 4 4 8)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3090_2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swinir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err="1" smtClean="0"/>
                        <a:t>Cuda</a:t>
                      </a:r>
                      <a:r>
                        <a:rPr lang="en-US" altLang="ko-KR" sz="1000" b="0" dirty="0" smtClean="0"/>
                        <a:t> out of memory </a:t>
                      </a:r>
                      <a:r>
                        <a:rPr lang="ko-KR" altLang="en-US" sz="1000" b="0" dirty="0" smtClean="0"/>
                        <a:t>관계로</a:t>
                      </a:r>
                      <a:r>
                        <a:rPr lang="en-US" altLang="ko-KR" sz="1000" b="0" dirty="0" smtClean="0"/>
                        <a:t>, A6000</a:t>
                      </a:r>
                      <a:r>
                        <a:rPr lang="ko-KR" altLang="en-US" sz="1000" b="0" dirty="0" smtClean="0"/>
                        <a:t>에서 실행할 것</a:t>
                      </a:r>
                      <a:r>
                        <a:rPr lang="en-US" altLang="ko-KR" sz="1000" b="0" dirty="0" smtClean="0"/>
                        <a:t>.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1" dirty="0" smtClean="0"/>
                        <a:t>보류</a:t>
                      </a:r>
                      <a:endParaRPr lang="ko-KR" altLang="en-US" sz="1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3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MLP(=CCM)</a:t>
                      </a:r>
                      <a:r>
                        <a:rPr lang="ko-KR" altLang="en-US" sz="1000" dirty="0" smtClean="0"/>
                        <a:t>를 따로따로 </a:t>
                      </a:r>
                      <a:r>
                        <a:rPr lang="en-US" altLang="ko-KR" sz="1000" dirty="0" smtClean="0"/>
                        <a:t>w/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3090_2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Safmn_each_merge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SAFMN_each_merge_x2_0401_232408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 / --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MLP(=CCM)</a:t>
                      </a:r>
                      <a:r>
                        <a:rPr lang="ko-KR" altLang="en-US" sz="1000" dirty="0" smtClean="0"/>
                        <a:t>을 따로따로 </a:t>
                      </a:r>
                      <a:r>
                        <a:rPr lang="en-US" altLang="ko-KR" sz="1000" dirty="0" smtClean="0"/>
                        <a:t>w/o</a:t>
                      </a:r>
                      <a:r>
                        <a:rPr lang="en-US" altLang="ko-KR" sz="1000" baseline="0" dirty="0" smtClean="0"/>
                        <a:t> Act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3090_2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Safmn_each_merge_no_act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SAFMN_..._archived_20240402_151213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실험 중단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/ 2 --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8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Inverted</a:t>
                      </a:r>
                      <a:r>
                        <a:rPr lang="en-US" altLang="ko-KR" sz="1000" baseline="0" dirty="0" smtClean="0"/>
                        <a:t> Residual Block </a:t>
                      </a:r>
                      <a:r>
                        <a:rPr lang="ko-KR" altLang="en-US" sz="1000" baseline="0" dirty="0" smtClean="0"/>
                        <a:t>적용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3090_2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Mine_irb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baseline="0" dirty="0" smtClean="0"/>
                        <a:t> 2 --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32452"/>
                  </a:ext>
                </a:extLst>
              </a:tr>
              <a:tr h="258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3090_2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/>
                        <a:t>Safmn_RPE</a:t>
                      </a:r>
                      <a:endParaRPr lang="ko-KR" altLang="en-US" sz="1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Mine_RPE_x2_0402_151213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X2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완료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 / --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[</a:t>
                      </a:r>
                      <a:r>
                        <a:rPr lang="en-US" altLang="ko-KR" sz="1000" dirty="0" err="1" smtClean="0"/>
                        <a:t>Downsample</a:t>
                      </a:r>
                      <a:r>
                        <a:rPr lang="en-US" altLang="ko-KR" sz="1000" dirty="0" smtClean="0"/>
                        <a:t>]</a:t>
                      </a:r>
                      <a:r>
                        <a:rPr lang="en-US" altLang="ko-KR" sz="1000" baseline="0" dirty="0" smtClean="0"/>
                        <a:t> Adaptive </a:t>
                      </a:r>
                      <a:r>
                        <a:rPr lang="en-US" altLang="ko-KR" sz="1000" baseline="0" dirty="0" err="1" smtClean="0"/>
                        <a:t>Avg</a:t>
                      </a:r>
                      <a:r>
                        <a:rPr lang="en-US" altLang="ko-KR" sz="1000" baseline="0" dirty="0" smtClean="0"/>
                        <a:t> Pool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0" dirty="0" smtClean="0"/>
                        <a:t>3090_2</a:t>
                      </a:r>
                      <a:endParaRPr lang="ko-KR" altLang="en-US" sz="1000" i="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실험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중단 </a:t>
                      </a:r>
                      <a:r>
                        <a:rPr lang="en-US" altLang="ko-KR" sz="1000" baseline="0" dirty="0" smtClean="0"/>
                        <a:t>(mine_avgpool_x2_0403_212942)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실험 중단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baseline="0" dirty="0" smtClean="0"/>
                        <a:t> 2 --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59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No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Aggr</a:t>
                      </a:r>
                      <a:r>
                        <a:rPr lang="en-US" altLang="ko-KR" sz="1000" dirty="0" smtClean="0"/>
                        <a:t>, No Act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2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No </a:t>
                      </a:r>
                      <a:r>
                        <a:rPr lang="en-US" altLang="ko-KR" sz="1000" dirty="0" err="1" smtClean="0"/>
                        <a:t>Aggr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4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05286"/>
              </p:ext>
            </p:extLst>
          </p:nvPr>
        </p:nvGraphicFramePr>
        <p:xfrm>
          <a:off x="0" y="5938"/>
          <a:ext cx="11994079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268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67839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187532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211283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223159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38.01 / 0.9606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33.60 / 0.9185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32.18 / 0.8999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32.04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0.9272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38.92 / 0.9776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244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283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34.36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0.9270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30.38 / 0.8428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29.11 / 0.8056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28.10 / 0.8503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33.72 / 0.9448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x4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32.21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0.8949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28.63/ 0.7822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27.60 / 0.7367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26.08/0.7837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30.59 / 0.9081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B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81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[64</a:t>
                      </a:r>
                      <a:r>
                        <a:rPr lang="en-US" altLang="ko-KR" sz="1000" baseline="0" dirty="0" smtClean="0"/>
                        <a:t> 64 64 64] w/ Merge (b) 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7E9E7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7E9E7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자세히는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뒷장 참조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37.96 / 0.9605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33.54 / 0.9177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32.16 / 0.8996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31.88 / 0.9257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38.78 / 0.9773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CCM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없이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내거만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06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</a:t>
                      </a:r>
                      <a:r>
                        <a:rPr lang="en-US" altLang="ko-KR" sz="1000" baseline="0" dirty="0" smtClean="0"/>
                        <a:t> Act </a:t>
                      </a:r>
                      <a:r>
                        <a:rPr lang="ko-KR" altLang="en-US" sz="1000" baseline="0" dirty="0" smtClean="0"/>
                        <a:t>곱 </a:t>
                      </a:r>
                      <a:r>
                        <a:rPr lang="en-US" altLang="ko-KR" sz="1000" baseline="0" dirty="0" smtClean="0"/>
                        <a:t>(c : Table3 w/o FA)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239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603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37.99</a:t>
                      </a:r>
                      <a:r>
                        <a:rPr lang="en-US" altLang="ko-KR" sz="1000" baseline="0" dirty="0" smtClean="0"/>
                        <a:t> / 0.9605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33.55 / 0.9180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32.16</a:t>
                      </a:r>
                      <a:r>
                        <a:rPr lang="en-US" altLang="ko-KR" sz="1000" baseline="0" dirty="0" smtClean="0"/>
                        <a:t> / 0.8997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31.92 / 0.9260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38.83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/ 0.9774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블록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개 </a:t>
                      </a:r>
                      <a:r>
                        <a:rPr lang="en-US" altLang="ko-KR" sz="1000" dirty="0" smtClean="0"/>
                        <a:t>*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X2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37.88 / 0.9601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33.40 / 0.9166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32.06/  0.8984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31.49 / 0.9217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38.47 / 0.9765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0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MLP</a:t>
                      </a:r>
                      <a:r>
                        <a:rPr lang="en-US" altLang="ko-KR" sz="1000" baseline="0" dirty="0" smtClean="0"/>
                        <a:t> -&gt; Linear (3090_1) 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EB6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73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603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37.71 / 0.9593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33.25</a:t>
                      </a:r>
                      <a:r>
                        <a:rPr lang="en-US" altLang="ko-KR" sz="1000" baseline="0" dirty="0" smtClean="0"/>
                        <a:t> / 0.9150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31.96</a:t>
                      </a:r>
                      <a:r>
                        <a:rPr lang="en-US" altLang="ko-KR" sz="1000" baseline="0" dirty="0" smtClean="0"/>
                        <a:t> / 0.8968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31.19</a:t>
                      </a:r>
                      <a:r>
                        <a:rPr lang="en-US" altLang="ko-KR" sz="1000" baseline="0" dirty="0" smtClean="0"/>
                        <a:t> / 0.9187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38.03 / 0.9754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1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블록 </a:t>
                      </a:r>
                      <a:r>
                        <a:rPr lang="en-US" altLang="ko-KR" sz="1000" dirty="0" smtClean="0"/>
                        <a:t>12</a:t>
                      </a:r>
                      <a:r>
                        <a:rPr lang="ko-KR" altLang="en-US" sz="1000" dirty="0" smtClean="0"/>
                        <a:t>개 </a:t>
                      </a:r>
                      <a:r>
                        <a:rPr lang="en-US" altLang="ko-KR" sz="1000" dirty="0" smtClean="0"/>
                        <a:t>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x2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8EB6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357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88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898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38.05 / 0.9608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33.65 / 0.9187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32.24 / 0.9006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32.31 / 0.9298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39.10</a:t>
                      </a:r>
                      <a:r>
                        <a:rPr lang="en-US" altLang="ko-KR" sz="1000" baseline="0" dirty="0" smtClean="0"/>
                        <a:t> / 0.9780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8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Padding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변경 </a:t>
                      </a:r>
                      <a:r>
                        <a:rPr lang="en-US" altLang="ko-KR" sz="1000" baseline="0" dirty="0" smtClean="0"/>
                        <a:t>(x2)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X2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8EB6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37.83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 0.</a:t>
                      </a:r>
                      <a:r>
                        <a:rPr lang="en-US" altLang="ko-KR" sz="1000" dirty="0" smtClean="0"/>
                        <a:t>9594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32.93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 0.</a:t>
                      </a:r>
                      <a:r>
                        <a:rPr lang="en-US" altLang="ko-KR" sz="1000" dirty="0" smtClean="0"/>
                        <a:t>9157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31.93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 0.</a:t>
                      </a:r>
                      <a:r>
                        <a:rPr lang="en-US" altLang="ko-KR" sz="1000" dirty="0" smtClean="0"/>
                        <a:t>8979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31.61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 0.</a:t>
                      </a:r>
                      <a:r>
                        <a:rPr lang="en-US" altLang="ko-KR" sz="1000" dirty="0" smtClean="0"/>
                        <a:t>9246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37.08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 0.</a:t>
                      </a:r>
                      <a:r>
                        <a:rPr lang="en-US" altLang="ko-KR" sz="1000" dirty="0" smtClean="0"/>
                        <a:t>9742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3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</a:t>
                      </a:r>
                      <a:r>
                        <a:rPr lang="ko-KR" altLang="en-US" sz="1000" dirty="0" smtClean="0"/>
                        <a:t>에 더하기 집어넣기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EB6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실험 완료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성능은 뒤에</a:t>
                      </a:r>
                      <a:endParaRPr lang="ko-KR" altLang="en-US" sz="10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SAFMN</a:t>
                      </a:r>
                      <a:r>
                        <a:rPr lang="ko-KR" altLang="en-US" sz="10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과</a:t>
                      </a:r>
                      <a:endParaRPr lang="ko-KR" altLang="en-US" sz="10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같이 비교하여</a:t>
                      </a:r>
                      <a:endParaRPr lang="ko-KR" altLang="en-US" sz="10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리스트로 정리</a:t>
                      </a:r>
                      <a:endParaRPr lang="ko-KR" altLang="en-US" sz="10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블록 </a:t>
                      </a: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개 </a:t>
                      </a:r>
                      <a:r>
                        <a:rPr lang="en-US" altLang="ko-KR" sz="1000" dirty="0" smtClean="0"/>
                        <a:t>*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EB6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181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455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37.94 /</a:t>
                      </a:r>
                      <a:r>
                        <a:rPr lang="en-US" altLang="ko-KR" sz="1000" b="0" baseline="0" dirty="0" smtClean="0"/>
                        <a:t> 0.9604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33.52 /</a:t>
                      </a:r>
                      <a:r>
                        <a:rPr lang="en-US" altLang="ko-KR" sz="1000" b="0" baseline="0" dirty="0" smtClean="0"/>
                        <a:t> 0.9175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32.15 / 0.8995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31.82 / 0.9253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38.74 / 0.9771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5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 win sum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37.91 / 0.9602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33.47 / 0.9170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32.10 / 0.8987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31.75</a:t>
                      </a:r>
                      <a:r>
                        <a:rPr lang="en-US" altLang="ko-KR" sz="1000" baseline="0" dirty="0" smtClean="0"/>
                        <a:t> / 0.9242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38.46</a:t>
                      </a:r>
                      <a:r>
                        <a:rPr lang="en-US" altLang="ko-KR" sz="1000" baseline="0" dirty="0" smtClean="0"/>
                        <a:t> / 0.9766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4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Window_wise</a:t>
                      </a:r>
                      <a:r>
                        <a:rPr lang="en-US" altLang="ko-KR" sz="1000" dirty="0" smtClean="0"/>
                        <a:t> sum(WWS) – x3,</a:t>
                      </a:r>
                      <a:r>
                        <a:rPr lang="en-US" altLang="ko-KR" sz="1000" baseline="0" dirty="0" smtClean="0"/>
                        <a:t> x4</a:t>
                      </a:r>
                      <a:r>
                        <a:rPr lang="ko-KR" altLang="en-US" sz="1000" baseline="0" dirty="0" smtClean="0"/>
                        <a:t>는 뒤 참조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239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37.99 / 0.9606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33.57 / 0.9178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32.18 / 0.8999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32.01 / 0.9273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38.85</a:t>
                      </a:r>
                      <a:r>
                        <a:rPr lang="en-US" altLang="ko-KR" sz="1000" baseline="0" dirty="0" smtClean="0"/>
                        <a:t> / 0.9774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78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[6</a:t>
                      </a:r>
                      <a:r>
                        <a:rPr lang="en-US" altLang="ko-KR" sz="1000" baseline="0" dirty="0" smtClean="0"/>
                        <a:t>4 64 64 64] w/o Merge (</a:t>
                      </a:r>
                      <a:r>
                        <a:rPr lang="en-US" altLang="ko-KR" sz="1000" baseline="0" dirty="0" err="1" smtClean="0"/>
                        <a:t>b+c</a:t>
                      </a:r>
                      <a:r>
                        <a:rPr lang="en-US" altLang="ko-KR" sz="1000" baseline="0" dirty="0" smtClean="0"/>
                        <a:t>)*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236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자세히는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뒷장 참조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37.96 / 0.9604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33.51 </a:t>
                      </a:r>
                      <a:r>
                        <a:rPr lang="en-US" altLang="ko-KR" sz="1000" dirty="0" smtClean="0"/>
                        <a:t>/ 0.</a:t>
                      </a:r>
                      <a:r>
                        <a:rPr lang="en-US" altLang="ko-KR" sz="1000" b="0" dirty="0" smtClean="0"/>
                        <a:t>9175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32.15 / 0.8994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31.83 / 0.9250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38.71 / 0.9772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0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SwinIR_1</a:t>
                      </a:r>
                      <a:r>
                        <a:rPr lang="en-US" altLang="ko-KR" sz="1000" baseline="0" dirty="0" smtClean="0"/>
                        <a:t>(dim, head, depth, stg : 36 4 4 8)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쿠다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Out</a:t>
                      </a:r>
                      <a:r>
                        <a:rPr lang="en-US" altLang="ko-KR" sz="1000" baseline="0" dirty="0" smtClean="0"/>
                        <a:t> of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/>
                        <a:t>메모리 </a:t>
                      </a:r>
                      <a:r>
                        <a:rPr lang="en-US" altLang="ko-KR" sz="1000" b="0" dirty="0" smtClean="0"/>
                        <a:t>: A6000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에서 돌릴 것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9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MLP(=CCM)</a:t>
                      </a:r>
                      <a:r>
                        <a:rPr lang="ko-KR" altLang="en-US" sz="1000" dirty="0" smtClean="0"/>
                        <a:t>를 따로따로 </a:t>
                      </a:r>
                      <a:r>
                        <a:rPr lang="en-US" altLang="ko-KR" sz="1000" dirty="0" smtClean="0"/>
                        <a:t>w/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83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34.87 / 0.9426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31.30 / 0.8952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30.41 / 0.8749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27.76 / 0.8678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32.50 / 0.9507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4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MLP(=CCM)</a:t>
                      </a:r>
                      <a:r>
                        <a:rPr lang="ko-KR" altLang="en-US" sz="1000" dirty="0" smtClean="0"/>
                        <a:t>을 따로따로 </a:t>
                      </a:r>
                      <a:r>
                        <a:rPr lang="en-US" altLang="ko-KR" sz="1000" dirty="0" smtClean="0"/>
                        <a:t>w/o</a:t>
                      </a:r>
                      <a:r>
                        <a:rPr lang="en-US" altLang="ko-KR" sz="1000" baseline="0" dirty="0" smtClean="0"/>
                        <a:t> Act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83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실험 중단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시간 맞추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기 위함</a:t>
                      </a:r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3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Inverted</a:t>
                      </a:r>
                      <a:r>
                        <a:rPr lang="en-US" altLang="ko-KR" sz="1000" baseline="0" dirty="0" smtClean="0"/>
                        <a:t> Residual Block </a:t>
                      </a:r>
                      <a:r>
                        <a:rPr lang="ko-KR" altLang="en-US" sz="1000" baseline="0" dirty="0" smtClean="0"/>
                        <a:t>적용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38.02 /</a:t>
                      </a:r>
                      <a:r>
                        <a:rPr lang="en-US" altLang="ko-KR" sz="1000" baseline="0" dirty="0" smtClean="0"/>
                        <a:t> 0.</a:t>
                      </a:r>
                      <a:r>
                        <a:rPr lang="en-US" altLang="ko-KR" sz="1000" dirty="0" smtClean="0"/>
                        <a:t>9606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33.62</a:t>
                      </a:r>
                      <a:r>
                        <a:rPr lang="en-US" altLang="ko-KR" sz="1000" b="0" baseline="0" dirty="0" smtClean="0"/>
                        <a:t> / 0.9182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32.20 /</a:t>
                      </a:r>
                      <a:r>
                        <a:rPr lang="en-US" altLang="ko-KR" sz="1000" baseline="0" dirty="0" smtClean="0"/>
                        <a:t> 0.9000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32.05 / 0.9275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38.90 / 0.9775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1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en-US" altLang="ko-KR" sz="1000" dirty="0" err="1" smtClean="0"/>
                        <a:t>Downsample</a:t>
                      </a:r>
                      <a:r>
                        <a:rPr lang="en-US" altLang="ko-KR" sz="1000" dirty="0" smtClean="0"/>
                        <a:t>] Adaptive </a:t>
                      </a:r>
                      <a:r>
                        <a:rPr lang="en-US" altLang="ko-KR" sz="1000" dirty="0" err="1" smtClean="0"/>
                        <a:t>Avg</a:t>
                      </a:r>
                      <a:r>
                        <a:rPr lang="en-US" altLang="ko-KR" sz="1000" dirty="0" smtClean="0"/>
                        <a:t> Pool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실험 중단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7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No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Aggr</a:t>
                      </a:r>
                      <a:r>
                        <a:rPr lang="en-US" altLang="ko-KR" sz="1000" dirty="0" smtClean="0"/>
                        <a:t>, No Act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2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No </a:t>
                      </a:r>
                      <a:r>
                        <a:rPr lang="en-US" altLang="ko-KR" sz="1000" dirty="0" err="1" smtClean="0"/>
                        <a:t>Aggr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6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5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76204"/>
              </p:ext>
            </p:extLst>
          </p:nvPr>
        </p:nvGraphicFramePr>
        <p:xfrm>
          <a:off x="138021" y="322194"/>
          <a:ext cx="11536878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61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4088602288"/>
                    </a:ext>
                  </a:extLst>
                </a:gridCol>
                <a:gridCol w="682831">
                  <a:extLst>
                    <a:ext uri="{9D8B030D-6E8A-4147-A177-3AD203B41FA5}">
                      <a16:colId xmlns:a16="http://schemas.microsoft.com/office/drawing/2014/main" val="2161154553"/>
                    </a:ext>
                  </a:extLst>
                </a:gridCol>
                <a:gridCol w="807887">
                  <a:extLst>
                    <a:ext uri="{9D8B030D-6E8A-4147-A177-3AD203B41FA5}">
                      <a16:colId xmlns:a16="http://schemas.microsoft.com/office/drawing/2014/main" val="1613468055"/>
                    </a:ext>
                  </a:extLst>
                </a:gridCol>
                <a:gridCol w="410629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56181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5600347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</a:tblGrid>
              <a:tr h="17813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 </a:t>
                      </a:r>
                      <a:r>
                        <a:rPr lang="en-US" altLang="ko-KR" sz="1100" baseline="0" dirty="0" smtClean="0"/>
                        <a:t>(dim /Stack)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결과 및 날짜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축소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459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Mine_dim_24_x2_0413_011136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80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원본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SAFMN_our_block_4_x2_0329_204704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원본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181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455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SAFMN_our_block_6_x2_0409_011738/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en-US" altLang="ko-KR" sz="1100" b="0" dirty="0" smtClean="0"/>
                        <a:t>475000.pth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1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SAFMN_x2_mine_0325_223834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0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</a:t>
                      </a:r>
                      <a:r>
                        <a:rPr lang="ko-KR" altLang="en-US" sz="1100" baseline="0" dirty="0" smtClean="0"/>
                        <a:t>본 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357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898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SAFMN_mine_block12_x2_0328_223929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420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747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mine_dim_48_block_8_x2_0409_084417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936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652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158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891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Mine_dim_60_block_8_x2_0405_144519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13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축소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215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Mine_dim_24_x3_0413_220905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63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SAFMN_x3_ours_0326_225915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14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12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57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350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Mine_dim_48_x3_0419_053443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55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3090_1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660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418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Mine_dim_60_block_8_x3_0407_212007(495000.pth)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397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419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축소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Mine_dim_24_x4_0414_205807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063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SAFMN_x4_mine_0327_294959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5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12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SAFMN_mine_block12_x4_0417_193255 (475000.pth)</a:t>
                      </a: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3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189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Mine_dim_48_x4_0417_193248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9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672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225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Mine_dim_60_block_8_x4_0406_175244 (490000.pth)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408303"/>
                  </a:ext>
                </a:extLst>
              </a:tr>
            </a:tbl>
          </a:graphicData>
        </a:graphic>
      </p:graphicFrame>
      <p:sp>
        <p:nvSpPr>
          <p:cNvPr id="3" name="내용 개체 틀 2"/>
          <p:cNvSpPr txBox="1">
            <a:spLocks/>
          </p:cNvSpPr>
          <p:nvPr/>
        </p:nvSpPr>
        <p:spPr>
          <a:xfrm>
            <a:off x="138021" y="0"/>
            <a:ext cx="11292366" cy="130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Stack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dim</a:t>
            </a:r>
            <a:r>
              <a:rPr lang="ko-KR" altLang="en-US" sz="1600" dirty="0" smtClean="0"/>
              <a:t>을 바꿔가며 실험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safmn_arch_our_linear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29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Efficient super resolution</a:t>
            </a:r>
            <a:endParaRPr lang="ko-KR" altLang="en-US" dirty="0"/>
          </a:p>
        </p:txBody>
      </p: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1069848" y="1525979"/>
            <a:ext cx="10058400" cy="4646221"/>
          </a:xfrm>
        </p:spPr>
        <p:txBody>
          <a:bodyPr/>
          <a:lstStyle/>
          <a:p>
            <a:r>
              <a:rPr lang="en-US" altLang="ko-KR" dirty="0" smtClean="0"/>
              <a:t>Convolution</a:t>
            </a:r>
            <a:r>
              <a:rPr lang="ko-KR" altLang="en-US" dirty="0" smtClean="0"/>
              <a:t>에도 </a:t>
            </a:r>
            <a:r>
              <a:rPr lang="en-US" altLang="ko-KR" dirty="0" smtClean="0"/>
              <a:t>Multi-Head</a:t>
            </a:r>
            <a:r>
              <a:rPr lang="ko-KR" altLang="en-US" dirty="0" smtClean="0"/>
              <a:t>와 같은 방법을 도입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1) Feature</a:t>
            </a:r>
            <a:r>
              <a:rPr lang="ko-KR" altLang="en-US" dirty="0" smtClean="0"/>
              <a:t>가 들어오면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2)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별 </a:t>
            </a:r>
            <a:r>
              <a:rPr lang="en-US" altLang="ko-KR" dirty="0" err="1" smtClean="0"/>
              <a:t>DownSampling</a:t>
            </a:r>
            <a:r>
              <a:rPr lang="en-US" altLang="ko-KR" dirty="0" smtClean="0"/>
              <a:t> + Conv2d(kernel=3)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3) Cat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Conv2d(kernel=1)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한 다음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GeLU</a:t>
            </a:r>
            <a:r>
              <a:rPr lang="ko-KR" altLang="en-US" dirty="0" smtClean="0"/>
              <a:t>해서 원본과 곱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4) MLP</a:t>
            </a:r>
            <a:r>
              <a:rPr lang="ko-KR" altLang="en-US" dirty="0" smtClean="0"/>
              <a:t>는 </a:t>
            </a:r>
            <a:r>
              <a:rPr lang="en-US" altLang="ko-KR" i="1" dirty="0" smtClean="0"/>
              <a:t>Conv2d(dim, dim*2, k=3) – </a:t>
            </a:r>
            <a:r>
              <a:rPr lang="en-US" altLang="ko-KR" i="1" dirty="0" err="1" smtClean="0"/>
              <a:t>GeLU</a:t>
            </a:r>
            <a:r>
              <a:rPr lang="en-US" altLang="ko-KR" i="1" dirty="0" smtClean="0"/>
              <a:t> – Conv2d(dim*2, dim, k=1) </a:t>
            </a:r>
            <a:r>
              <a:rPr lang="ko-KR" altLang="en-US" dirty="0" smtClean="0"/>
              <a:t>으로 대체</a:t>
            </a:r>
            <a:endParaRPr lang="en-US" altLang="ko-KR" dirty="0" smtClean="0"/>
          </a:p>
          <a:p>
            <a:r>
              <a:rPr lang="en-US" altLang="ko-KR" dirty="0" smtClean="0"/>
              <a:t>Contribution??</a:t>
            </a:r>
          </a:p>
          <a:p>
            <a:pPr lvl="1"/>
            <a:r>
              <a:rPr lang="en-US" altLang="ko-KR" dirty="0"/>
              <a:t>#</a:t>
            </a:r>
            <a:r>
              <a:rPr lang="en-US" altLang="ko-KR" dirty="0" err="1"/>
              <a:t>Param</a:t>
            </a:r>
            <a:r>
              <a:rPr lang="en-US" altLang="ko-KR" dirty="0"/>
              <a:t>, #Flops, #Acts</a:t>
            </a:r>
            <a:r>
              <a:rPr lang="ko-KR" altLang="en-US" dirty="0"/>
              <a:t>는 매우 적음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기존 모델은 </a:t>
            </a:r>
            <a:r>
              <a:rPr lang="en-US" altLang="ko-KR" dirty="0"/>
              <a:t>#</a:t>
            </a:r>
            <a:r>
              <a:rPr lang="en-US" altLang="ko-KR" dirty="0" err="1"/>
              <a:t>param</a:t>
            </a:r>
            <a:r>
              <a:rPr lang="ko-KR" altLang="en-US" dirty="0"/>
              <a:t>을 공유함으로써 줄이는 대신 깊이가 깊어짐으로써 비효율적인 구조 구성</a:t>
            </a:r>
            <a:endParaRPr lang="en-US" altLang="ko-KR" dirty="0"/>
          </a:p>
          <a:p>
            <a:pPr lvl="1"/>
            <a:r>
              <a:rPr lang="ko-KR" altLang="en-US" dirty="0"/>
              <a:t>기존 모델에 비해 간단하고 효율적인 구조로 효과적인 </a:t>
            </a:r>
            <a:r>
              <a:rPr lang="en-US" altLang="ko-KR" dirty="0"/>
              <a:t>Super-Resolution inference time </a:t>
            </a:r>
            <a:r>
              <a:rPr lang="ko-KR" altLang="en-US" dirty="0"/>
              <a:t>달성</a:t>
            </a:r>
            <a:endParaRPr lang="en-US" altLang="ko-KR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7" y="4492490"/>
            <a:ext cx="6482825" cy="220881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673" y="4492490"/>
            <a:ext cx="4110499" cy="20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90048"/>
              </p:ext>
            </p:extLst>
          </p:nvPr>
        </p:nvGraphicFramePr>
        <p:xfrm>
          <a:off x="138021" y="379851"/>
          <a:ext cx="11849598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61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4088602288"/>
                    </a:ext>
                  </a:extLst>
                </a:gridCol>
                <a:gridCol w="682831">
                  <a:extLst>
                    <a:ext uri="{9D8B030D-6E8A-4147-A177-3AD203B41FA5}">
                      <a16:colId xmlns:a16="http://schemas.microsoft.com/office/drawing/2014/main" val="2161154553"/>
                    </a:ext>
                  </a:extLst>
                </a:gridCol>
                <a:gridCol w="807887">
                  <a:extLst>
                    <a:ext uri="{9D8B030D-6E8A-4147-A177-3AD203B41FA5}">
                      <a16:colId xmlns:a16="http://schemas.microsoft.com/office/drawing/2014/main" val="1613468055"/>
                    </a:ext>
                  </a:extLst>
                </a:gridCol>
                <a:gridCol w="410629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56181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1173228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173227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196692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208424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161496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17813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 </a:t>
                      </a:r>
                      <a:r>
                        <a:rPr lang="en-US" altLang="ko-KR" sz="1100" baseline="0" dirty="0" smtClean="0"/>
                        <a:t>(dim /Stack)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 </a:t>
                      </a:r>
                      <a:r>
                        <a:rPr lang="ko-KR" altLang="en-US" sz="1100" dirty="0" smtClean="0"/>
                        <a:t>축소</a:t>
                      </a: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459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37.91 / 0.9602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33.44 / 0.9169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32.09 / 0.8988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31.62 /</a:t>
                      </a:r>
                      <a:r>
                        <a:rPr lang="en-US" altLang="ko-KR" sz="1100" baseline="0" dirty="0" smtClean="0"/>
                        <a:t> 0.9231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38.58 / 0.9768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38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원본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37.88 / 0.9601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33.40 / 0.9166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32.06/  0.8984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31.49 / 0.9217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38.47 / 0.9765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원본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181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455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37.94 /</a:t>
                      </a:r>
                      <a:r>
                        <a:rPr lang="en-US" altLang="ko-KR" sz="1100" b="0" baseline="0" dirty="0" smtClean="0"/>
                        <a:t> 0.9604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33.52 /</a:t>
                      </a:r>
                      <a:r>
                        <a:rPr lang="en-US" altLang="ko-KR" sz="1100" baseline="0" dirty="0" smtClean="0"/>
                        <a:t> 0.9175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32.15 / 0.8995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31.82 / 0.9253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38.74 / 0.9771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1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38.01 / 0.9606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33.60 / 0.9185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32.18 / 0.8999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32.04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0.9272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38.92 / 0.9776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0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</a:t>
                      </a:r>
                      <a:r>
                        <a:rPr lang="ko-KR" altLang="en-US" sz="1100" baseline="0" dirty="0" smtClean="0"/>
                        <a:t>본 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357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898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38.05 / 0.9608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33.65 / 0.9187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32.24 / 0.9006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32.31 / 0.9298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39.10</a:t>
                      </a:r>
                      <a:r>
                        <a:rPr lang="en-US" altLang="ko-KR" sz="1100" baseline="0" dirty="0" smtClean="0"/>
                        <a:t> / 0.9780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420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747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38.06</a:t>
                      </a:r>
                      <a:r>
                        <a:rPr lang="en-US" altLang="ko-KR" sz="1100" baseline="0" dirty="0" smtClean="0"/>
                        <a:t> / 0.9609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33.67</a:t>
                      </a:r>
                      <a:r>
                        <a:rPr lang="en-US" altLang="ko-KR" sz="1100" b="0" baseline="0" dirty="0" smtClean="0"/>
                        <a:t> / 0.9189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32.25 / 0.9007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32.33 / 0.9299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39.14 /0.9780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24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652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158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891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38.10 / 0.9610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33.76 / 0.9201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32.28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/ 0.</a:t>
                      </a:r>
                      <a:r>
                        <a:rPr lang="en-US" altLang="ko-KR" sz="1100" baseline="0" dirty="0" smtClean="0"/>
                        <a:t>9012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32.52 / 0.9316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39.24 / 0.9783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40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1270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1180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4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축소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215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34.18 / 0.9258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30.24 / 0.8401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29.00 / 0.8030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27.75 / 0.8430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33.28 / 0.9417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23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34.36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/ 0.9270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30.38 / 0.8428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29.11 / 0.8056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28.10 / 0.8503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33.72 / 0.9448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14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12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361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실험중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6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350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34.50</a:t>
                      </a:r>
                      <a:r>
                        <a:rPr lang="en-US" altLang="ko-KR" sz="1100" baseline="0" dirty="0" smtClean="0"/>
                        <a:t> / 0.9281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30.49 / 0.8449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29.17 /</a:t>
                      </a:r>
                      <a:r>
                        <a:rPr lang="en-US" altLang="ko-KR" sz="1100" baseline="0" dirty="0" smtClean="0"/>
                        <a:t> 0.8072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28.34 / 0.8552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34.03 / 0.9467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94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3090_1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660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418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34.58</a:t>
                      </a:r>
                      <a:r>
                        <a:rPr lang="en-US" altLang="ko-KR" sz="1100" baseline="0" dirty="0" smtClean="0"/>
                        <a:t> / 0.9285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30.53 / 0.8458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29.21</a:t>
                      </a:r>
                      <a:r>
                        <a:rPr lang="en-US" altLang="ko-KR" sz="1100" b="0" baseline="0" dirty="0" smtClean="0"/>
                        <a:t> / 0.8084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28.48 / 0.8581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34.18 / 0.9477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58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1279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144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552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/>
                        <a:t>실험 중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80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축소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31.99 / 0.8921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28.51</a:t>
                      </a:r>
                      <a:r>
                        <a:rPr lang="en-US" altLang="ko-KR" sz="1100" baseline="0" dirty="0" smtClean="0"/>
                        <a:t> / 0.7789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27.49 / 0.7332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25.75 / 0.7728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30.10  / 0.9020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5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32.21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/ 0.8949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28.63/ 0.7822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27.60 / 0.7367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26.08/0.7837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30.59 / 0.9081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5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12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368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227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32.31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0.8968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28.74 / 0.7846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27.66 / 0.7387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26.26 / 0.7894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30.87 / 0.9117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49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189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32.30</a:t>
                      </a:r>
                      <a:r>
                        <a:rPr lang="en-US" altLang="ko-KR" sz="1100" baseline="0" dirty="0" smtClean="0"/>
                        <a:t> / 0.8964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28.74</a:t>
                      </a:r>
                      <a:r>
                        <a:rPr lang="en-US" altLang="ko-KR" sz="1100" baseline="0" dirty="0" smtClean="0"/>
                        <a:t> / 0.7845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27.65 / 0.7386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26.25 / 0.7895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30.87 / 0.9114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9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672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225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32.38</a:t>
                      </a:r>
                      <a:r>
                        <a:rPr lang="en-US" altLang="ko-KR" sz="1100" b="0" baseline="0" dirty="0" smtClean="0"/>
                        <a:t> / 0.8971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28.79 / 0.7859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27.70 / 0.7403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26.44 / 0.7947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31.09 / 0.9139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1295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297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32.48</a:t>
                      </a:r>
                      <a:r>
                        <a:rPr lang="en-US" altLang="ko-KR" sz="1100" b="0" baseline="0" dirty="0" smtClean="0"/>
                        <a:t> / 0.8987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28.87 / 0.7879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27.74 / 0.7419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26.63 / 0.8001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31.32 / 0.9163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56581"/>
                  </a:ext>
                </a:extLst>
              </a:tr>
            </a:tbl>
          </a:graphicData>
        </a:graphic>
      </p:graphicFrame>
      <p:sp>
        <p:nvSpPr>
          <p:cNvPr id="3" name="내용 개체 틀 2"/>
          <p:cNvSpPr txBox="1">
            <a:spLocks/>
          </p:cNvSpPr>
          <p:nvPr/>
        </p:nvSpPr>
        <p:spPr>
          <a:xfrm>
            <a:off x="138021" y="42111"/>
            <a:ext cx="11292366" cy="130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Stack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dim</a:t>
            </a:r>
            <a:r>
              <a:rPr lang="ko-KR" altLang="en-US" sz="1600" dirty="0" smtClean="0"/>
              <a:t>을 바꿔가며 실험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safmn_arch_our_linear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44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38018" y="30290"/>
            <a:ext cx="11292366" cy="49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Split Head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개수의 </a:t>
            </a:r>
            <a:r>
              <a:rPr lang="ko-KR" altLang="en-US" sz="1600" dirty="0" smtClean="0"/>
              <a:t>변경 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new_head_num.py)</a:t>
            </a:r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05450"/>
              </p:ext>
            </p:extLst>
          </p:nvPr>
        </p:nvGraphicFramePr>
        <p:xfrm>
          <a:off x="138018" y="313975"/>
          <a:ext cx="11994079" cy="3191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268">
                  <a:extLst>
                    <a:ext uri="{9D8B030D-6E8A-4147-A177-3AD203B41FA5}">
                      <a16:colId xmlns:a16="http://schemas.microsoft.com/office/drawing/2014/main" val="58709026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956284873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536726234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028178048"/>
                    </a:ext>
                  </a:extLst>
                </a:gridCol>
                <a:gridCol w="967839">
                  <a:extLst>
                    <a:ext uri="{9D8B030D-6E8A-4147-A177-3AD203B41FA5}">
                      <a16:colId xmlns:a16="http://schemas.microsoft.com/office/drawing/2014/main" val="1496702885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461341149"/>
                    </a:ext>
                  </a:extLst>
                </a:gridCol>
                <a:gridCol w="1187532">
                  <a:extLst>
                    <a:ext uri="{9D8B030D-6E8A-4147-A177-3AD203B41FA5}">
                      <a16:colId xmlns:a16="http://schemas.microsoft.com/office/drawing/2014/main" val="3834160036"/>
                    </a:ext>
                  </a:extLst>
                </a:gridCol>
                <a:gridCol w="1211283">
                  <a:extLst>
                    <a:ext uri="{9D8B030D-6E8A-4147-A177-3AD203B41FA5}">
                      <a16:colId xmlns:a16="http://schemas.microsoft.com/office/drawing/2014/main" val="3914485876"/>
                    </a:ext>
                  </a:extLst>
                </a:gridCol>
                <a:gridCol w="1223159">
                  <a:extLst>
                    <a:ext uri="{9D8B030D-6E8A-4147-A177-3AD203B41FA5}">
                      <a16:colId xmlns:a16="http://schemas.microsoft.com/office/drawing/2014/main" val="66626365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1215638745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05545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845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38.00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0.9606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33.58 / 0.9179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32.17 / 0.8997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31.93 / 0.9260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38.83 / 0.9774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31703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(495000.pth)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717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38.01 / 0.9606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33.59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0.9180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32.18 / 0.8999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32.02 / 0.9270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38.87 / 0.9776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82537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243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646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38.00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0.9606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33.59 / 0.9182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32.19 / 0.8999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32.02 / 0.9273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38.88 / 0.9775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513155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Head 4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원본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38.01 / 0.9606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33.60 / 0.9185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32.18 / 0.8999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32.04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0.9272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38.92 / 0.9776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73680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396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34.37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0.9271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30.39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0.8431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29.11 / 0.8054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28.05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0.8495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33.71 / 0.9449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34057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336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34.37 / 0.9271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30.37 / 0.8427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29.11 /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0.8056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28.05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0.8496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33.73 / 0.9450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24702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248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34.41 / 0.9273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30.37 / 0.8426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29.12 / 0.8059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28.09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0.8502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33.73 / 0.9449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57997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4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원본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244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283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34.36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0.9270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30.38 / 0.8428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29.11 / 0.8056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28.10 / 0.8503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33.72 / 0.9448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285744"/>
                  </a:ext>
                </a:extLst>
              </a:tr>
              <a:tr h="249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(455000.pth)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282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213</a:t>
                      </a:r>
                      <a:endParaRPr lang="ko-KR" altLang="en-US" sz="10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32.14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0.8943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28.65 / 0.7826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27.60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0.7366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26.04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0.7825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30.57 / 0.9080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(490000.pth)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261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181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32.18 / 0.8948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28.63 / 0.7826 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27.60</a:t>
                      </a:r>
                      <a:r>
                        <a:rPr lang="en-US" altLang="ko-KR" sz="1000" baseline="0" dirty="0" smtClean="0"/>
                        <a:t> / 0.7370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26.07 / 0.7838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30.59 / 0.9085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5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254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163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32.19</a:t>
                      </a:r>
                      <a:r>
                        <a:rPr lang="en-US" altLang="ko-KR" sz="1000" baseline="0" dirty="0" smtClean="0"/>
                        <a:t> / 0.8947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28.63 / 0.7821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27.60 / 0.7367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26.08</a:t>
                      </a:r>
                      <a:r>
                        <a:rPr lang="en-US" altLang="ko-KR" sz="1000" baseline="0" dirty="0" smtClean="0"/>
                        <a:t> / 0.7834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30.58 / 0.9080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17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4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원본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32.21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0.8949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28.63/ 0.7822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27.60 / 0.7367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26.08 / 0.7837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30.59 / 0.9081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5642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45359"/>
              </p:ext>
            </p:extLst>
          </p:nvPr>
        </p:nvGraphicFramePr>
        <p:xfrm>
          <a:off x="138018" y="3545185"/>
          <a:ext cx="11980830" cy="3191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662">
                  <a:extLst>
                    <a:ext uri="{9D8B030D-6E8A-4147-A177-3AD203B41FA5}">
                      <a16:colId xmlns:a16="http://schemas.microsoft.com/office/drawing/2014/main" val="587090268"/>
                    </a:ext>
                  </a:extLst>
                </a:gridCol>
                <a:gridCol w="799034">
                  <a:extLst>
                    <a:ext uri="{9D8B030D-6E8A-4147-A177-3AD203B41FA5}">
                      <a16:colId xmlns:a16="http://schemas.microsoft.com/office/drawing/2014/main" val="2377929229"/>
                    </a:ext>
                  </a:extLst>
                </a:gridCol>
                <a:gridCol w="384601">
                  <a:extLst>
                    <a:ext uri="{9D8B030D-6E8A-4147-A177-3AD203B41FA5}">
                      <a16:colId xmlns:a16="http://schemas.microsoft.com/office/drawing/2014/main" val="1956284873"/>
                    </a:ext>
                  </a:extLst>
                </a:gridCol>
                <a:gridCol w="736238">
                  <a:extLst>
                    <a:ext uri="{9D8B030D-6E8A-4147-A177-3AD203B41FA5}">
                      <a16:colId xmlns:a16="http://schemas.microsoft.com/office/drawing/2014/main" val="536726234"/>
                    </a:ext>
                  </a:extLst>
                </a:gridCol>
                <a:gridCol w="835134">
                  <a:extLst>
                    <a:ext uri="{9D8B030D-6E8A-4147-A177-3AD203B41FA5}">
                      <a16:colId xmlns:a16="http://schemas.microsoft.com/office/drawing/2014/main" val="2028178048"/>
                    </a:ext>
                  </a:extLst>
                </a:gridCol>
                <a:gridCol w="895573">
                  <a:extLst>
                    <a:ext uri="{9D8B030D-6E8A-4147-A177-3AD203B41FA5}">
                      <a16:colId xmlns:a16="http://schemas.microsoft.com/office/drawing/2014/main" val="1496702885"/>
                    </a:ext>
                  </a:extLst>
                </a:gridCol>
                <a:gridCol w="1287756">
                  <a:extLst>
                    <a:ext uri="{9D8B030D-6E8A-4147-A177-3AD203B41FA5}">
                      <a16:colId xmlns:a16="http://schemas.microsoft.com/office/drawing/2014/main" val="3620491822"/>
                    </a:ext>
                  </a:extLst>
                </a:gridCol>
                <a:gridCol w="5132832">
                  <a:extLst>
                    <a:ext uri="{9D8B030D-6E8A-4147-A177-3AD203B41FA5}">
                      <a16:colId xmlns:a16="http://schemas.microsoft.com/office/drawing/2014/main" val="461341149"/>
                    </a:ext>
                  </a:extLst>
                </a:gridCol>
              </a:tblGrid>
              <a:tr h="1526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Gpu</a:t>
                      </a:r>
                      <a:r>
                        <a:rPr lang="en-US" altLang="ko-KR" sz="1100" baseline="0" dirty="0" smtClean="0"/>
                        <a:t> Mem 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결과 및 날짜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05545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3090_2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845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437.21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Mine_head_1_x2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0941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3090_1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717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385.96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Mine_head_2_x2_0418_165133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59208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Lion_1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243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646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346.71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mine_head_3_x2_0413_011520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34647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4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원본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324.01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542763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3090_2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396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205.52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Mine_head_1_x3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34057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3090_2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336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181.14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Mine_head_2_x3_0418_165148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24702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Lion_1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248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161.90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Mine_head_3_x3_0414_171506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57997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Split_Head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151.96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61115"/>
                  </a:ext>
                </a:extLst>
              </a:tr>
              <a:tr h="249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3090_2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282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213</a:t>
                      </a:r>
                      <a:endParaRPr lang="ko-KR" altLang="en-US" sz="10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111.28</a:t>
                      </a:r>
                      <a:endParaRPr lang="ko-KR" altLang="en-US" sz="10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Mine_head_1_x4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3090_1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261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181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98.69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Mine_head_2_x4_0419_000211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5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Lion_1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254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163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87.04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Mine_head_3_x4_0415_195233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17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Split_Head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81.44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5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2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782636"/>
              </p:ext>
            </p:extLst>
          </p:nvPr>
        </p:nvGraphicFramePr>
        <p:xfrm>
          <a:off x="132606" y="367948"/>
          <a:ext cx="11994079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268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67839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187532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211283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223159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SAFMN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x2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677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38.00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0.9605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33.54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0.9177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32.16 / 0.8995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31.84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0.9256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38.71 / 0.9771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SAFMN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plus x2 (plus_x2_0401_232329)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228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37.99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0.9604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33.52 / 0.9174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32.17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0.8996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31.86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0.9257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38.77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0.9773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SAFMN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x3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34.34 / 0.9267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30.33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0.8418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29.08 / 0.8048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27.95 / 0.8474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33.52 / 0.9437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SAFMN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plus x3 (plus_x3_0402_143333)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34.34 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0.9269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30.32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0.</a:t>
                      </a:r>
                      <a:r>
                        <a:rPr lang="en-US" altLang="ko-KR" sz="1000" dirty="0" smtClean="0"/>
                        <a:t>8418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29.09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8049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27.96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8476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33.55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 0.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9438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SAFMN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x4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32.18 / 0.8948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28.60 / 0.7813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27.58 /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0.7359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25.97 / 0.7809 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30.43 / 0.9063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1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SAFMN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plus x4 (plus_x4_0403_232713)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X4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32.10 / 0.8937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28.59 / 0.7812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27.58 / 0.7358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25.96 / 0.7799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30.44</a:t>
                      </a:r>
                      <a:r>
                        <a:rPr lang="en-US" altLang="ko-KR" sz="1000" dirty="0" smtClean="0"/>
                        <a:t> / 0.9063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8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3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</a:t>
                      </a:r>
                      <a:r>
                        <a:rPr lang="en-US" altLang="ko-KR" sz="1000" baseline="0" dirty="0" smtClean="0"/>
                        <a:t> x2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38.01 / 0.9606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33.60 / 0.9185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32.18 / 0.8999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32.04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/ 0.9272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38.92 / 0.9776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Ours x2 w/o Sum (</a:t>
                      </a:r>
                      <a:r>
                        <a:rPr lang="en-US" altLang="ko-KR" sz="1000" dirty="0" err="1" smtClean="0"/>
                        <a:t>Safmn_arch_our_nosum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37.91 / 0.9602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33.47 / 0.9170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32.10 / 0.8987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31.75</a:t>
                      </a:r>
                      <a:r>
                        <a:rPr lang="en-US" altLang="ko-KR" sz="1000" baseline="0" dirty="0" smtClean="0"/>
                        <a:t> / 0.9242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38.46</a:t>
                      </a:r>
                      <a:r>
                        <a:rPr lang="en-US" altLang="ko-KR" sz="1000" baseline="0" dirty="0" smtClean="0"/>
                        <a:t> / 0.9766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</a:t>
                      </a:r>
                      <a:r>
                        <a:rPr lang="en-US" altLang="ko-KR" sz="1000" baseline="0" dirty="0" smtClean="0"/>
                        <a:t> x3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244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283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34.36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0.9270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30.38 / 0.8428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29.11 / 0.8056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28.10 / 0.8503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33.72 /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0.9448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0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 x3 w/o Sum (nosum_x3_0408_184213)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34.40</a:t>
                      </a:r>
                      <a:r>
                        <a:rPr lang="en-US" altLang="ko-KR" sz="1000" dirty="0" smtClean="0"/>
                        <a:t> /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0.9272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30.35 / 0.8425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29.11 / 0.8056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28.05</a:t>
                      </a:r>
                      <a:r>
                        <a:rPr lang="en-US" altLang="ko-KR" sz="1000" baseline="0" dirty="0" smtClean="0"/>
                        <a:t> / 0.8496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33.71 / 0.9448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0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</a:t>
                      </a:r>
                      <a:r>
                        <a:rPr lang="en-US" altLang="ko-KR" sz="1000" baseline="0" dirty="0" smtClean="0"/>
                        <a:t> x4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32.21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 0.8949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28.63 /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0.7822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27.60 / 0.7367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26.08 / 0.7837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30.59 /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0.9081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39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 x4 w/o </a:t>
                      </a:r>
                      <a:r>
                        <a:rPr lang="en-US" altLang="ko-KR" sz="1000" dirty="0" smtClean="0"/>
                        <a:t>Sum(nosum_x4_0410_021828)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32.16 /</a:t>
                      </a:r>
                      <a:r>
                        <a:rPr lang="en-US" altLang="ko-KR" sz="1000" baseline="0" dirty="0" smtClean="0"/>
                        <a:t> 0.8944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28.64 / 0.7823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27.60 /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0.7368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26.04 / 0.7827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30.64</a:t>
                      </a:r>
                      <a:r>
                        <a:rPr lang="en-US" altLang="ko-KR" sz="1000" dirty="0" smtClean="0"/>
                        <a:t> / 0.9078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15681"/>
                  </a:ext>
                </a:extLst>
              </a:tr>
            </a:tbl>
          </a:graphicData>
        </a:graphic>
      </p:graphicFrame>
      <p:sp>
        <p:nvSpPr>
          <p:cNvPr id="3" name="내용 개체 틀 2"/>
          <p:cNvSpPr txBox="1">
            <a:spLocks/>
          </p:cNvSpPr>
          <p:nvPr/>
        </p:nvSpPr>
        <p:spPr>
          <a:xfrm>
            <a:off x="132606" y="-17219"/>
            <a:ext cx="10058400" cy="445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Multi-Scale</a:t>
            </a:r>
            <a:r>
              <a:rPr lang="ko-KR" altLang="en-US" sz="1600" dirty="0" smtClean="0"/>
              <a:t>에서 상위 </a:t>
            </a:r>
            <a:r>
              <a:rPr lang="en-US" altLang="ko-KR" sz="1600" dirty="0" smtClean="0"/>
              <a:t>scale</a:t>
            </a:r>
            <a:r>
              <a:rPr lang="ko-KR" altLang="en-US" sz="1600" dirty="0" smtClean="0"/>
              <a:t>로 정보를 옮기는 것이 실제로 </a:t>
            </a:r>
            <a:r>
              <a:rPr lang="ko-KR" altLang="en-US" sz="1600" dirty="0" err="1" smtClean="0"/>
              <a:t>유효한지의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실험 </a:t>
            </a:r>
            <a:r>
              <a:rPr lang="en-US" altLang="ko-KR" sz="1600" dirty="0" smtClean="0"/>
              <a:t>-&gt; </a:t>
            </a:r>
            <a:r>
              <a:rPr lang="en-US" altLang="ko-KR" sz="1600" dirty="0" err="1" smtClean="0"/>
              <a:t>nosum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x3 x4 </a:t>
            </a:r>
            <a:r>
              <a:rPr lang="ko-KR" altLang="en-US" sz="1600" dirty="0" err="1" smtClean="0"/>
              <a:t>재검증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6729"/>
              </p:ext>
            </p:extLst>
          </p:nvPr>
        </p:nvGraphicFramePr>
        <p:xfrm>
          <a:off x="132607" y="4293558"/>
          <a:ext cx="11994079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268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67839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187532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211283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223159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</a:t>
                      </a:r>
                      <a:r>
                        <a:rPr lang="en-US" altLang="ko-KR" sz="1000" baseline="0" dirty="0" smtClean="0"/>
                        <a:t> x2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239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603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38.01 / 0.9606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33.60 / 0.9185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32.18 / 0.8999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32.04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/ 0.9272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38.92 / 0.9776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 w/o</a:t>
                      </a:r>
                      <a:r>
                        <a:rPr lang="en-US" altLang="ko-KR" sz="1000" baseline="0" dirty="0" smtClean="0"/>
                        <a:t> DS w/ </a:t>
                      </a:r>
                      <a:r>
                        <a:rPr lang="en-US" altLang="ko-KR" sz="1000" baseline="0" dirty="0" smtClean="0"/>
                        <a:t>mg (x2, A61, 0328_171809)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239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67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1223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37.96 / 0.9605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33.54 / 0.9177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32.16 / 0.8996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31.88 / 0.9257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38.78 / 0.9773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Ours w/o</a:t>
                      </a:r>
                      <a:r>
                        <a:rPr lang="en-US" altLang="ko-KR" sz="1000" baseline="0" dirty="0" smtClean="0"/>
                        <a:t> DS w/o </a:t>
                      </a:r>
                      <a:r>
                        <a:rPr lang="en-US" altLang="ko-KR" sz="1000" baseline="0" dirty="0" smtClean="0"/>
                        <a:t>mg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smtClean="0"/>
                        <a:t>x2, 3090_2)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236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66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1152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37.96 / 0.9604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33.51 </a:t>
                      </a:r>
                      <a:r>
                        <a:rPr lang="en-US" altLang="ko-KR" sz="1000" dirty="0" smtClean="0"/>
                        <a:t>/ 0.</a:t>
                      </a:r>
                      <a:r>
                        <a:rPr lang="en-US" altLang="ko-KR" sz="1000" b="0" dirty="0" smtClean="0"/>
                        <a:t>9175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32.15 / 0.8994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31.83 / 0.9250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38.71 / 0.9772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0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</a:t>
                      </a:r>
                      <a:r>
                        <a:rPr lang="en-US" altLang="ko-KR" sz="1000" baseline="0" dirty="0" smtClean="0"/>
                        <a:t> x3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244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283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34.36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 0.9270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30.38 / 0.8428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29.11 / 0.8056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28.10 / 0.8503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33.72 / 0.9448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7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 w/o</a:t>
                      </a:r>
                      <a:r>
                        <a:rPr lang="en-US" altLang="ko-KR" sz="1000" baseline="0" dirty="0" smtClean="0"/>
                        <a:t> DS w/ </a:t>
                      </a:r>
                      <a:r>
                        <a:rPr lang="en-US" altLang="ko-KR" sz="1000" baseline="0" dirty="0" smtClean="0"/>
                        <a:t>mg (x3, A61, 0414_191413)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244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572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34.35</a:t>
                      </a:r>
                      <a:r>
                        <a:rPr lang="en-US" altLang="ko-KR" sz="1000" baseline="0" dirty="0" smtClean="0"/>
                        <a:t> / 0.9269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30.35 / 0.8423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29.09 / 0.8050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28.02</a:t>
                      </a:r>
                      <a:r>
                        <a:rPr lang="en-US" altLang="ko-KR" sz="1000" baseline="0" dirty="0" smtClean="0"/>
                        <a:t> / 0.8488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33.64</a:t>
                      </a:r>
                      <a:r>
                        <a:rPr lang="en-US" altLang="ko-KR" sz="1000" baseline="0" dirty="0" smtClean="0"/>
                        <a:t> / 0.9444</a:t>
                      </a:r>
                    </a:p>
                  </a:txBody>
                  <a:tcPr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6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Ours w/o</a:t>
                      </a:r>
                      <a:r>
                        <a:rPr lang="en-US" altLang="ko-KR" sz="1000" baseline="0" dirty="0" smtClean="0"/>
                        <a:t> DS w/o </a:t>
                      </a:r>
                      <a:r>
                        <a:rPr lang="en-US" altLang="ko-KR" sz="1000" baseline="0" dirty="0" smtClean="0"/>
                        <a:t>mg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smtClean="0"/>
                        <a:t>x3, A62, 0414_191931)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241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539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34.27</a:t>
                      </a:r>
                      <a:r>
                        <a:rPr lang="en-US" altLang="ko-KR" sz="1000" baseline="0" dirty="0" smtClean="0"/>
                        <a:t> / 0.9263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30.34</a:t>
                      </a:r>
                      <a:r>
                        <a:rPr lang="en-US" altLang="ko-KR" sz="1000" b="0" baseline="0" dirty="0" smtClean="0"/>
                        <a:t> / 0.8423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29.08 / 0.8048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27.94 / 0.8472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33.55</a:t>
                      </a:r>
                      <a:r>
                        <a:rPr lang="en-US" altLang="ko-KR" sz="1000" baseline="0" dirty="0" smtClean="0"/>
                        <a:t> / 0.9438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326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</a:t>
                      </a:r>
                      <a:r>
                        <a:rPr lang="en-US" altLang="ko-KR" sz="1000" baseline="0" dirty="0" smtClean="0"/>
                        <a:t> x4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251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152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32.21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 0.8949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28.63/ 0.7822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27.60 / 0.7367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26.08 / 0.7837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30.59 / 0.9081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 w/o</a:t>
                      </a:r>
                      <a:r>
                        <a:rPr lang="en-US" altLang="ko-KR" sz="1000" baseline="0" dirty="0" smtClean="0"/>
                        <a:t> DS w/ </a:t>
                      </a:r>
                      <a:r>
                        <a:rPr lang="en-US" altLang="ko-KR" sz="1000" baseline="0" dirty="0" smtClean="0"/>
                        <a:t>mg (x4, A61, 0416_143747)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251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32.10</a:t>
                      </a:r>
                      <a:r>
                        <a:rPr lang="en-US" altLang="ko-KR" sz="1000" baseline="0" dirty="0" smtClean="0"/>
                        <a:t> / 0.8939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28.61 / 0.7819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27.58 / 0.7361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26.01</a:t>
                      </a:r>
                      <a:r>
                        <a:rPr lang="en-US" altLang="ko-KR" sz="1000" baseline="0" dirty="0" smtClean="0"/>
                        <a:t> / 0.7815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30.51 / 0.9072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01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Ours w/o</a:t>
                      </a:r>
                      <a:r>
                        <a:rPr lang="en-US" altLang="ko-KR" sz="1000" baseline="0" dirty="0" smtClean="0"/>
                        <a:t> DS w/o </a:t>
                      </a:r>
                      <a:r>
                        <a:rPr lang="en-US" altLang="ko-KR" sz="1000" baseline="0" dirty="0" smtClean="0"/>
                        <a:t>mg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smtClean="0"/>
                        <a:t>x4, A62, 0416_122047)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248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290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32.07</a:t>
                      </a:r>
                      <a:r>
                        <a:rPr lang="en-US" altLang="ko-KR" sz="1000" baseline="0" dirty="0" smtClean="0"/>
                        <a:t> / 0.8934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/>
                        <a:t>28.60 / 0.7816 </a:t>
                      </a:r>
                      <a:endParaRPr lang="ko-KR" altLang="en-US" sz="1000" b="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27.58 / 0.7361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25.97</a:t>
                      </a:r>
                      <a:r>
                        <a:rPr lang="en-US" altLang="ko-KR" sz="1000" baseline="0" dirty="0" smtClean="0"/>
                        <a:t> / 0.7804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30.46 / 0.9067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C9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443739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132606" y="3920665"/>
            <a:ext cx="12059393" cy="74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모든 </a:t>
            </a:r>
            <a:r>
              <a:rPr lang="en-US" altLang="ko-KR" sz="1600" dirty="0" smtClean="0"/>
              <a:t>head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[64, 64]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쓰는게 더 낫지 않나</a:t>
            </a:r>
            <a:r>
              <a:rPr lang="en-US" altLang="ko-KR" sz="1600" dirty="0" smtClean="0"/>
              <a:t>? DS</a:t>
            </a:r>
            <a:r>
              <a:rPr lang="ko-KR" altLang="en-US" sz="1600" dirty="0" smtClean="0"/>
              <a:t>로 굳이 </a:t>
            </a:r>
            <a:r>
              <a:rPr lang="en-US" altLang="ko-KR" sz="1600" dirty="0" smtClean="0"/>
              <a:t>HW </a:t>
            </a:r>
            <a:r>
              <a:rPr lang="ko-KR" altLang="en-US" sz="1600" dirty="0" smtClean="0"/>
              <a:t>정보를 </a:t>
            </a:r>
            <a:r>
              <a:rPr lang="ko-KR" altLang="en-US" sz="1600" dirty="0" err="1" smtClean="0"/>
              <a:t>손실시켜야</a:t>
            </a:r>
            <a:r>
              <a:rPr lang="ko-KR" altLang="en-US" sz="1600" dirty="0" smtClean="0"/>
              <a:t> 하는 이유에 대한 검증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053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54117"/>
              </p:ext>
            </p:extLst>
          </p:nvPr>
        </p:nvGraphicFramePr>
        <p:xfrm>
          <a:off x="132606" y="367948"/>
          <a:ext cx="11870418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169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417540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2819029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176528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결과 및 날짜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GPU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</a:t>
                      </a:r>
                      <a:r>
                        <a:rPr lang="en-US" altLang="ko-KR" sz="1000" baseline="0" dirty="0" smtClean="0"/>
                        <a:t> x2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38.01 / 0.9606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33.60 / 0.9185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32.18 / 0.8999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32.04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0.9272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38.92 / 0.9776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Ours </a:t>
                      </a:r>
                      <a:r>
                        <a:rPr lang="en-US" altLang="ko-KR" sz="1000" dirty="0" smtClean="0"/>
                        <a:t>al</a:t>
                      </a:r>
                      <a:r>
                        <a:rPr lang="en-US" altLang="ko-KR" sz="1000" baseline="0" dirty="0" smtClean="0"/>
                        <a:t>l Sum x2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All_sum_x2_0421_045519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A6000_1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38.00 / 0.9606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33.59</a:t>
                      </a:r>
                      <a:r>
                        <a:rPr lang="en-US" altLang="ko-KR" sz="1000" baseline="0" dirty="0" smtClean="0"/>
                        <a:t> / 0.9181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32.18 / 0.8998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32.02 / 0.9269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38.91 / 0.9776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1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</a:t>
                      </a:r>
                      <a:r>
                        <a:rPr lang="en-US" altLang="ko-KR" sz="1000" baseline="0" dirty="0" smtClean="0"/>
                        <a:t> x3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34.36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0.9270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30.38 / 0.8428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29.11 / 0.8056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28.10 / 0.8503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33.72 / 0.9448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0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 all sum x3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All_sum_x3_0420_001531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A6000_1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34.37 / 0.9273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30.40 / 0.8430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29.11 / 0.8057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28.08 / 0.8504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33.75 / 0.9450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10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</a:t>
                      </a:r>
                      <a:r>
                        <a:rPr lang="en-US" altLang="ko-KR" sz="1000" baseline="0" dirty="0" smtClean="0"/>
                        <a:t> x4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32.21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0.8949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28.63 /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0.7822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27.60 / 0.7367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26.08 / 0.7837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30.59 / 0.9081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939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Ours all sum x4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All_sum_x4_0418_142946 (480000.pth)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A6000_1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32.15 / 0.8943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28.64</a:t>
                      </a:r>
                      <a:r>
                        <a:rPr lang="en-US" altLang="ko-KR" sz="1000" baseline="0" dirty="0" smtClean="0"/>
                        <a:t> / 0.7822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27.59</a:t>
                      </a:r>
                      <a:r>
                        <a:rPr lang="en-US" altLang="ko-KR" sz="1000" baseline="0" dirty="0" smtClean="0"/>
                        <a:t> / 0.7366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26.07</a:t>
                      </a:r>
                      <a:r>
                        <a:rPr lang="en-US" altLang="ko-KR" sz="1000" baseline="0" dirty="0" smtClean="0"/>
                        <a:t> / 0.7833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30.59 / 0.9082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5681"/>
                  </a:ext>
                </a:extLst>
              </a:tr>
            </a:tbl>
          </a:graphicData>
        </a:graphic>
      </p:graphicFrame>
      <p:sp>
        <p:nvSpPr>
          <p:cNvPr id="3" name="내용 개체 틀 2"/>
          <p:cNvSpPr txBox="1">
            <a:spLocks/>
          </p:cNvSpPr>
          <p:nvPr/>
        </p:nvSpPr>
        <p:spPr>
          <a:xfrm>
            <a:off x="132606" y="-17219"/>
            <a:ext cx="10058400" cy="445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다 더하기</a:t>
            </a:r>
            <a:endParaRPr lang="en-US" altLang="ko-KR" sz="16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60906" y="2275658"/>
            <a:ext cx="11994079" cy="49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3090_1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original </a:t>
            </a:r>
            <a:r>
              <a:rPr lang="ko-KR" altLang="en-US" sz="1600" dirty="0" err="1" smtClean="0"/>
              <a:t>재검증</a:t>
            </a:r>
            <a:r>
              <a:rPr lang="en-US" altLang="ko-KR" sz="1600" dirty="0" smtClean="0"/>
              <a:t>. </a:t>
            </a:r>
            <a:r>
              <a:rPr lang="ko-KR" altLang="en-US" sz="1600" i="1" dirty="0" smtClean="0"/>
              <a:t>파란색 </a:t>
            </a:r>
            <a:r>
              <a:rPr lang="en-US" altLang="ko-KR" sz="1600" i="1" dirty="0" smtClean="0"/>
              <a:t>: </a:t>
            </a:r>
            <a:r>
              <a:rPr lang="ko-KR" altLang="en-US" sz="1600" i="1" dirty="0" err="1" smtClean="0"/>
              <a:t>증가량</a:t>
            </a:r>
            <a:r>
              <a:rPr lang="en-US" altLang="ko-KR" sz="1600" i="1" dirty="0" smtClean="0"/>
              <a:t>, </a:t>
            </a:r>
            <a:r>
              <a:rPr lang="ko-KR" altLang="en-US" sz="1600" i="1" dirty="0" smtClean="0"/>
              <a:t>붉은색 </a:t>
            </a:r>
            <a:r>
              <a:rPr lang="en-US" altLang="ko-KR" sz="1600" i="1" dirty="0" smtClean="0"/>
              <a:t>: </a:t>
            </a:r>
            <a:r>
              <a:rPr lang="ko-KR" altLang="en-US" sz="1600" i="1" dirty="0" smtClean="0"/>
              <a:t>감소량</a:t>
            </a:r>
            <a:endParaRPr lang="en-US" altLang="ko-KR" sz="1600" i="1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07947"/>
              </p:ext>
            </p:extLst>
          </p:nvPr>
        </p:nvGraphicFramePr>
        <p:xfrm>
          <a:off x="160906" y="2663118"/>
          <a:ext cx="1193747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54">
                  <a:extLst>
                    <a:ext uri="{9D8B030D-6E8A-4147-A177-3AD203B41FA5}">
                      <a16:colId xmlns:a16="http://schemas.microsoft.com/office/drawing/2014/main" val="3681380375"/>
                    </a:ext>
                  </a:extLst>
                </a:gridCol>
                <a:gridCol w="2060448">
                  <a:extLst>
                    <a:ext uri="{9D8B030D-6E8A-4147-A177-3AD203B41FA5}">
                      <a16:colId xmlns:a16="http://schemas.microsoft.com/office/drawing/2014/main" val="394323927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17670257"/>
                    </a:ext>
                  </a:extLst>
                </a:gridCol>
                <a:gridCol w="1481328">
                  <a:extLst>
                    <a:ext uri="{9D8B030D-6E8A-4147-A177-3AD203B41FA5}">
                      <a16:colId xmlns:a16="http://schemas.microsoft.com/office/drawing/2014/main" val="79048282"/>
                    </a:ext>
                  </a:extLst>
                </a:gridCol>
                <a:gridCol w="1359408">
                  <a:extLst>
                    <a:ext uri="{9D8B030D-6E8A-4147-A177-3AD203B41FA5}">
                      <a16:colId xmlns:a16="http://schemas.microsoft.com/office/drawing/2014/main" val="2859035863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2041081274"/>
                    </a:ext>
                  </a:extLst>
                </a:gridCol>
                <a:gridCol w="1460861">
                  <a:extLst>
                    <a:ext uri="{9D8B030D-6E8A-4147-A177-3AD203B41FA5}">
                      <a16:colId xmlns:a16="http://schemas.microsoft.com/office/drawing/2014/main" val="2384169912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 </a:t>
                      </a:r>
                      <a:r>
                        <a:rPr lang="ko-KR" altLang="en-US" sz="1100" dirty="0" smtClean="0"/>
                        <a:t>및 증감률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53328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Ours_reproducing_x2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38.00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0.9606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-0.01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+0.0000)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33.59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0.9182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(-0.01 / -0.0003)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32.19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0.8999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70C0"/>
                          </a:solidFill>
                        </a:rPr>
                        <a:t>(+0.01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+0.0000)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32.03 / 0.9272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-0.01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+0.0000)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38.88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/ 0.9775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(-0.04 / -0.0001)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11447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57169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Ours_reproducing_x4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490000.pth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성능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32.19 / 0.8946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(-0.02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/ -0.0003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28.65 / 0.7825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70C0"/>
                          </a:solidFill>
                        </a:rPr>
                        <a:t>(+0.02 / +0.0003)</a:t>
                      </a:r>
                      <a:endParaRPr lang="ko-KR" altLang="en-US" sz="1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27.60 / 0.7370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(+0.00 / </a:t>
                      </a:r>
                      <a:r>
                        <a:rPr lang="en-US" altLang="ko-KR" sz="1000" baseline="0" dirty="0" smtClean="0">
                          <a:solidFill>
                            <a:srgbClr val="0070C0"/>
                          </a:solidFill>
                        </a:rPr>
                        <a:t>+0.0003)</a:t>
                      </a:r>
                      <a:endParaRPr lang="ko-KR" altLang="en-US" sz="1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26.08 / 0.7838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(+0.00 / </a:t>
                      </a:r>
                      <a:r>
                        <a:rPr lang="en-US" altLang="ko-KR" sz="1000" baseline="0" dirty="0" smtClean="0">
                          <a:solidFill>
                            <a:srgbClr val="0070C0"/>
                          </a:solidFill>
                        </a:rPr>
                        <a:t>+0.0001)</a:t>
                      </a:r>
                      <a:endParaRPr lang="ko-KR" altLang="en-US" sz="1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30.60 / 0.9084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70C0"/>
                          </a:solidFill>
                        </a:rPr>
                        <a:t>(+0.01 / +0.0003)</a:t>
                      </a:r>
                      <a:endParaRPr lang="ko-KR" altLang="en-US" sz="1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27640"/>
                  </a:ext>
                </a:extLst>
              </a:tr>
            </a:tbl>
          </a:graphicData>
        </a:graphic>
      </p:graphicFrame>
      <p:sp>
        <p:nvSpPr>
          <p:cNvPr id="13" name="내용 개체 틀 2"/>
          <p:cNvSpPr txBox="1">
            <a:spLocks/>
          </p:cNvSpPr>
          <p:nvPr/>
        </p:nvSpPr>
        <p:spPr>
          <a:xfrm>
            <a:off x="160905" y="4115573"/>
            <a:ext cx="11994079" cy="49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Banana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nosum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재검증</a:t>
            </a:r>
            <a:r>
              <a:rPr lang="en-US" altLang="ko-KR" sz="1600" dirty="0" smtClean="0"/>
              <a:t>. </a:t>
            </a:r>
            <a:r>
              <a:rPr lang="ko-KR" altLang="en-US" sz="1600" i="1" dirty="0" smtClean="0"/>
              <a:t>파란색 </a:t>
            </a:r>
            <a:r>
              <a:rPr lang="en-US" altLang="ko-KR" sz="1600" i="1" dirty="0" smtClean="0"/>
              <a:t>: </a:t>
            </a:r>
            <a:r>
              <a:rPr lang="ko-KR" altLang="en-US" sz="1600" i="1" dirty="0" smtClean="0"/>
              <a:t>감소량</a:t>
            </a:r>
            <a:r>
              <a:rPr lang="en-US" altLang="ko-KR" sz="1600" i="1" dirty="0" smtClean="0"/>
              <a:t>, </a:t>
            </a:r>
            <a:r>
              <a:rPr lang="ko-KR" altLang="en-US" sz="1600" i="1" dirty="0" smtClean="0"/>
              <a:t>붉은색 </a:t>
            </a:r>
            <a:r>
              <a:rPr lang="en-US" altLang="ko-KR" sz="1600" i="1" dirty="0" smtClean="0"/>
              <a:t>: </a:t>
            </a:r>
            <a:r>
              <a:rPr lang="ko-KR" altLang="en-US" sz="1600" i="1" dirty="0" err="1" smtClean="0"/>
              <a:t>증가량</a:t>
            </a:r>
            <a:endParaRPr lang="en-US" altLang="ko-KR" sz="1600" i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32990"/>
              </p:ext>
            </p:extLst>
          </p:nvPr>
        </p:nvGraphicFramePr>
        <p:xfrm>
          <a:off x="160906" y="4462309"/>
          <a:ext cx="1193747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179">
                  <a:extLst>
                    <a:ext uri="{9D8B030D-6E8A-4147-A177-3AD203B41FA5}">
                      <a16:colId xmlns:a16="http://schemas.microsoft.com/office/drawing/2014/main" val="3681380375"/>
                    </a:ext>
                  </a:extLst>
                </a:gridCol>
                <a:gridCol w="1932432">
                  <a:extLst>
                    <a:ext uri="{9D8B030D-6E8A-4147-A177-3AD203B41FA5}">
                      <a16:colId xmlns:a16="http://schemas.microsoft.com/office/drawing/2014/main" val="917670257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7904828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859035863"/>
                    </a:ext>
                  </a:extLst>
                </a:gridCol>
                <a:gridCol w="1895856">
                  <a:extLst>
                    <a:ext uri="{9D8B030D-6E8A-4147-A177-3AD203B41FA5}">
                      <a16:colId xmlns:a16="http://schemas.microsoft.com/office/drawing/2014/main" val="204108127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384169912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 </a:t>
                      </a:r>
                      <a:r>
                        <a:rPr lang="ko-KR" altLang="en-US" sz="1100" dirty="0" smtClean="0"/>
                        <a:t>및 증감률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3328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Reproduce_x2_0444_044444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33.33 (0.00)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0.3333 (0.4444)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33.33 (0.00)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0.3333 (0.4444)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33.33 (0.00)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0.3333 (0.4444)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33.33 (0.00)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0.3333 (0.4444)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33.33 (0.00)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0.3333 (0.4444)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11447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실험 예정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57169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X4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실험중</a:t>
                      </a:r>
                      <a:endParaRPr lang="ko-KR" altLang="en-US" sz="10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rgbClr val="C5E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2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945" y="2229590"/>
            <a:ext cx="11994079" cy="49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Block</a:t>
            </a:r>
            <a:r>
              <a:rPr lang="ko-KR" altLang="en-US" sz="1600" dirty="0" smtClean="0"/>
              <a:t>별로 </a:t>
            </a:r>
            <a:r>
              <a:rPr lang="en-US" altLang="ko-KR" sz="1600" dirty="0" smtClean="0"/>
              <a:t>head dim</a:t>
            </a:r>
            <a:r>
              <a:rPr lang="ko-KR" altLang="en-US" sz="1600" dirty="0" smtClean="0"/>
              <a:t>을 다르게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첫 두 블록은 </a:t>
            </a:r>
            <a:r>
              <a:rPr lang="en-US" altLang="ko-KR" sz="1600" dirty="0" smtClean="0"/>
              <a:t>DS/8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dim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18, </a:t>
            </a:r>
            <a:r>
              <a:rPr lang="ko-KR" altLang="en-US" sz="1600" dirty="0" smtClean="0"/>
              <a:t>나머지는 </a:t>
            </a:r>
            <a:r>
              <a:rPr lang="en-US" altLang="ko-KR" sz="1600" dirty="0" smtClean="0"/>
              <a:t>6) … (</a:t>
            </a:r>
            <a:r>
              <a:rPr lang="ko-KR" altLang="en-US" sz="1600" dirty="0" smtClean="0"/>
              <a:t>마지막 두 블록은 </a:t>
            </a:r>
            <a:r>
              <a:rPr lang="en-US" altLang="ko-KR" sz="1600" dirty="0" smtClean="0"/>
              <a:t>No DS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dim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18, </a:t>
            </a:r>
            <a:r>
              <a:rPr lang="ko-KR" altLang="en-US" sz="1600" dirty="0" smtClean="0"/>
              <a:t>나머지 </a:t>
            </a:r>
            <a:r>
              <a:rPr lang="en-US" altLang="ko-KR" sz="1600" dirty="0" smtClean="0"/>
              <a:t>6)</a:t>
            </a:r>
            <a:endParaRPr lang="en-US" altLang="ko-KR" sz="16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86280"/>
              </p:ext>
            </p:extLst>
          </p:nvPr>
        </p:nvGraphicFramePr>
        <p:xfrm>
          <a:off x="132606" y="2615666"/>
          <a:ext cx="1199407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268">
                  <a:extLst>
                    <a:ext uri="{9D8B030D-6E8A-4147-A177-3AD203B41FA5}">
                      <a16:colId xmlns:a16="http://schemas.microsoft.com/office/drawing/2014/main" val="368138037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201240356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434305818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1050249252"/>
                    </a:ext>
                  </a:extLst>
                </a:gridCol>
                <a:gridCol w="967839">
                  <a:extLst>
                    <a:ext uri="{9D8B030D-6E8A-4147-A177-3AD203B41FA5}">
                      <a16:colId xmlns:a16="http://schemas.microsoft.com/office/drawing/2014/main" val="2340737328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917670257"/>
                    </a:ext>
                  </a:extLst>
                </a:gridCol>
                <a:gridCol w="1187532">
                  <a:extLst>
                    <a:ext uri="{9D8B030D-6E8A-4147-A177-3AD203B41FA5}">
                      <a16:colId xmlns:a16="http://schemas.microsoft.com/office/drawing/2014/main" val="79048282"/>
                    </a:ext>
                  </a:extLst>
                </a:gridCol>
                <a:gridCol w="1211283">
                  <a:extLst>
                    <a:ext uri="{9D8B030D-6E8A-4147-A177-3AD203B41FA5}">
                      <a16:colId xmlns:a16="http://schemas.microsoft.com/office/drawing/2014/main" val="2859035863"/>
                    </a:ext>
                  </a:extLst>
                </a:gridCol>
                <a:gridCol w="1223159">
                  <a:extLst>
                    <a:ext uri="{9D8B030D-6E8A-4147-A177-3AD203B41FA5}">
                      <a16:colId xmlns:a16="http://schemas.microsoft.com/office/drawing/2014/main" val="2041081274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384169912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3328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블록 별 차원 다르게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11447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블록 별 차원 다르게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57169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블록 별 차원 다르게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2764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83396"/>
              </p:ext>
            </p:extLst>
          </p:nvPr>
        </p:nvGraphicFramePr>
        <p:xfrm>
          <a:off x="132606" y="3819803"/>
          <a:ext cx="1199407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58">
                  <a:extLst>
                    <a:ext uri="{9D8B030D-6E8A-4147-A177-3AD203B41FA5}">
                      <a16:colId xmlns:a16="http://schemas.microsoft.com/office/drawing/2014/main" val="3512056771"/>
                    </a:ext>
                  </a:extLst>
                </a:gridCol>
                <a:gridCol w="863510">
                  <a:extLst>
                    <a:ext uri="{9D8B030D-6E8A-4147-A177-3AD203B41FA5}">
                      <a16:colId xmlns:a16="http://schemas.microsoft.com/office/drawing/2014/main" val="365965184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12254052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347374777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3300308840"/>
                    </a:ext>
                  </a:extLst>
                </a:gridCol>
                <a:gridCol w="967839">
                  <a:extLst>
                    <a:ext uri="{9D8B030D-6E8A-4147-A177-3AD203B41FA5}">
                      <a16:colId xmlns:a16="http://schemas.microsoft.com/office/drawing/2014/main" val="2146003815"/>
                    </a:ext>
                  </a:extLst>
                </a:gridCol>
                <a:gridCol w="5985165">
                  <a:extLst>
                    <a:ext uri="{9D8B030D-6E8A-4147-A177-3AD203B41FA5}">
                      <a16:colId xmlns:a16="http://schemas.microsoft.com/office/drawing/2014/main" val="3184829247"/>
                    </a:ext>
                  </a:extLst>
                </a:gridCol>
              </a:tblGrid>
              <a:tr h="1781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결과 및 날짜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01643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블록 별 차원 다르게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55122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블록 별 차원 다르게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147993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블록 별 차원 다르게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5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3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85302"/>
              </p:ext>
            </p:extLst>
          </p:nvPr>
        </p:nvGraphicFramePr>
        <p:xfrm>
          <a:off x="157194" y="146444"/>
          <a:ext cx="10907044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627">
                  <a:extLst>
                    <a:ext uri="{9D8B030D-6E8A-4147-A177-3AD203B41FA5}">
                      <a16:colId xmlns:a16="http://schemas.microsoft.com/office/drawing/2014/main" val="1641608153"/>
                    </a:ext>
                  </a:extLst>
                </a:gridCol>
                <a:gridCol w="1503407">
                  <a:extLst>
                    <a:ext uri="{9D8B030D-6E8A-4147-A177-3AD203B41FA5}">
                      <a16:colId xmlns:a16="http://schemas.microsoft.com/office/drawing/2014/main" val="3010557852"/>
                    </a:ext>
                  </a:extLst>
                </a:gridCol>
                <a:gridCol w="1524002">
                  <a:extLst>
                    <a:ext uri="{9D8B030D-6E8A-4147-A177-3AD203B41FA5}">
                      <a16:colId xmlns:a16="http://schemas.microsoft.com/office/drawing/2014/main" val="3908801775"/>
                    </a:ext>
                  </a:extLst>
                </a:gridCol>
                <a:gridCol w="1524002">
                  <a:extLst>
                    <a:ext uri="{9D8B030D-6E8A-4147-A177-3AD203B41FA5}">
                      <a16:colId xmlns:a16="http://schemas.microsoft.com/office/drawing/2014/main" val="2394360316"/>
                    </a:ext>
                  </a:extLst>
                </a:gridCol>
                <a:gridCol w="1524002">
                  <a:extLst>
                    <a:ext uri="{9D8B030D-6E8A-4147-A177-3AD203B41FA5}">
                      <a16:colId xmlns:a16="http://schemas.microsoft.com/office/drawing/2014/main" val="3473893886"/>
                    </a:ext>
                  </a:extLst>
                </a:gridCol>
                <a:gridCol w="1524002">
                  <a:extLst>
                    <a:ext uri="{9D8B030D-6E8A-4147-A177-3AD203B41FA5}">
                      <a16:colId xmlns:a16="http://schemas.microsoft.com/office/drawing/2014/main" val="1684093279"/>
                    </a:ext>
                  </a:extLst>
                </a:gridCol>
                <a:gridCol w="1524002">
                  <a:extLst>
                    <a:ext uri="{9D8B030D-6E8A-4147-A177-3AD203B41FA5}">
                      <a16:colId xmlns:a16="http://schemas.microsoft.com/office/drawing/2014/main" val="520532524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Methods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# </a:t>
                      </a:r>
                      <a:r>
                        <a:rPr lang="en-US" altLang="ko-KR" sz="1000" dirty="0" err="1" smtClean="0"/>
                        <a:t>Gpu</a:t>
                      </a:r>
                      <a:r>
                        <a:rPr lang="en-US" altLang="ko-KR" sz="1000" dirty="0" smtClean="0"/>
                        <a:t> Mem [M], X2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#</a:t>
                      </a:r>
                      <a:r>
                        <a:rPr lang="en-US" altLang="ko-KR" sz="1000" dirty="0" err="1" smtClean="0"/>
                        <a:t>Avg.Time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ms</a:t>
                      </a:r>
                      <a:r>
                        <a:rPr lang="en-US" altLang="ko-KR" sz="1000" baseline="0" dirty="0" smtClean="0"/>
                        <a:t>]</a:t>
                      </a:r>
                      <a:r>
                        <a:rPr lang="en-US" altLang="ko-KR" sz="1000" dirty="0" smtClean="0"/>
                        <a:t> , X2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# </a:t>
                      </a:r>
                      <a:r>
                        <a:rPr lang="en-US" altLang="ko-KR" sz="1000" dirty="0" err="1" smtClean="0"/>
                        <a:t>Gpu</a:t>
                      </a:r>
                      <a:r>
                        <a:rPr lang="en-US" altLang="ko-KR" sz="1000" dirty="0" smtClean="0"/>
                        <a:t> Mem [M</a:t>
                      </a:r>
                      <a:r>
                        <a:rPr lang="en-US" altLang="ko-KR" sz="1000" dirty="0" smtClean="0"/>
                        <a:t>] , X3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#</a:t>
                      </a:r>
                      <a:r>
                        <a:rPr lang="en-US" altLang="ko-KR" sz="1000" dirty="0" err="1" smtClean="0"/>
                        <a:t>Avg.Time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ms</a:t>
                      </a:r>
                      <a:r>
                        <a:rPr lang="en-US" altLang="ko-KR" sz="1000" baseline="0" dirty="0" smtClean="0"/>
                        <a:t>]</a:t>
                      </a:r>
                      <a:r>
                        <a:rPr lang="en-US" altLang="ko-KR" sz="1000" dirty="0" smtClean="0"/>
                        <a:t> , X3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# </a:t>
                      </a:r>
                      <a:r>
                        <a:rPr lang="en-US" altLang="ko-KR" sz="1000" dirty="0" err="1" smtClean="0"/>
                        <a:t>Gpu</a:t>
                      </a:r>
                      <a:r>
                        <a:rPr lang="en-US" altLang="ko-KR" sz="1000" dirty="0" smtClean="0"/>
                        <a:t> Mem [M</a:t>
                      </a:r>
                      <a:r>
                        <a:rPr lang="en-US" altLang="ko-KR" sz="1000" dirty="0" smtClean="0"/>
                        <a:t>], X4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#</a:t>
                      </a:r>
                      <a:r>
                        <a:rPr lang="en-US" altLang="ko-KR" sz="1000" dirty="0" err="1" smtClean="0"/>
                        <a:t>Avg.Time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ms</a:t>
                      </a:r>
                      <a:r>
                        <a:rPr lang="en-US" altLang="ko-KR" sz="1000" baseline="0" dirty="0" smtClean="0"/>
                        <a:t>], X4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028133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>
                          <a:solidFill>
                            <a:schemeClr val="tx1"/>
                          </a:solidFill>
                        </a:rPr>
                        <a:t>CARN-M</a:t>
                      </a:r>
                      <a:endParaRPr lang="ko-KR" altLang="en-US" sz="10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2707.82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132.09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1213.10</a:t>
                      </a:r>
                      <a:endParaRPr lang="ko-KR" altLang="en-US" sz="1000" i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67.48</a:t>
                      </a:r>
                      <a:endParaRPr lang="ko-KR" altLang="en-US" sz="1000" i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>
                          <a:solidFill>
                            <a:schemeClr val="tx1"/>
                          </a:solidFill>
                        </a:rPr>
                        <a:t>680.84</a:t>
                      </a:r>
                      <a:endParaRPr lang="ko-KR" altLang="en-US" sz="1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17.85 -&gt; </a:t>
                      </a:r>
                      <a:r>
                        <a:rPr lang="en-US" altLang="ko-KR" sz="1000" i="0" dirty="0" smtClean="0"/>
                        <a:t>40.09</a:t>
                      </a:r>
                      <a:endParaRPr lang="ko-KR" altLang="en-US" sz="1000" i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94067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>
                          <a:solidFill>
                            <a:schemeClr val="tx1"/>
                          </a:solidFill>
                        </a:rPr>
                        <a:t>CARN</a:t>
                      </a:r>
                      <a:endParaRPr lang="ko-KR" altLang="en-US" sz="10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2716.80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143.24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</a:rPr>
                        <a:t>1222.08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</a:rPr>
                        <a:t>69.81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689.83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</a:rPr>
                        <a:t>18.90 -&gt;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</a:rPr>
                        <a:t>38.84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12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>
                          <a:solidFill>
                            <a:schemeClr val="tx1"/>
                          </a:solidFill>
                        </a:rPr>
                        <a:t>EDSR-baseline</a:t>
                      </a:r>
                      <a:endParaRPr lang="ko-KR" altLang="en-US" sz="10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577.61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91.84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0" dirty="0" smtClean="0"/>
                        <a:t>541.61</a:t>
                      </a:r>
                      <a:endParaRPr lang="ko-KR" altLang="en-US" sz="1000" i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0" dirty="0" smtClean="0"/>
                        <a:t>51.68</a:t>
                      </a:r>
                      <a:endParaRPr lang="ko-KR" altLang="en-US" sz="1000" i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486.58 -&gt; 492.39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0" dirty="0" smtClean="0"/>
                        <a:t>19.81 -&gt;</a:t>
                      </a:r>
                      <a:r>
                        <a:rPr lang="en-US" altLang="ko-KR" sz="1000" i="0" baseline="0" dirty="0" smtClean="0"/>
                        <a:t> 38.57</a:t>
                      </a:r>
                      <a:endParaRPr lang="ko-KR" altLang="en-US" sz="1000" i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46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</a:rPr>
                        <a:t>IMDN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795.96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60.85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 smtClean="0"/>
                        <a:t>364.68</a:t>
                      </a:r>
                      <a:endParaRPr lang="ko-KR" altLang="en-US" sz="1000" b="0" i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 smtClean="0"/>
                        <a:t>29.69</a:t>
                      </a:r>
                      <a:endParaRPr lang="ko-KR" altLang="en-US" sz="1000" b="0" i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203.44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 smtClean="0"/>
                        <a:t>10.22 -&gt; 17.68</a:t>
                      </a:r>
                      <a:endParaRPr lang="ko-KR" altLang="en-US" sz="1000" b="0" i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144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>
                          <a:solidFill>
                            <a:schemeClr val="tx1"/>
                          </a:solidFill>
                        </a:rPr>
                        <a:t>LAPAR-A</a:t>
                      </a:r>
                      <a:endParaRPr lang="ko-KR" altLang="en-US" sz="10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1812.60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83.05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0" dirty="0" smtClean="0"/>
                        <a:t>1813.84</a:t>
                      </a:r>
                      <a:endParaRPr lang="ko-KR" altLang="en-US" sz="1000" i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0" dirty="0" smtClean="0"/>
                        <a:t>61.77</a:t>
                      </a:r>
                      <a:endParaRPr lang="ko-KR" altLang="en-US" sz="1000" i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0" dirty="0" smtClean="0"/>
                        <a:t>1811.47</a:t>
                      </a:r>
                      <a:endParaRPr lang="ko-KR" altLang="en-US" sz="1000" i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0" dirty="0" smtClean="0"/>
                        <a:t>24.91 -&gt; </a:t>
                      </a:r>
                      <a:r>
                        <a:rPr lang="en-US" altLang="ko-KR" sz="1000" i="0" dirty="0" smtClean="0"/>
                        <a:t>55.69</a:t>
                      </a:r>
                      <a:endParaRPr lang="ko-KR" altLang="en-US" sz="1000" i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36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SAFMN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259.55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70.89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114.70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35.47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65.26</a:t>
                      </a:r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10.71 -&gt; </a:t>
                      </a:r>
                      <a:r>
                        <a:rPr lang="en-US" altLang="ko-KR" sz="1000" dirty="0" smtClean="0"/>
                        <a:t>21.98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1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Ours (dim=36)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324.01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119.79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151.96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61.50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81.44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37.19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51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FMEN-S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그냥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FMEN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없는듯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46.231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8.94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19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SwinIR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-light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1278.64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1018.82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587.61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379.84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342.45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207.93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03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err="1" smtClean="0">
                          <a:solidFill>
                            <a:schemeClr val="tx1"/>
                          </a:solidFill>
                        </a:rPr>
                        <a:t>NGSwin</a:t>
                      </a:r>
                      <a:r>
                        <a:rPr lang="en-US" altLang="ko-KR" sz="100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1440.40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546.92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0" dirty="0" smtClean="0"/>
                        <a:t>696.97</a:t>
                      </a:r>
                      <a:endParaRPr lang="ko-KR" altLang="en-US" sz="1000" i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0" dirty="0" smtClean="0"/>
                        <a:t>268.88</a:t>
                      </a:r>
                      <a:endParaRPr lang="ko-KR" altLang="en-US" sz="1000" i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372.93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0" dirty="0" smtClean="0"/>
                        <a:t>175.15</a:t>
                      </a:r>
                      <a:endParaRPr lang="ko-KR" altLang="en-US" sz="1000" i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70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SRFormer</a:t>
                      </a:r>
                      <a:r>
                        <a:rPr lang="en-US" altLang="ko-KR" sz="1000" dirty="0" smtClean="0"/>
                        <a:t>[Light]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320.95</a:t>
                      </a:r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369.89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1" dirty="0" smtClean="0"/>
                        <a:t>SPRN-Lite</a:t>
                      </a:r>
                    </a:p>
                    <a:p>
                      <a:pPr algn="ctr"/>
                      <a:r>
                        <a:rPr lang="en-US" altLang="ko-KR" sz="1000" i="1" dirty="0" smtClean="0"/>
                        <a:t>Test</a:t>
                      </a:r>
                      <a:r>
                        <a:rPr lang="ko-KR" altLang="en-US" sz="1000" i="1" dirty="0" smtClean="0"/>
                        <a:t>하기 난감</a:t>
                      </a:r>
                      <a:r>
                        <a:rPr lang="en-US" altLang="ko-KR" sz="1000" i="1" dirty="0" smtClean="0"/>
                        <a:t>..</a:t>
                      </a:r>
                      <a:endParaRPr lang="ko-KR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i="1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i="1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1" dirty="0" smtClean="0"/>
                        <a:t>400.02</a:t>
                      </a:r>
                      <a:endParaRPr lang="ko-KR" altLang="en-US" sz="1000" b="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i="1" dirty="0" smtClean="0"/>
                        <a:t>181.09</a:t>
                      </a:r>
                      <a:endParaRPr lang="ko-KR" altLang="en-US" sz="10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6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ESRT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39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RFDN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(L</a:t>
                      </a:r>
                      <a:r>
                        <a:rPr lang="ko-KR" altLang="en-US" sz="1000" dirty="0" smtClean="0"/>
                        <a:t>은 </a:t>
                      </a:r>
                      <a:r>
                        <a:rPr lang="en-US" altLang="ko-KR" sz="1000" dirty="0" smtClean="0"/>
                        <a:t>pre-train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없음</a:t>
                      </a:r>
                      <a:r>
                        <a:rPr lang="en-US" altLang="ko-KR" sz="1000" baseline="0" dirty="0" smtClean="0"/>
                        <a:t>, L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x4 #p</a:t>
                      </a:r>
                      <a:r>
                        <a:rPr lang="ko-KR" altLang="en-US" sz="1000" baseline="0" dirty="0" smtClean="0"/>
                        <a:t>는 </a:t>
                      </a:r>
                      <a:r>
                        <a:rPr lang="en-US" altLang="ko-KR" sz="1000" baseline="0" dirty="0" smtClean="0"/>
                        <a:t>643k, </a:t>
                      </a:r>
                      <a:r>
                        <a:rPr lang="ko-KR" altLang="en-US" sz="1000" baseline="0" dirty="0" smtClean="0"/>
                        <a:t>이건 </a:t>
                      </a:r>
                      <a:r>
                        <a:rPr lang="en-US" altLang="ko-KR" sz="1000" baseline="0" dirty="0" smtClean="0"/>
                        <a:t>433k)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175.86</a:t>
                      </a:r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15.64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11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HNCT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1206.24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428.47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551.36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183.70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312.72 -&gt;</a:t>
                      </a:r>
                      <a:r>
                        <a:rPr lang="en-US" altLang="ko-KR" sz="1000" b="0" baseline="0" dirty="0" smtClean="0"/>
                        <a:t> 318.47</a:t>
                      </a:r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96.41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95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Ours </a:t>
                      </a:r>
                      <a:r>
                        <a:rPr lang="en-US" altLang="ko-KR" sz="1000" b="1" baseline="0" dirty="0" smtClean="0"/>
                        <a:t>(dim=60)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567.75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172.77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266.31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82.80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144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49.40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300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Ours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(dim=84)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185.68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68.74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7112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138" y="5608320"/>
            <a:ext cx="119311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Modern No. 20" panose="02070704070505020303" pitchFamily="18" charset="0"/>
              </a:rPr>
              <a:t>DLGSANet</a:t>
            </a:r>
            <a:r>
              <a:rPr lang="en-US" altLang="ko-KR" sz="1000" dirty="0" smtClean="0">
                <a:latin typeface="Modern No. 20" panose="02070704070505020303" pitchFamily="18" charset="0"/>
              </a:rPr>
              <a:t> : </a:t>
            </a:r>
            <a:r>
              <a:rPr lang="en-US" altLang="ko-KR" sz="1000" dirty="0" err="1">
                <a:hlinkClick r:id="rId2"/>
              </a:rPr>
              <a:t>NeonLeexiang</a:t>
            </a:r>
            <a:r>
              <a:rPr lang="en-US" altLang="ko-KR" sz="1000" dirty="0">
                <a:hlinkClick r:id="rId2"/>
              </a:rPr>
              <a:t>/</a:t>
            </a:r>
            <a:r>
              <a:rPr lang="en-US" altLang="ko-KR" sz="1000" dirty="0" err="1">
                <a:hlinkClick r:id="rId2"/>
              </a:rPr>
              <a:t>DLGSANet</a:t>
            </a:r>
            <a:r>
              <a:rPr lang="en-US" altLang="ko-KR" sz="1000" dirty="0">
                <a:hlinkClick r:id="rId2"/>
              </a:rPr>
              <a:t> (github.com</a:t>
            </a:r>
            <a:r>
              <a:rPr lang="en-US" altLang="ko-KR" sz="1000" dirty="0" smtClean="0">
                <a:hlinkClick r:id="rId2"/>
              </a:rPr>
              <a:t>)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없음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EPIT : </a:t>
            </a:r>
            <a:r>
              <a:rPr lang="en-US" altLang="ko-KR" sz="1000" dirty="0">
                <a:hlinkClick r:id="rId3"/>
              </a:rPr>
              <a:t>ZhengyuLiang24/EPIT: Official implementation of Learning Non-Local Spatial-Angular Correlation for Light Field Image Super-Resolution. (github.com</a:t>
            </a:r>
            <a:r>
              <a:rPr lang="en-US" altLang="ko-KR" sz="1000" dirty="0" smtClean="0">
                <a:hlinkClick r:id="rId3"/>
              </a:rPr>
              <a:t>)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우리와 관련된 </a:t>
            </a:r>
            <a:r>
              <a:rPr lang="ko-KR" altLang="en-US" sz="1000" dirty="0" err="1" smtClean="0"/>
              <a:t>데이터셋</a:t>
            </a:r>
            <a:r>
              <a:rPr lang="ko-KR" altLang="en-US" sz="1000" dirty="0" smtClean="0"/>
              <a:t> 아님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SPIN : </a:t>
            </a:r>
            <a:r>
              <a:rPr lang="en-US" altLang="ko-KR" sz="1000" dirty="0">
                <a:hlinkClick r:id="rId4"/>
              </a:rPr>
              <a:t>ArcticHare105/SPIN: The </a:t>
            </a:r>
            <a:r>
              <a:rPr lang="en-US" altLang="ko-KR" sz="1000" dirty="0" err="1">
                <a:hlinkClick r:id="rId4"/>
              </a:rPr>
              <a:t>offical</a:t>
            </a:r>
            <a:r>
              <a:rPr lang="en-US" altLang="ko-KR" sz="1000" dirty="0">
                <a:hlinkClick r:id="rId4"/>
              </a:rPr>
              <a:t> implementation of "Lightweight Image Super-Resolution with </a:t>
            </a:r>
            <a:r>
              <a:rPr lang="en-US" altLang="ko-KR" sz="1000" dirty="0" err="1">
                <a:hlinkClick r:id="rId4"/>
              </a:rPr>
              <a:t>Superpixel</a:t>
            </a:r>
            <a:r>
              <a:rPr lang="en-US" altLang="ko-KR" sz="1000" dirty="0">
                <a:hlinkClick r:id="rId4"/>
              </a:rPr>
              <a:t> Token Interaction" (ICCV2023) (github.com</a:t>
            </a:r>
            <a:r>
              <a:rPr lang="en-US" altLang="ko-KR" sz="1000" dirty="0" smtClean="0">
                <a:hlinkClick r:id="rId4"/>
              </a:rPr>
              <a:t>)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없음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 smtClean="0"/>
              <a:t>RFDN : </a:t>
            </a:r>
            <a:r>
              <a:rPr lang="en-US" altLang="ko-KR" sz="1000" dirty="0" err="1">
                <a:hlinkClick r:id="rId5"/>
              </a:rPr>
              <a:t>njulj</a:t>
            </a:r>
            <a:r>
              <a:rPr lang="en-US" altLang="ko-KR" sz="1000" dirty="0">
                <a:hlinkClick r:id="rId5"/>
              </a:rPr>
              <a:t>/RFDN: Residual Feature Distillation Network for Lightweight Image Super-Resolution (github.com</a:t>
            </a:r>
            <a:r>
              <a:rPr lang="en-US" altLang="ko-KR" sz="1000" dirty="0" smtClean="0">
                <a:hlinkClick r:id="rId5"/>
              </a:rPr>
              <a:t>)</a:t>
            </a:r>
            <a:endParaRPr lang="en-US" altLang="ko-KR" sz="1000" dirty="0" smtClean="0"/>
          </a:p>
          <a:p>
            <a:r>
              <a:rPr lang="en-US" altLang="ko-KR" sz="1000" dirty="0" smtClean="0"/>
              <a:t>Lattice Net: </a:t>
            </a:r>
            <a:r>
              <a:rPr lang="en-US" altLang="ko-KR" sz="1000" dirty="0" err="1">
                <a:hlinkClick r:id="rId6"/>
              </a:rPr>
              <a:t>lattice_net</a:t>
            </a:r>
            <a:r>
              <a:rPr lang="en-US" altLang="ko-KR" sz="1000" dirty="0">
                <a:hlinkClick r:id="rId6"/>
              </a:rPr>
              <a:t>/</a:t>
            </a:r>
            <a:r>
              <a:rPr lang="en-US" altLang="ko-KR" sz="1000" dirty="0" err="1">
                <a:hlinkClick r:id="rId6"/>
              </a:rPr>
              <a:t>latticenet_py</a:t>
            </a:r>
            <a:r>
              <a:rPr lang="en-US" altLang="ko-KR" sz="1000" dirty="0">
                <a:hlinkClick r:id="rId6"/>
              </a:rPr>
              <a:t>/lattice at master · AIS-Bonn/</a:t>
            </a:r>
            <a:r>
              <a:rPr lang="en-US" altLang="ko-KR" sz="1000" dirty="0" err="1">
                <a:hlinkClick r:id="rId6"/>
              </a:rPr>
              <a:t>lattice_net</a:t>
            </a:r>
            <a:r>
              <a:rPr lang="en-US" altLang="ko-KR" sz="1000" dirty="0">
                <a:hlinkClick r:id="rId6"/>
              </a:rPr>
              <a:t> (github.com</a:t>
            </a:r>
            <a:r>
              <a:rPr lang="en-US" altLang="ko-KR" sz="1000" dirty="0" smtClean="0">
                <a:hlinkClick r:id="rId6"/>
              </a:rPr>
              <a:t>)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없는듯</a:t>
            </a:r>
            <a:r>
              <a:rPr lang="en-US" altLang="ko-KR" sz="1000" dirty="0" smtClean="0"/>
              <a:t>??</a:t>
            </a:r>
            <a:r>
              <a:rPr lang="en-US" altLang="ko-KR" sz="1000" dirty="0" smtClean="0">
                <a:latin typeface="Modern No. 20" panose="02070704070505020303" pitchFamily="18" charset="0"/>
              </a:rPr>
              <a:t> </a:t>
            </a:r>
            <a:endParaRPr lang="en-US" altLang="ko-KR" sz="10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8777" y="134310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Efficient super resolution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431336"/>
            <a:ext cx="5711952" cy="36405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77" y="1431336"/>
            <a:ext cx="5711952" cy="3640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1467" y="5324774"/>
            <a:ext cx="1952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Modern No. 20" panose="02070704070505020303" pitchFamily="18" charset="0"/>
              </a:rPr>
              <a:t>Urban 100 x4</a:t>
            </a:r>
            <a:r>
              <a:rPr lang="ko-KR" altLang="en-US" sz="1000" dirty="0" smtClean="0">
                <a:latin typeface="Modern No. 20" panose="02070704070505020303" pitchFamily="18" charset="0"/>
              </a:rPr>
              <a:t>에서의 비교</a:t>
            </a:r>
            <a:endParaRPr lang="en-US" altLang="ko-KR" sz="10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72826"/>
              </p:ext>
            </p:extLst>
          </p:nvPr>
        </p:nvGraphicFramePr>
        <p:xfrm>
          <a:off x="100940" y="1816925"/>
          <a:ext cx="1199407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268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67839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187532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211283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223159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원본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/>
                        <a:t>603</a:t>
                      </a:r>
                      <a:endParaRPr lang="ko-KR" alt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38.01 / 0.9606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33.60 / 0.9185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32.18 / 0.8999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32.04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0.9272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38.92 / 0.9776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2390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[Down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sample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Adaptive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Pool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249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[Down /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Upsample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Dconv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Dilate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Conv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1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Aggr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] Cat – Conv@33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[</a:t>
                      </a:r>
                      <a:r>
                        <a:rPr lang="en-US" altLang="ko-KR" sz="1100" dirty="0" err="1" smtClean="0"/>
                        <a:t>Aggr</a:t>
                      </a:r>
                      <a:r>
                        <a:rPr lang="en-US" altLang="ko-KR" sz="1100" dirty="0" smtClean="0"/>
                        <a:t>]</a:t>
                      </a:r>
                      <a:r>
                        <a:rPr lang="en-US" altLang="ko-KR" sz="1100" baseline="0" dirty="0" smtClean="0"/>
                        <a:t>  </a:t>
                      </a:r>
                      <a:r>
                        <a:rPr lang="en-US" altLang="ko-KR" sz="1100" baseline="0" dirty="0" err="1" smtClean="0"/>
                        <a:t>Conv</a:t>
                      </a:r>
                      <a:r>
                        <a:rPr lang="en-US" altLang="ko-KR" sz="1100" baseline="0" dirty="0" smtClean="0"/>
                        <a:t>(dim, dim*4) + </a:t>
                      </a:r>
                      <a:r>
                        <a:rPr lang="en-US" altLang="ko-KR" sz="1100" baseline="0" dirty="0" err="1" smtClean="0"/>
                        <a:t>element_sum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0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1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[Split]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개로 나누기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dim 12)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X2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8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[Split] 2</a:t>
                      </a:r>
                      <a:r>
                        <a:rPr lang="ko-KR" altLang="en-US" sz="1100" dirty="0" smtClean="0"/>
                        <a:t>개로 나누기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각 </a:t>
                      </a:r>
                      <a:r>
                        <a:rPr lang="en-US" altLang="ko-KR" sz="1100" dirty="0" smtClean="0"/>
                        <a:t>dim 18)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/>
                        <a:t>x2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3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</a:tbl>
          </a:graphicData>
        </a:graphic>
      </p:graphicFrame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Ablation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0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047" y="62903"/>
            <a:ext cx="10058400" cy="1082911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그림</a:t>
            </a:r>
            <a:r>
              <a:rPr lang="en-US" altLang="ko-KR" sz="4000" dirty="0" smtClean="0"/>
              <a:t>(2) </a:t>
            </a:r>
            <a:r>
              <a:rPr lang="ko-KR" altLang="en-US" sz="4000" dirty="0" smtClean="0"/>
              <a:t>아키텍처</a:t>
            </a:r>
            <a:endParaRPr lang="ko-KR" altLang="en-US" sz="4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0157" y="5207345"/>
            <a:ext cx="3572562" cy="16013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974736" y="5811137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95722" y="5811137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98482" y="5933107"/>
            <a:ext cx="3708032" cy="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95547" y="1513139"/>
            <a:ext cx="6271838" cy="2691308"/>
          </a:xfrm>
          <a:prstGeom prst="roundRect">
            <a:avLst/>
          </a:prstGeom>
          <a:solidFill>
            <a:srgbClr val="F2F2F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12268" y="1511023"/>
            <a:ext cx="75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odern No. 20" panose="02070704070505020303" pitchFamily="18" charset="0"/>
              </a:rPr>
              <a:t>LHSB</a:t>
            </a:r>
            <a:endParaRPr lang="ko-KR" altLang="en-US" sz="1400" dirty="0">
              <a:latin typeface="Modern No. 20" panose="02070704070505020303" pitchFamily="18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41537" y="4058399"/>
            <a:ext cx="5663250" cy="22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4380444" y="3910469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 rot="5400000">
            <a:off x="1281723" y="5732244"/>
            <a:ext cx="1089001" cy="3483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Modern No. 20" panose="02070704070505020303" pitchFamily="18" charset="0"/>
              </a:rPr>
              <a:t>LayerNorm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 rot="5400000">
            <a:off x="1795067" y="5736022"/>
            <a:ext cx="1089001" cy="348349"/>
          </a:xfrm>
          <a:prstGeom prst="roundRect">
            <a:avLst/>
          </a:prstGeom>
          <a:solidFill>
            <a:srgbClr val="FDCBD0"/>
          </a:solidFill>
          <a:ln>
            <a:solidFill>
              <a:srgbClr val="FDC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MSA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 rot="5400000">
            <a:off x="2650683" y="5732243"/>
            <a:ext cx="1089001" cy="3483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Modern No. 20" panose="02070704070505020303" pitchFamily="18" charset="0"/>
              </a:rPr>
              <a:t>LayerNorm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 rot="5400000">
            <a:off x="3168220" y="5744231"/>
            <a:ext cx="1089001" cy="348349"/>
          </a:xfrm>
          <a:prstGeom prst="roundRect">
            <a:avLst/>
          </a:prstGeom>
          <a:solidFill>
            <a:srgbClr val="B1C1ED"/>
          </a:solidFill>
          <a:ln>
            <a:solidFill>
              <a:srgbClr val="B1C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MLP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 rot="5400000">
            <a:off x="765276" y="5732244"/>
            <a:ext cx="1089001" cy="348349"/>
          </a:xfrm>
          <a:prstGeom prst="roundRect">
            <a:avLst/>
          </a:prstGeom>
          <a:solidFill>
            <a:srgbClr val="F4C8F5"/>
          </a:solidFill>
          <a:ln>
            <a:solidFill>
              <a:srgbClr val="F4C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Modern No. 20" panose="02070704070505020303" pitchFamily="18" charset="0"/>
              </a:rPr>
              <a:t>ShinePost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1046333" y="5931749"/>
            <a:ext cx="3684" cy="733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1046334" y="6662526"/>
            <a:ext cx="1670038" cy="2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17" idx="0"/>
          </p:cNvCxnSpPr>
          <p:nvPr/>
        </p:nvCxnSpPr>
        <p:spPr>
          <a:xfrm flipV="1">
            <a:off x="2716372" y="5811137"/>
            <a:ext cx="0" cy="851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2909915" y="5931749"/>
            <a:ext cx="3684" cy="733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2907710" y="6661628"/>
            <a:ext cx="11876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4095386" y="5815041"/>
            <a:ext cx="0" cy="846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정육면체 86"/>
          <p:cNvSpPr/>
          <p:nvPr/>
        </p:nvSpPr>
        <p:spPr>
          <a:xfrm>
            <a:off x="553698" y="1711985"/>
            <a:ext cx="659081" cy="665018"/>
          </a:xfrm>
          <a:prstGeom prst="cube">
            <a:avLst>
              <a:gd name="adj" fmla="val 6426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정육면체 87"/>
          <p:cNvSpPr/>
          <p:nvPr/>
        </p:nvSpPr>
        <p:spPr>
          <a:xfrm>
            <a:off x="1833739" y="1730666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정육면체 88"/>
          <p:cNvSpPr/>
          <p:nvPr/>
        </p:nvSpPr>
        <p:spPr>
          <a:xfrm>
            <a:off x="1833739" y="2348435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정육면체 89"/>
          <p:cNvSpPr/>
          <p:nvPr/>
        </p:nvSpPr>
        <p:spPr>
          <a:xfrm>
            <a:off x="1822691" y="2940196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정육면체 90"/>
          <p:cNvSpPr/>
          <p:nvPr/>
        </p:nvSpPr>
        <p:spPr>
          <a:xfrm>
            <a:off x="1822691" y="3529814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꺾인 연결선 6"/>
          <p:cNvCxnSpPr>
            <a:endCxn id="90" idx="2"/>
          </p:cNvCxnSpPr>
          <p:nvPr/>
        </p:nvCxnSpPr>
        <p:spPr>
          <a:xfrm rot="16200000" flipH="1">
            <a:off x="1358627" y="2750588"/>
            <a:ext cx="390868" cy="5372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 flipH="1">
            <a:off x="1262044" y="3240183"/>
            <a:ext cx="572985" cy="526211"/>
          </a:xfrm>
          <a:prstGeom prst="bentConnector3">
            <a:avLst>
              <a:gd name="adj1" fmla="val 1007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5400000" flipH="1" flipV="1">
            <a:off x="1330711" y="1909094"/>
            <a:ext cx="457748" cy="548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89" idx="2"/>
          </p:cNvCxnSpPr>
          <p:nvPr/>
        </p:nvCxnSpPr>
        <p:spPr>
          <a:xfrm>
            <a:off x="1631143" y="2617953"/>
            <a:ext cx="202596" cy="4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/>
          <p:nvPr/>
        </p:nvCxnSpPr>
        <p:spPr>
          <a:xfrm rot="16200000" flipH="1">
            <a:off x="720208" y="2457402"/>
            <a:ext cx="252098" cy="128487"/>
          </a:xfrm>
          <a:prstGeom prst="bentConnector3">
            <a:avLst>
              <a:gd name="adj1" fmla="val 991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314564" y="3544046"/>
            <a:ext cx="754840" cy="348349"/>
          </a:xfrm>
          <a:prstGeom prst="roundRect">
            <a:avLst/>
          </a:prstGeom>
          <a:solidFill>
            <a:srgbClr val="FDCBD0"/>
          </a:solidFill>
          <a:ln>
            <a:solidFill>
              <a:srgbClr val="FDC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DS / 8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314564" y="2920076"/>
            <a:ext cx="754840" cy="348349"/>
          </a:xfrm>
          <a:prstGeom prst="roundRect">
            <a:avLst/>
          </a:prstGeom>
          <a:solidFill>
            <a:srgbClr val="FDCBD0"/>
          </a:solidFill>
          <a:ln>
            <a:solidFill>
              <a:srgbClr val="FDC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DS / 4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321543" y="2291069"/>
            <a:ext cx="750976" cy="348349"/>
          </a:xfrm>
          <a:prstGeom prst="roundRect">
            <a:avLst/>
          </a:prstGeom>
          <a:solidFill>
            <a:srgbClr val="FDCBD0"/>
          </a:solidFill>
          <a:ln>
            <a:solidFill>
              <a:srgbClr val="FDC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DS / 2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921967" y="2412999"/>
            <a:ext cx="731164" cy="396144"/>
          </a:xfrm>
          <a:prstGeom prst="roundRect">
            <a:avLst/>
          </a:prstGeom>
          <a:solidFill>
            <a:srgbClr val="B1C1ED"/>
          </a:solidFill>
          <a:ln>
            <a:solidFill>
              <a:srgbClr val="B1C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Split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166667" y="3542224"/>
            <a:ext cx="1089001" cy="351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9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QKV + SA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459953" y="2920953"/>
            <a:ext cx="1089001" cy="351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9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QKV + SA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150194" y="3030017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 flipH="1" flipV="1">
            <a:off x="3270414" y="3025333"/>
            <a:ext cx="2113" cy="511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H="1" flipV="1">
            <a:off x="3069404" y="3145974"/>
            <a:ext cx="382943" cy="26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3453411" y="2332124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0" name="직선 연결선 149"/>
          <p:cNvCxnSpPr/>
          <p:nvPr/>
        </p:nvCxnSpPr>
        <p:spPr>
          <a:xfrm flipH="1">
            <a:off x="3076547" y="2449906"/>
            <a:ext cx="7271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3572034" y="2333745"/>
            <a:ext cx="0" cy="589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모서리가 둥근 직사각형 156"/>
          <p:cNvSpPr/>
          <p:nvPr/>
        </p:nvSpPr>
        <p:spPr>
          <a:xfrm>
            <a:off x="3773105" y="2295052"/>
            <a:ext cx="1089001" cy="351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9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QKV + SA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4108650" y="1730666"/>
            <a:ext cx="1089001" cy="351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9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QKV + SA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3774302" y="1778451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 flipH="1" flipV="1">
            <a:off x="3892838" y="1776740"/>
            <a:ext cx="2114" cy="511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endCxn id="159" idx="2"/>
          </p:cNvCxnSpPr>
          <p:nvPr/>
        </p:nvCxnSpPr>
        <p:spPr>
          <a:xfrm flipH="1">
            <a:off x="3774302" y="1895930"/>
            <a:ext cx="325436" cy="4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9" idx="2"/>
          </p:cNvCxnSpPr>
          <p:nvPr/>
        </p:nvCxnSpPr>
        <p:spPr>
          <a:xfrm flipH="1">
            <a:off x="2274040" y="1896413"/>
            <a:ext cx="1500262" cy="9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/>
          <p:cNvSpPr/>
          <p:nvPr/>
        </p:nvSpPr>
        <p:spPr>
          <a:xfrm>
            <a:off x="5946585" y="2664600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6" name="꺾인 연결선 175"/>
          <p:cNvCxnSpPr>
            <a:endCxn id="175" idx="3"/>
          </p:cNvCxnSpPr>
          <p:nvPr/>
        </p:nvCxnSpPr>
        <p:spPr>
          <a:xfrm flipV="1">
            <a:off x="4556560" y="2865973"/>
            <a:ext cx="1425363" cy="2308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꺾인 연결선 177"/>
          <p:cNvCxnSpPr/>
          <p:nvPr/>
        </p:nvCxnSpPr>
        <p:spPr>
          <a:xfrm flipV="1">
            <a:off x="4263274" y="2906462"/>
            <a:ext cx="1803961" cy="818237"/>
          </a:xfrm>
          <a:prstGeom prst="bentConnector3">
            <a:avLst>
              <a:gd name="adj1" fmla="val 1000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endCxn id="175" idx="0"/>
          </p:cNvCxnSpPr>
          <p:nvPr/>
        </p:nvCxnSpPr>
        <p:spPr>
          <a:xfrm>
            <a:off x="5208065" y="1918768"/>
            <a:ext cx="859170" cy="7458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 flipV="1">
            <a:off x="641537" y="2381256"/>
            <a:ext cx="8468" cy="1687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175" idx="6"/>
          </p:cNvCxnSpPr>
          <p:nvPr/>
        </p:nvCxnSpPr>
        <p:spPr>
          <a:xfrm>
            <a:off x="6187885" y="2782562"/>
            <a:ext cx="116901" cy="12789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꺾인 연결선 256"/>
          <p:cNvCxnSpPr/>
          <p:nvPr/>
        </p:nvCxnSpPr>
        <p:spPr>
          <a:xfrm>
            <a:off x="4872520" y="2446722"/>
            <a:ext cx="1081531" cy="291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4927559" y="3521256"/>
            <a:ext cx="726799" cy="348349"/>
          </a:xfrm>
          <a:prstGeom prst="roundRect">
            <a:avLst/>
          </a:prstGeom>
          <a:solidFill>
            <a:srgbClr val="E7F892"/>
          </a:solidFill>
          <a:ln>
            <a:solidFill>
              <a:srgbClr val="E7F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US * 8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4928700" y="2900523"/>
            <a:ext cx="726799" cy="348349"/>
          </a:xfrm>
          <a:prstGeom prst="roundRect">
            <a:avLst/>
          </a:prstGeom>
          <a:solidFill>
            <a:srgbClr val="E7F892"/>
          </a:solidFill>
          <a:ln>
            <a:solidFill>
              <a:srgbClr val="E7F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US * 4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4927559" y="2285169"/>
            <a:ext cx="726799" cy="348349"/>
          </a:xfrm>
          <a:prstGeom prst="roundRect">
            <a:avLst/>
          </a:prstGeom>
          <a:solidFill>
            <a:srgbClr val="E7F892"/>
          </a:solidFill>
          <a:ln>
            <a:solidFill>
              <a:srgbClr val="E7F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US * 2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cxnSp>
        <p:nvCxnSpPr>
          <p:cNvPr id="303" name="직선 연결선 302"/>
          <p:cNvCxnSpPr>
            <a:stCxn id="125" idx="1"/>
            <a:endCxn id="119" idx="3"/>
          </p:cNvCxnSpPr>
          <p:nvPr/>
        </p:nvCxnSpPr>
        <p:spPr>
          <a:xfrm flipH="1">
            <a:off x="3069404" y="3718143"/>
            <a:ext cx="97263" cy="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타원 305"/>
          <p:cNvSpPr/>
          <p:nvPr/>
        </p:nvSpPr>
        <p:spPr>
          <a:xfrm>
            <a:off x="553698" y="3907287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553697" y="3643711"/>
            <a:ext cx="758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Modern No. 20" panose="02070704070505020303" pitchFamily="18" charset="0"/>
              </a:rPr>
              <a:t>.</a:t>
            </a:r>
            <a:endParaRPr lang="ko-KR" altLang="en-US" sz="3000" dirty="0">
              <a:latin typeface="Modern No. 20" panose="02070704070505020303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9166105" y="122697"/>
            <a:ext cx="2863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odern No. 20" panose="02070704070505020303" pitchFamily="18" charset="0"/>
              </a:rPr>
              <a:t>LHSB(</a:t>
            </a:r>
            <a:r>
              <a:rPr lang="ko-KR" altLang="en-US" sz="1400" dirty="0" smtClean="0">
                <a:latin typeface="Modern No. 20" panose="02070704070505020303" pitchFamily="18" charset="0"/>
              </a:rPr>
              <a:t>릴리 해원 </a:t>
            </a:r>
            <a:r>
              <a:rPr lang="ko-KR" altLang="en-US" sz="1400" dirty="0" err="1" smtClean="0">
                <a:latin typeface="Modern No. 20" panose="02070704070505020303" pitchFamily="18" charset="0"/>
              </a:rPr>
              <a:t>설윤</a:t>
            </a:r>
            <a:r>
              <a:rPr lang="ko-KR" altLang="en-US" sz="1400" dirty="0" smtClean="0">
                <a:latin typeface="Modern No. 20" panose="02070704070505020303" pitchFamily="18" charset="0"/>
              </a:rPr>
              <a:t> 배이</a:t>
            </a:r>
            <a:r>
              <a:rPr lang="en-US" altLang="ko-KR" sz="1400" dirty="0" smtClean="0">
                <a:latin typeface="Modern No. 20" panose="02070704070505020303" pitchFamily="18" charset="0"/>
              </a:rPr>
              <a:t>)</a:t>
            </a:r>
          </a:p>
          <a:p>
            <a:r>
              <a:rPr lang="en-US" altLang="ko-KR" sz="1400" dirty="0" smtClean="0">
                <a:latin typeface="Modern No. 20" panose="02070704070505020303" pitchFamily="18" charset="0"/>
              </a:rPr>
              <a:t>Low-to-High Split Block</a:t>
            </a:r>
            <a:r>
              <a:rPr lang="ko-KR" altLang="en-US" sz="1400" dirty="0" smtClean="0">
                <a:latin typeface="Modern No. 20" panose="02070704070505020303" pitchFamily="18" charset="0"/>
              </a:rPr>
              <a:t> </a:t>
            </a:r>
            <a:r>
              <a:rPr lang="en-US" altLang="ko-KR" sz="1400" dirty="0" smtClean="0">
                <a:latin typeface="Modern No. 20" panose="02070704070505020303" pitchFamily="18" charset="0"/>
              </a:rPr>
              <a:t>‘</a:t>
            </a:r>
          </a:p>
          <a:p>
            <a:endParaRPr lang="en-US" altLang="ko-KR" sz="1400" dirty="0" smtClean="0">
              <a:latin typeface="Modern No. 20" panose="02070704070505020303" pitchFamily="18" charset="0"/>
            </a:endParaRPr>
          </a:p>
          <a:p>
            <a:r>
              <a:rPr lang="ko-KR" altLang="en-US" sz="1400" dirty="0" smtClean="0">
                <a:latin typeface="Modern No. 20" panose="02070704070505020303" pitchFamily="18" charset="0"/>
              </a:rPr>
              <a:t>지우는 그림으로 대체</a:t>
            </a:r>
            <a:endParaRPr lang="en-US" altLang="ko-KR" sz="1400" dirty="0">
              <a:latin typeface="Modern No. 20" panose="02070704070505020303" pitchFamily="18" charset="0"/>
            </a:endParaRPr>
          </a:p>
          <a:p>
            <a:r>
              <a:rPr lang="ko-KR" altLang="en-US" sz="1400" dirty="0" smtClean="0">
                <a:latin typeface="Modern No. 20" panose="02070704070505020303" pitchFamily="18" charset="0"/>
              </a:rPr>
              <a:t>규진은 </a:t>
            </a:r>
            <a:r>
              <a:rPr lang="en-US" altLang="ko-KR" sz="1400" dirty="0" err="1" smtClean="0">
                <a:latin typeface="Modern No. 20" panose="02070704070505020303" pitchFamily="18" charset="0"/>
              </a:rPr>
              <a:t>GeLU</a:t>
            </a:r>
            <a:endParaRPr lang="en-US" altLang="ko-KR" sz="1400" dirty="0">
              <a:latin typeface="Modern No. 20" panose="02070704070505020303" pitchFamily="18" charset="0"/>
            </a:endParaRPr>
          </a:p>
        </p:txBody>
      </p:sp>
      <p:sp>
        <p:nvSpPr>
          <p:cNvPr id="309" name="U자형 화살표 308"/>
          <p:cNvSpPr/>
          <p:nvPr/>
        </p:nvSpPr>
        <p:spPr>
          <a:xfrm rot="10800000" flipH="1">
            <a:off x="7894666" y="3251860"/>
            <a:ext cx="1937551" cy="2268187"/>
          </a:xfrm>
          <a:prstGeom prst="uturnArrow">
            <a:avLst>
              <a:gd name="adj1" fmla="val 8452"/>
              <a:gd name="adj2" fmla="val 25000"/>
              <a:gd name="adj3" fmla="val 17952"/>
              <a:gd name="adj4" fmla="val 23448"/>
              <a:gd name="adj5" fmla="val 76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7618530" y="4478978"/>
            <a:ext cx="844446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SA, MLP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8722074" y="4478979"/>
            <a:ext cx="1329836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Upsample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7597695" y="2419938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/>
          <p:cNvSpPr/>
          <p:nvPr/>
        </p:nvSpPr>
        <p:spPr>
          <a:xfrm>
            <a:off x="7977489" y="2419938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7597695" y="2798365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7977489" y="2798365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8554963" y="220804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8934757" y="220804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8554963" y="2586474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8934757" y="2586474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/>
          <p:cNvSpPr/>
          <p:nvPr/>
        </p:nvSpPr>
        <p:spPr>
          <a:xfrm>
            <a:off x="9400119" y="2192649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/>
          <p:cNvSpPr/>
          <p:nvPr/>
        </p:nvSpPr>
        <p:spPr>
          <a:xfrm>
            <a:off x="9779913" y="2192649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>
            <a:off x="9400119" y="2571076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/>
          <p:cNvSpPr/>
          <p:nvPr/>
        </p:nvSpPr>
        <p:spPr>
          <a:xfrm>
            <a:off x="9779913" y="2571076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8550264" y="3013484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8930058" y="3013484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8550264" y="339191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8930058" y="3391911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9408677" y="3007030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9788471" y="3007030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9408677" y="3385457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9788471" y="3385457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/>
          <p:cNvSpPr/>
          <p:nvPr/>
        </p:nvSpPr>
        <p:spPr>
          <a:xfrm>
            <a:off x="7578508" y="2407419"/>
            <a:ext cx="758981" cy="75094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>
            <a:off x="8550264" y="2208047"/>
            <a:ext cx="758981" cy="75094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>
            <a:off x="8550263" y="3020140"/>
            <a:ext cx="758981" cy="75094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/>
          <p:cNvSpPr/>
          <p:nvPr/>
        </p:nvSpPr>
        <p:spPr>
          <a:xfrm>
            <a:off x="9415158" y="3010655"/>
            <a:ext cx="758981" cy="75094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/>
          <p:cNvSpPr/>
          <p:nvPr/>
        </p:nvSpPr>
        <p:spPr>
          <a:xfrm>
            <a:off x="9400119" y="2205320"/>
            <a:ext cx="758981" cy="75094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타원 132"/>
          <p:cNvSpPr/>
          <p:nvPr/>
        </p:nvSpPr>
        <p:spPr>
          <a:xfrm>
            <a:off x="7507538" y="1815666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047" y="62903"/>
            <a:ext cx="10058400" cy="1082911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그림</a:t>
            </a:r>
            <a:r>
              <a:rPr lang="en-US" altLang="ko-KR" sz="4000" dirty="0" smtClean="0"/>
              <a:t>(2) </a:t>
            </a:r>
            <a:r>
              <a:rPr lang="ko-KR" altLang="en-US" sz="4000" dirty="0" smtClean="0"/>
              <a:t>아키텍처 </a:t>
            </a:r>
            <a:endParaRPr lang="ko-KR" altLang="en-US" sz="4000" dirty="0"/>
          </a:p>
        </p:txBody>
      </p:sp>
      <p:sp>
        <p:nvSpPr>
          <p:cNvPr id="13" name="모서리가 둥근 직사각형 12"/>
          <p:cNvSpPr/>
          <p:nvPr/>
        </p:nvSpPr>
        <p:spPr>
          <a:xfrm rot="5400000">
            <a:off x="7584228" y="4045414"/>
            <a:ext cx="1601310" cy="3634996"/>
          </a:xfrm>
          <a:prstGeom prst="roundRect">
            <a:avLst/>
          </a:prstGeom>
          <a:solidFill>
            <a:srgbClr val="F4C8F5"/>
          </a:solidFill>
          <a:ln>
            <a:solidFill>
              <a:srgbClr val="F4C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521420" y="5743393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0157" y="5207345"/>
            <a:ext cx="3572562" cy="1601309"/>
          </a:xfrm>
          <a:prstGeom prst="roundRect">
            <a:avLst/>
          </a:prstGeom>
          <a:solidFill>
            <a:srgbClr val="E8DEDE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974736" y="5811137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95722" y="5811137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98482" y="5933107"/>
            <a:ext cx="3708032" cy="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60729" y="2198156"/>
            <a:ext cx="225697" cy="13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2" y="2005455"/>
            <a:ext cx="360000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294" y="1207498"/>
            <a:ext cx="1440000" cy="144000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2042340" y="1497499"/>
            <a:ext cx="3714771" cy="2186136"/>
          </a:xfrm>
          <a:prstGeom prst="roundRect">
            <a:avLst/>
          </a:prstGeom>
          <a:solidFill>
            <a:srgbClr val="E8DED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1767989" y="1929606"/>
            <a:ext cx="7312305" cy="37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다리꼴 29"/>
          <p:cNvSpPr/>
          <p:nvPr/>
        </p:nvSpPr>
        <p:spPr>
          <a:xfrm>
            <a:off x="776338" y="1704830"/>
            <a:ext cx="1226051" cy="773181"/>
          </a:xfrm>
          <a:prstGeom prst="trapezoid">
            <a:avLst>
              <a:gd name="adj" fmla="val 4048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orthographicFront">
              <a:rot lat="0" lon="0" rev="162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Shallow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Extractor</a:t>
            </a:r>
            <a:endParaRPr lang="ko-KR" altLang="en-US" sz="11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0886" y="1473323"/>
            <a:ext cx="220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odern No. 20" panose="02070704070505020303" pitchFamily="18" charset="0"/>
              </a:rPr>
              <a:t>Deep Feature Extraction</a:t>
            </a:r>
            <a:endParaRPr lang="ko-KR" altLang="en-US" sz="1400" dirty="0">
              <a:latin typeface="Modern No. 20" panose="02070704070505020303" pitchFamily="18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1975782" y="1962804"/>
            <a:ext cx="1106" cy="1837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6319065" y="4537118"/>
            <a:ext cx="1591130" cy="91946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 flipV="1">
            <a:off x="9017570" y="4639539"/>
            <a:ext cx="1214255" cy="90110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 rot="5400000">
            <a:off x="1281723" y="5732244"/>
            <a:ext cx="1089001" cy="3483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Modern No. 20" panose="02070704070505020303" pitchFamily="18" charset="0"/>
              </a:rPr>
              <a:t>LayerNorm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 rot="5400000">
            <a:off x="1795067" y="5736022"/>
            <a:ext cx="1089001" cy="348349"/>
          </a:xfrm>
          <a:prstGeom prst="roundRect">
            <a:avLst/>
          </a:prstGeom>
          <a:solidFill>
            <a:srgbClr val="FDCBD0"/>
          </a:solidFill>
          <a:ln>
            <a:solidFill>
              <a:srgbClr val="FDC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MSA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 rot="5400000">
            <a:off x="2650683" y="5732243"/>
            <a:ext cx="1089001" cy="3483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Modern No. 20" panose="02070704070505020303" pitchFamily="18" charset="0"/>
              </a:rPr>
              <a:t>LayerNorm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 rot="5400000">
            <a:off x="3168220" y="5744231"/>
            <a:ext cx="1089001" cy="348349"/>
          </a:xfrm>
          <a:prstGeom prst="roundRect">
            <a:avLst/>
          </a:prstGeom>
          <a:solidFill>
            <a:srgbClr val="B1C1ED"/>
          </a:solidFill>
          <a:ln>
            <a:solidFill>
              <a:srgbClr val="B1C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MLP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 rot="5400000">
            <a:off x="765276" y="5732244"/>
            <a:ext cx="1089001" cy="348349"/>
          </a:xfrm>
          <a:prstGeom prst="roundRect">
            <a:avLst/>
          </a:prstGeom>
          <a:solidFill>
            <a:srgbClr val="F4C8F5"/>
          </a:solidFill>
          <a:ln>
            <a:solidFill>
              <a:srgbClr val="F4C8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Modern No. 20" panose="02070704070505020303" pitchFamily="18" charset="0"/>
              </a:rPr>
              <a:t>ShinePost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1046333" y="5931749"/>
            <a:ext cx="3684" cy="733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1046334" y="6662526"/>
            <a:ext cx="1670038" cy="2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17" idx="0"/>
          </p:cNvCxnSpPr>
          <p:nvPr/>
        </p:nvCxnSpPr>
        <p:spPr>
          <a:xfrm flipV="1">
            <a:off x="2716372" y="5811137"/>
            <a:ext cx="0" cy="851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2909915" y="5931749"/>
            <a:ext cx="3684" cy="733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2907710" y="6661628"/>
            <a:ext cx="11876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4095386" y="5815041"/>
            <a:ext cx="0" cy="846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73" idx="0"/>
          </p:cNvCxnSpPr>
          <p:nvPr/>
        </p:nvCxnSpPr>
        <p:spPr>
          <a:xfrm>
            <a:off x="5428513" y="5878916"/>
            <a:ext cx="13921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 rot="5400000">
            <a:off x="5558318" y="5702998"/>
            <a:ext cx="1089001" cy="351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DConv@88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 rot="5400000">
            <a:off x="6102028" y="5704742"/>
            <a:ext cx="1089001" cy="348349"/>
          </a:xfrm>
          <a:prstGeom prst="roundRect">
            <a:avLst/>
          </a:prstGeom>
          <a:solidFill>
            <a:srgbClr val="E7F8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Split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6816112" y="5497087"/>
            <a:ext cx="1646420" cy="10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6816112" y="6158160"/>
            <a:ext cx="1646420" cy="1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6991295" y="5228653"/>
            <a:ext cx="946516" cy="519542"/>
          </a:xfrm>
          <a:prstGeom prst="roundRect">
            <a:avLst/>
          </a:prstGeom>
          <a:solidFill>
            <a:srgbClr val="ADAF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x axis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attention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991295" y="5896987"/>
            <a:ext cx="946516" cy="519542"/>
          </a:xfrm>
          <a:prstGeom prst="roundRect">
            <a:avLst/>
          </a:prstGeom>
          <a:solidFill>
            <a:srgbClr val="ADAF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odern No. 20" panose="02070704070505020303" pitchFamily="18" charset="0"/>
              </a:rPr>
              <a:t>y</a:t>
            </a:r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 axis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attention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 rot="5400000">
            <a:off x="7743857" y="5697854"/>
            <a:ext cx="1089001" cy="348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Merge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8462532" y="5859776"/>
            <a:ext cx="834841" cy="1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5682187" y="5883906"/>
            <a:ext cx="3684" cy="733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 flipV="1">
            <a:off x="5679530" y="6612817"/>
            <a:ext cx="2962540" cy="3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endCxn id="14" idx="0"/>
          </p:cNvCxnSpPr>
          <p:nvPr/>
        </p:nvCxnSpPr>
        <p:spPr>
          <a:xfrm flipV="1">
            <a:off x="8642070" y="5743393"/>
            <a:ext cx="0" cy="235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7619761" y="1818141"/>
            <a:ext cx="3023" cy="1996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H="1">
            <a:off x="1975782" y="3800120"/>
            <a:ext cx="5643979" cy="3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927184" y="79071"/>
            <a:ext cx="286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odern No. 20" panose="02070704070505020303" pitchFamily="18" charset="0"/>
              </a:rPr>
              <a:t>LHSB(</a:t>
            </a:r>
            <a:r>
              <a:rPr lang="ko-KR" altLang="en-US" sz="1400" dirty="0" smtClean="0">
                <a:latin typeface="Modern No. 20" panose="02070704070505020303" pitchFamily="18" charset="0"/>
              </a:rPr>
              <a:t>릴리 해원 </a:t>
            </a:r>
            <a:r>
              <a:rPr lang="ko-KR" altLang="en-US" sz="1400" dirty="0" err="1" smtClean="0">
                <a:latin typeface="Modern No. 20" panose="02070704070505020303" pitchFamily="18" charset="0"/>
              </a:rPr>
              <a:t>설윤</a:t>
            </a:r>
            <a:r>
              <a:rPr lang="ko-KR" altLang="en-US" sz="1400" dirty="0" smtClean="0">
                <a:latin typeface="Modern No. 20" panose="02070704070505020303" pitchFamily="18" charset="0"/>
              </a:rPr>
              <a:t> 배이</a:t>
            </a:r>
            <a:r>
              <a:rPr lang="en-US" altLang="ko-KR" sz="1400" dirty="0" smtClean="0">
                <a:latin typeface="Modern No. 20" panose="02070704070505020303" pitchFamily="18" charset="0"/>
              </a:rPr>
              <a:t>)</a:t>
            </a:r>
          </a:p>
          <a:p>
            <a:r>
              <a:rPr lang="en-US" altLang="ko-KR" sz="1400" dirty="0" smtClean="0">
                <a:latin typeface="Modern No. 20" panose="02070704070505020303" pitchFamily="18" charset="0"/>
              </a:rPr>
              <a:t>Low-to-High Split Block</a:t>
            </a:r>
            <a:r>
              <a:rPr lang="ko-KR" altLang="en-US" sz="1400" dirty="0" smtClean="0">
                <a:latin typeface="Modern No. 20" panose="02070704070505020303" pitchFamily="18" charset="0"/>
              </a:rPr>
              <a:t> </a:t>
            </a:r>
            <a:endParaRPr lang="ko-KR" altLang="en-US" sz="1400" dirty="0">
              <a:latin typeface="Modern No. 20" panose="02070704070505020303" pitchFamily="18" charset="0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 rot="5400000">
            <a:off x="1777952" y="2353011"/>
            <a:ext cx="1631270" cy="446011"/>
          </a:xfrm>
          <a:prstGeom prst="roundRect">
            <a:avLst/>
          </a:prstGeom>
          <a:solidFill>
            <a:srgbClr val="F8F8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Modern No. 20" panose="02070704070505020303" pitchFamily="18" charset="0"/>
              </a:rPr>
              <a:t>LayerNorm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 rot="5400000">
            <a:off x="2498044" y="2353012"/>
            <a:ext cx="1631270" cy="446011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LHSB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 rot="5400000">
            <a:off x="3547083" y="2367562"/>
            <a:ext cx="1631270" cy="446011"/>
          </a:xfrm>
          <a:prstGeom prst="roundRect">
            <a:avLst/>
          </a:prstGeom>
          <a:solidFill>
            <a:srgbClr val="F8F8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Modern No. 20" panose="02070704070505020303" pitchFamily="18" charset="0"/>
              </a:rPr>
              <a:t>LayerNorm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 rot="5400000">
            <a:off x="4268308" y="2367563"/>
            <a:ext cx="1631270" cy="446011"/>
          </a:xfrm>
          <a:prstGeom prst="roundRect">
            <a:avLst/>
          </a:prstGeom>
          <a:solidFill>
            <a:srgbClr val="F4C8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odern No. 20" panose="02070704070505020303" pitchFamily="18" charset="0"/>
              </a:rPr>
              <a:t>CCM</a:t>
            </a:r>
            <a:endParaRPr lang="ko-KR" altLang="en-US" sz="14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027234" y="1497499"/>
            <a:ext cx="540151" cy="2186136"/>
          </a:xfrm>
          <a:prstGeom prst="roundRect">
            <a:avLst/>
          </a:prstGeom>
          <a:solidFill>
            <a:srgbClr val="E8DED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5199161" y="2558048"/>
            <a:ext cx="220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odern No. 20" panose="02070704070505020303" pitchFamily="18" charset="0"/>
              </a:rPr>
              <a:t>Deep Feature Extraction</a:t>
            </a:r>
            <a:endParaRPr lang="ko-KR" altLang="en-US" sz="1400" dirty="0">
              <a:latin typeface="Modern No. 20" panose="02070704070505020303" pitchFamily="18" charset="0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612444" y="1844853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 flipH="1" flipV="1">
            <a:off x="3733094" y="1844854"/>
            <a:ext cx="706" cy="1657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419814" y="1830394"/>
            <a:ext cx="241300" cy="23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/>
          <p:nvPr/>
        </p:nvCxnSpPr>
        <p:spPr>
          <a:xfrm flipV="1">
            <a:off x="5539759" y="1834300"/>
            <a:ext cx="705" cy="166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H="1">
            <a:off x="3612444" y="1959728"/>
            <a:ext cx="241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5419814" y="1954846"/>
            <a:ext cx="241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2201582" y="1964617"/>
            <a:ext cx="6218" cy="1537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H="1">
            <a:off x="2200275" y="3494800"/>
            <a:ext cx="1532819" cy="6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985696" y="1959631"/>
            <a:ext cx="6218" cy="1537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>
            <a:off x="3984990" y="3499756"/>
            <a:ext cx="1554769" cy="1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876520" y="1998892"/>
            <a:ext cx="39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Modern No. 20" panose="02070704070505020303" pitchFamily="18" charset="0"/>
              </a:rPr>
              <a:t>…</a:t>
            </a:r>
            <a:endParaRPr lang="ko-KR" altLang="en-US" sz="1400" dirty="0">
              <a:latin typeface="Modern No. 20" panose="02070704070505020303" pitchFamily="18" charset="0"/>
            </a:endParaRPr>
          </a:p>
        </p:txBody>
      </p:sp>
      <p:sp>
        <p:nvSpPr>
          <p:cNvPr id="22" name="사다리꼴 21"/>
          <p:cNvSpPr/>
          <p:nvPr/>
        </p:nvSpPr>
        <p:spPr>
          <a:xfrm>
            <a:off x="7741053" y="1494323"/>
            <a:ext cx="1195886" cy="984253"/>
          </a:xfrm>
          <a:prstGeom prst="trapezoid">
            <a:avLst>
              <a:gd name="adj" fmla="val 1773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3777" y="1710025"/>
            <a:ext cx="1505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Modern No. 20" panose="02070704070505020303" pitchFamily="18" charset="0"/>
              </a:rPr>
              <a:t>   HQ Image</a:t>
            </a:r>
          </a:p>
          <a:p>
            <a:r>
              <a:rPr lang="en-US" altLang="ko-KR" sz="1100" dirty="0" smtClean="0">
                <a:latin typeface="Modern No. 20" panose="02070704070505020303" pitchFamily="18" charset="0"/>
              </a:rPr>
              <a:t>Reconstruction</a:t>
            </a:r>
            <a:endParaRPr lang="ko-KR" altLang="en-US" sz="11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Efficient super resolution</a:t>
            </a:r>
            <a:endParaRPr lang="ko-KR" altLang="en-US" dirty="0"/>
          </a:p>
        </p:txBody>
      </p: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1069848" y="1525979"/>
            <a:ext cx="10058400" cy="4646221"/>
          </a:xfrm>
        </p:spPr>
        <p:txBody>
          <a:bodyPr/>
          <a:lstStyle/>
          <a:p>
            <a:r>
              <a:rPr lang="ko-KR" altLang="en-US" dirty="0" smtClean="0"/>
              <a:t>비효율적 구조의 예시 </a:t>
            </a:r>
            <a:r>
              <a:rPr lang="en-US" altLang="ko-KR" i="1" dirty="0" smtClean="0"/>
              <a:t>(</a:t>
            </a:r>
            <a:r>
              <a:rPr lang="en-US" altLang="ko-KR" i="1" dirty="0"/>
              <a:t>Blueprint Separable Residual Network for Efficient Image </a:t>
            </a:r>
            <a:r>
              <a:rPr lang="en-US" altLang="ko-KR" i="1" dirty="0" smtClean="0"/>
              <a:t>Super-Resolution, CVPR 2022)</a:t>
            </a:r>
          </a:p>
          <a:p>
            <a:endParaRPr lang="en-US" altLang="ko-KR" i="1" dirty="0"/>
          </a:p>
          <a:p>
            <a:r>
              <a:rPr lang="en-US" altLang="ko-KR" dirty="0" err="1" smtClean="0"/>
              <a:t>Param</a:t>
            </a:r>
            <a:r>
              <a:rPr lang="ko-KR" altLang="en-US" dirty="0" smtClean="0"/>
              <a:t>을 공유함으로써 모델 사이즈를 줄였지만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네트워크를 깊게 하는 구조를 취함으로써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inference </a:t>
            </a:r>
            <a:r>
              <a:rPr lang="ko-KR" altLang="en-US" dirty="0" smtClean="0"/>
              <a:t>시의 효율은 떨어짐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266" y="2351313"/>
            <a:ext cx="4683100" cy="42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50056"/>
              </p:ext>
            </p:extLst>
          </p:nvPr>
        </p:nvGraphicFramePr>
        <p:xfrm>
          <a:off x="124688" y="213756"/>
          <a:ext cx="11994079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257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985652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1252847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252847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264722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282535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300347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Ab~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옵션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Sc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#Par(K)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#Flops(G)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#ACTs[M]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Set5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Set14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B100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U100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M109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No win sum (3090_2)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239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37.91 / 0.9602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33.47 / 0.9170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32.10 / 0.8987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31.75</a:t>
                      </a:r>
                      <a:r>
                        <a:rPr lang="en-US" altLang="ko-KR" sz="1100" baseline="0" dirty="0" smtClean="0"/>
                        <a:t> / 0.9242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38.46</a:t>
                      </a:r>
                      <a:r>
                        <a:rPr lang="en-US" altLang="ko-KR" sz="1100" baseline="0" dirty="0" smtClean="0"/>
                        <a:t> / 0.9766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MLP</a:t>
                      </a:r>
                      <a:r>
                        <a:rPr lang="en-US" altLang="ko-KR" sz="1100" baseline="0" dirty="0" smtClean="0"/>
                        <a:t> -&gt; Linear (3090_1) 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실험 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Cuda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문제로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한 번 </a:t>
                      </a:r>
                      <a:r>
                        <a:rPr lang="ko-KR" altLang="en-US" sz="1100" dirty="0" err="1" smtClean="0"/>
                        <a:t>컨테이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너 나갔다 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야됨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Window_wise</a:t>
                      </a:r>
                      <a:r>
                        <a:rPr lang="en-US" altLang="ko-KR" sz="1100" dirty="0" smtClean="0"/>
                        <a:t> sum(WWS)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/>
                        <a:t>X2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239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37.99 / 0.9606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33.57 / 0.9178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32.18 / 0.8999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32.01 / 0.9273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38.85</a:t>
                      </a:r>
                      <a:r>
                        <a:rPr lang="en-US" altLang="ko-KR" sz="1100" baseline="0" dirty="0" smtClean="0"/>
                        <a:t> / 0.9774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1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[64</a:t>
                      </a:r>
                      <a:r>
                        <a:rPr lang="en-US" altLang="ko-KR" sz="1100" baseline="0" dirty="0" smtClean="0"/>
                        <a:t> 64 64 64] w/ Merge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A6000_1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37.96 / 0.9605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33.54 / 0.9177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32.16 / 0.8996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31.88 / 0.9257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38.78 / 0.9773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[6</a:t>
                      </a:r>
                      <a:r>
                        <a:rPr lang="en-US" altLang="ko-KR" sz="1100" baseline="0" dirty="0" smtClean="0"/>
                        <a:t>4 64 64 64] w/o Merge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우선순위 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/>
                        <a:t>X2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244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58.6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579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작성완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/>
                        <a:t>우선순위 </a:t>
                      </a:r>
                      <a:r>
                        <a:rPr lang="en-US" altLang="ko-KR" sz="1100" b="0" dirty="0" smtClean="0"/>
                        <a:t>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0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No</a:t>
                      </a:r>
                      <a:r>
                        <a:rPr lang="en-US" altLang="ko-KR" sz="1100" baseline="0" dirty="0" smtClean="0"/>
                        <a:t> Act </a:t>
                      </a:r>
                      <a:r>
                        <a:rPr lang="ko-KR" altLang="en-US" sz="1100" baseline="0" dirty="0" smtClean="0"/>
                        <a:t>곱 </a:t>
                      </a:r>
                      <a:r>
                        <a:rPr lang="en-US" altLang="ko-KR" sz="1100" baseline="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239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37.99</a:t>
                      </a:r>
                      <a:r>
                        <a:rPr lang="en-US" altLang="ko-KR" sz="1100" baseline="0" dirty="0" smtClean="0"/>
                        <a:t> / 0.9605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33.55 / 0.9180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32.16</a:t>
                      </a:r>
                      <a:r>
                        <a:rPr lang="en-US" altLang="ko-KR" sz="1100" baseline="0" dirty="0" smtClean="0"/>
                        <a:t> / 0.8997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31.92 / 0.9260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38.83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/ 0.9774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1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개 </a:t>
                      </a:r>
                      <a:r>
                        <a:rPr lang="en-US" altLang="ko-KR" sz="1100" dirty="0" smtClean="0"/>
                        <a:t>*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37.88 / 0.9601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33.40 / 0.9166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32.06/  0.8984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31.49 / 0.9217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38.47 / 0.9765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8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개 </a:t>
                      </a:r>
                      <a:r>
                        <a:rPr lang="en-US" altLang="ko-KR" sz="110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/>
                        <a:t>X2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우선순위 </a:t>
                      </a:r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3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개 </a:t>
                      </a:r>
                      <a:r>
                        <a:rPr lang="en-US" altLang="ko-KR" sz="110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356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38.05 / 0.9608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33.65 / 0.9187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32.24 / 0.9006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32.31 / 0.9298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39.10</a:t>
                      </a:r>
                      <a:r>
                        <a:rPr lang="en-US" altLang="ko-KR" sz="1100" baseline="0" dirty="0" smtClean="0"/>
                        <a:t> / 0.9780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MLP</a:t>
                      </a:r>
                      <a:r>
                        <a:rPr lang="ko-KR" altLang="en-US" sz="1100" dirty="0" smtClean="0"/>
                        <a:t>를 따로따로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작성완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우선순위 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8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CCM </a:t>
                      </a:r>
                      <a:r>
                        <a:rPr lang="ko-KR" altLang="en-US" sz="1100" dirty="0" smtClean="0"/>
                        <a:t>없이 </a:t>
                      </a:r>
                      <a:r>
                        <a:rPr lang="ko-KR" altLang="en-US" sz="1100" dirty="0" err="1" smtClean="0"/>
                        <a:t>내거만</a:t>
                      </a:r>
                      <a:r>
                        <a:rPr lang="en-US" altLang="ko-KR" sz="110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우선순위 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3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</a:t>
                      </a:r>
                      <a:r>
                        <a:rPr lang="ko-KR" altLang="en-US" sz="1100" dirty="0" smtClean="0"/>
                        <a:t>에 더하기 집어넣어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작성완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X2 3 4 </a:t>
                      </a:r>
                      <a:r>
                        <a:rPr lang="ko-KR" altLang="en-US" sz="1100" dirty="0" smtClean="0"/>
                        <a:t>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우선순위 </a:t>
                      </a:r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Padding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개선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mine_basic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실험중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우선순위 </a:t>
                      </a:r>
                      <a:r>
                        <a:rPr lang="en-US" altLang="ko-KR" sz="1100" b="1" dirty="0" smtClean="0"/>
                        <a:t>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4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28026"/>
              </p:ext>
            </p:extLst>
          </p:nvPr>
        </p:nvGraphicFramePr>
        <p:xfrm>
          <a:off x="231571" y="273264"/>
          <a:ext cx="11703131" cy="4805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81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4394019">
                  <a:extLst>
                    <a:ext uri="{9D8B030D-6E8A-4147-A177-3AD203B41FA5}">
                      <a16:colId xmlns:a16="http://schemas.microsoft.com/office/drawing/2014/main" val="2483643167"/>
                    </a:ext>
                  </a:extLst>
                </a:gridCol>
                <a:gridCol w="1094741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805163">
                  <a:extLst>
                    <a:ext uri="{9D8B030D-6E8A-4147-A177-3AD203B41FA5}">
                      <a16:colId xmlns:a16="http://schemas.microsoft.com/office/drawing/2014/main" val="367709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옵션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GPU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코드 명</a:t>
                      </a:r>
                      <a:r>
                        <a:rPr lang="en-US" altLang="ko-KR" sz="1300" dirty="0" smtClean="0"/>
                        <a:t>(.</a:t>
                      </a:r>
                      <a:r>
                        <a:rPr lang="en-US" altLang="ko-KR" sz="1300" dirty="0" err="1" smtClean="0"/>
                        <a:t>py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생략</a:t>
                      </a:r>
                      <a:r>
                        <a:rPr lang="en-US" altLang="ko-KR" sz="1300" baseline="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실험 결과 및 날짜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실험 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scale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28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원본 </a:t>
                      </a:r>
                      <a:r>
                        <a:rPr lang="en-US" altLang="ko-KR" sz="1100" dirty="0" smtClean="0"/>
                        <a:t>x2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Safmn_arch_our_linear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SAFMN_x2_mine_0325_223834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53124"/>
                  </a:ext>
                </a:extLst>
              </a:tr>
              <a:tr h="260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원본 </a:t>
                      </a:r>
                      <a:r>
                        <a:rPr lang="en-US" altLang="ko-KR" sz="1100" dirty="0" smtClean="0"/>
                        <a:t>x3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A6000_1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Safmn_arch_our_linear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SAFMN_x3_ours_0326_225915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05264"/>
                  </a:ext>
                </a:extLst>
              </a:tr>
              <a:tr h="154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원본</a:t>
                      </a:r>
                      <a:r>
                        <a:rPr lang="en-US" altLang="ko-KR" sz="1100" baseline="0" dirty="0" smtClean="0"/>
                        <a:t> x4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Safmn_arch_our_linear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SAFMN_x4_mine_0327_294959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77049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No win sum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Safmn_arch_our_nosum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SAFMN_ours_nosum_x2_0327_214410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r>
                        <a:rPr lang="en-US" altLang="ko-KR" sz="1100" baseline="0" dirty="0" smtClean="0"/>
                        <a:t> /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MLP</a:t>
                      </a:r>
                      <a:r>
                        <a:rPr lang="en-US" altLang="ko-KR" sz="1100" baseline="0" dirty="0" smtClean="0"/>
                        <a:t> -&gt; Linear (3090_1) 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3090_1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Safmn_mlp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SAFMN_ours_mlp_x2_0327_214720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Window_wise</a:t>
                      </a:r>
                      <a:r>
                        <a:rPr lang="en-US" altLang="ko-KR" sz="1100" dirty="0" smtClean="0"/>
                        <a:t> sum(WWS)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3090_2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Safmn_win_sum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0329_170826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실험 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1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[64</a:t>
                      </a:r>
                      <a:r>
                        <a:rPr lang="en-US" altLang="ko-KR" sz="1100" baseline="0" dirty="0" smtClean="0"/>
                        <a:t> 64 64 64] w/ Merge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A6000_1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Safmn_our_all_64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SAFMN_our_all_64_x2_0328_171809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1496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[6</a:t>
                      </a:r>
                      <a:r>
                        <a:rPr lang="en-US" altLang="ko-KR" sz="1100" baseline="0" dirty="0" smtClean="0"/>
                        <a:t>4 64 64 64] w/o Merge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7897"/>
                  </a:ext>
                </a:extLst>
              </a:tr>
              <a:tr h="1579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/>
                        <a:t>Safmn_RPE</a:t>
                      </a:r>
                      <a:endParaRPr lang="ko-KR" alt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0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No</a:t>
                      </a:r>
                      <a:r>
                        <a:rPr lang="en-US" altLang="ko-KR" sz="1100" baseline="0" dirty="0" smtClean="0"/>
                        <a:t> Act </a:t>
                      </a:r>
                      <a:r>
                        <a:rPr lang="ko-KR" altLang="en-US" sz="1100" baseline="0" dirty="0" smtClean="0"/>
                        <a:t>곱 </a:t>
                      </a:r>
                      <a:r>
                        <a:rPr lang="en-US" altLang="ko-KR" sz="1100" baseline="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Safmn_mine_no_act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SAFMN_x2_mine_no_act_0328_171527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1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개 </a:t>
                      </a:r>
                      <a:r>
                        <a:rPr lang="en-US" altLang="ko-KR" sz="1100" dirty="0" smtClean="0"/>
                        <a:t>*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Safmn_arch_our_linear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SAFMN_our_block_4_x2_0329_204704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3 4?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8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개 </a:t>
                      </a:r>
                      <a:r>
                        <a:rPr lang="en-US" altLang="ko-KR" sz="110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Safmn_arch_our_linear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/ 2 3 4?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3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개 </a:t>
                      </a:r>
                      <a:r>
                        <a:rPr lang="en-US" altLang="ko-KR" sz="110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Safmn_arch_our_linear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SAFMN_mine_block12_x2_0328_223929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r>
                        <a:rPr lang="en-US" altLang="ko-KR" sz="1100" baseline="0" dirty="0" smtClean="0"/>
                        <a:t> / 3 4?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MLP</a:t>
                      </a:r>
                      <a:r>
                        <a:rPr lang="ko-KR" altLang="en-US" sz="1100" dirty="0" smtClean="0"/>
                        <a:t>를 따로따로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Safmn_each_merge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8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CCM </a:t>
                      </a:r>
                      <a:r>
                        <a:rPr lang="ko-KR" altLang="en-US" sz="1100" dirty="0" smtClean="0"/>
                        <a:t>없이 </a:t>
                      </a:r>
                      <a:r>
                        <a:rPr lang="ko-KR" altLang="en-US" sz="1100" dirty="0" err="1" smtClean="0"/>
                        <a:t>내거만</a:t>
                      </a:r>
                      <a:r>
                        <a:rPr lang="en-US" altLang="ko-KR" sz="110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3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</a:t>
                      </a:r>
                      <a:r>
                        <a:rPr lang="ko-KR" altLang="en-US" sz="1100" dirty="0" smtClean="0"/>
                        <a:t>에 더하기 집어넣어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Safmn_arch_ori_plus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Padding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변경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3090_1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Mine_basic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실험 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/</a:t>
                      </a:r>
                      <a:r>
                        <a:rPr lang="en-US" altLang="ko-KR" sz="1100" baseline="0" dirty="0" smtClean="0"/>
                        <a:t> 2 3 4?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4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0029"/>
              </p:ext>
            </p:extLst>
          </p:nvPr>
        </p:nvGraphicFramePr>
        <p:xfrm>
          <a:off x="0" y="0"/>
          <a:ext cx="11703131" cy="6753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81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4394019">
                  <a:extLst>
                    <a:ext uri="{9D8B030D-6E8A-4147-A177-3AD203B41FA5}">
                      <a16:colId xmlns:a16="http://schemas.microsoft.com/office/drawing/2014/main" val="2483643167"/>
                    </a:ext>
                  </a:extLst>
                </a:gridCol>
                <a:gridCol w="1094741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805163">
                  <a:extLst>
                    <a:ext uri="{9D8B030D-6E8A-4147-A177-3AD203B41FA5}">
                      <a16:colId xmlns:a16="http://schemas.microsoft.com/office/drawing/2014/main" val="3677091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GPU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코드 명</a:t>
                      </a:r>
                      <a:r>
                        <a:rPr lang="en-US" altLang="ko-KR" sz="1100" dirty="0" smtClean="0"/>
                        <a:t>(.</a:t>
                      </a:r>
                      <a:r>
                        <a:rPr lang="en-US" altLang="ko-KR" sz="1100" dirty="0" err="1" smtClean="0"/>
                        <a:t>py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생략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결과 및 날짜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여부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scale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원본 </a:t>
                      </a:r>
                      <a:r>
                        <a:rPr lang="en-US" altLang="ko-KR" sz="1100" dirty="0" smtClean="0"/>
                        <a:t>x2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Safmn_arch_our_linear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SAFMN_x2_mine_0325_223834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53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원본 </a:t>
                      </a:r>
                      <a:r>
                        <a:rPr lang="en-US" altLang="ko-KR" sz="1100" dirty="0" smtClean="0"/>
                        <a:t>x3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A6000_1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Safmn_arch_our_linear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SAFMN_x3_ours_0326_225915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0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원본</a:t>
                      </a:r>
                      <a:r>
                        <a:rPr lang="en-US" altLang="ko-KR" sz="1100" baseline="0" dirty="0" smtClean="0"/>
                        <a:t> x4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Safmn_arch_our_linear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SAFMN_x4_mine_0327_294959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7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4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[64</a:t>
                      </a:r>
                      <a:r>
                        <a:rPr lang="en-US" altLang="ko-KR" sz="1100" baseline="0" dirty="0" smtClean="0"/>
                        <a:t> 64 64 64] w/ Merge (b) 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A6000_1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Safmn_our_all_64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SAFMN_our_all_64_x2_0328_171809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No</a:t>
                      </a:r>
                      <a:r>
                        <a:rPr lang="en-US" altLang="ko-KR" sz="1100" baseline="0" dirty="0" smtClean="0"/>
                        <a:t> Act </a:t>
                      </a:r>
                      <a:r>
                        <a:rPr lang="ko-KR" altLang="en-US" sz="1100" baseline="0" dirty="0" smtClean="0"/>
                        <a:t>곱 </a:t>
                      </a:r>
                      <a:r>
                        <a:rPr lang="en-US" altLang="ko-KR" sz="1100" baseline="0" dirty="0" smtClean="0"/>
                        <a:t>(c : Table3 w/o FA)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Safmn_mine_no_act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SAFMN_x2_mine_no_act_0328_171527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개 </a:t>
                      </a:r>
                      <a:r>
                        <a:rPr lang="en-US" altLang="ko-KR" sz="1100" dirty="0" smtClean="0"/>
                        <a:t>*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Safmn_arch_our_linear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SAFMN_our_block_4_x2_0329_204704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3 4?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1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1496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MLP</a:t>
                      </a:r>
                      <a:r>
                        <a:rPr lang="en-US" altLang="ko-KR" sz="1100" baseline="0" dirty="0" smtClean="0"/>
                        <a:t> -&gt; Linear (3090_1) 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3090_1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Safmn_mlp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SAFMN_ours_mlp_x2_0327_214720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7897"/>
                  </a:ext>
                </a:extLst>
              </a:tr>
              <a:tr h="1579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개 </a:t>
                      </a:r>
                      <a:r>
                        <a:rPr lang="en-US" altLang="ko-KR" sz="110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Safmn_arch_our_linear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SAFMN_mine_block12_x2_0328_223929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r>
                        <a:rPr lang="en-US" altLang="ko-KR" sz="1100" baseline="0" dirty="0" smtClean="0"/>
                        <a:t> / 3 4?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0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Padding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변경 </a:t>
                      </a:r>
                      <a:r>
                        <a:rPr lang="en-US" altLang="ko-KR" sz="1100" baseline="0" dirty="0" smtClean="0"/>
                        <a:t>(x2)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3090_1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Mine_basic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SAFMN_ours_padding_modify_x2_0330_183810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</a:t>
                      </a:r>
                      <a:r>
                        <a:rPr lang="en-US" altLang="ko-KR" sz="1100" baseline="0" dirty="0" smtClean="0"/>
                        <a:t>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1740"/>
                  </a:ext>
                </a:extLst>
              </a:tr>
              <a:tr h="2517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</a:t>
                      </a:r>
                      <a:r>
                        <a:rPr lang="ko-KR" altLang="en-US" sz="1100" dirty="0" smtClean="0"/>
                        <a:t>에 더하기 집어넣기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3090_1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Safmn_arch_ori_plus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SAFMN_plus_x2/x3/x4 (</a:t>
                      </a:r>
                      <a:r>
                        <a:rPr lang="ko-KR" altLang="en-US" sz="1100" dirty="0" smtClean="0"/>
                        <a:t>결과는 뒷장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X3 </a:t>
                      </a:r>
                      <a:r>
                        <a:rPr lang="ko-KR" altLang="en-US" sz="1100" dirty="0" smtClean="0"/>
                        <a:t>실험 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3</a:t>
                      </a:r>
                      <a:r>
                        <a:rPr lang="en-US" altLang="ko-KR" sz="1100" baseline="0" dirty="0" smtClean="0"/>
                        <a:t> 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10885"/>
                  </a:ext>
                </a:extLst>
              </a:tr>
              <a:tr h="2539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CCM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없이 </a:t>
                      </a:r>
                      <a:r>
                        <a:rPr lang="ko-KR" altLang="en-US" sz="1100" baseline="0" dirty="0" err="1" smtClean="0"/>
                        <a:t>내거만</a:t>
                      </a:r>
                      <a:r>
                        <a:rPr lang="en-US" altLang="ko-KR" sz="1100" baseline="0" dirty="0" smtClean="0"/>
                        <a:t>* (x4)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3090_1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Mine_no_ccm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작성 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r>
                        <a:rPr lang="en-US" altLang="ko-KR" sz="1100" baseline="0" dirty="0" smtClean="0"/>
                        <a:t> / 2 3?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No win sum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3090_2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Safmn_arch_our_nosum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SAFMN_ours_nosum_x2_0327_214410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r>
                        <a:rPr lang="en-US" altLang="ko-KR" sz="1100" baseline="0" dirty="0" smtClean="0"/>
                        <a:t> / 3 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87828"/>
                  </a:ext>
                </a:extLst>
              </a:tr>
              <a:tr h="276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Window_wise</a:t>
                      </a:r>
                      <a:r>
                        <a:rPr lang="en-US" altLang="ko-KR" sz="1100" dirty="0" smtClean="0"/>
                        <a:t> sum(WWS)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3090_2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Safmn_win_sum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SAFMN_ours_winwisesum_x2_0329_170826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37549"/>
                  </a:ext>
                </a:extLst>
              </a:tr>
              <a:tr h="220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[6</a:t>
                      </a:r>
                      <a:r>
                        <a:rPr lang="en-US" altLang="ko-KR" sz="1100" baseline="0" dirty="0" smtClean="0"/>
                        <a:t>4 64 64 64] w/o Merge (</a:t>
                      </a:r>
                      <a:r>
                        <a:rPr lang="en-US" altLang="ko-KR" sz="1100" baseline="0" dirty="0" err="1" smtClean="0"/>
                        <a:t>b+c</a:t>
                      </a:r>
                      <a:r>
                        <a:rPr lang="en-US" altLang="ko-KR" sz="1100" baseline="0" dirty="0" smtClean="0"/>
                        <a:t>)*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All_64_without_act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Mine_all_64_without_act_0331_014527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</a:t>
                      </a:r>
                      <a:r>
                        <a:rPr lang="en-US" altLang="ko-KR" sz="1100" baseline="0" dirty="0" smtClean="0"/>
                        <a:t> /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SwinIR_1</a:t>
                      </a:r>
                      <a:r>
                        <a:rPr lang="en-US" altLang="ko-KR" sz="800" baseline="0" dirty="0" smtClean="0"/>
                        <a:t>(dim, head, depth, stg : 36 4 4 8)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swinir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 smtClean="0"/>
                        <a:t>Cuda</a:t>
                      </a:r>
                      <a:r>
                        <a:rPr lang="en-US" altLang="ko-KR" sz="1100" b="0" dirty="0" smtClean="0"/>
                        <a:t> out of memory </a:t>
                      </a:r>
                      <a:r>
                        <a:rPr lang="ko-KR" altLang="en-US" sz="1100" b="0" dirty="0" smtClean="0"/>
                        <a:t>관계로</a:t>
                      </a:r>
                      <a:r>
                        <a:rPr lang="en-US" altLang="ko-KR" sz="1100" b="0" dirty="0" smtClean="0"/>
                        <a:t>, A6000</a:t>
                      </a:r>
                      <a:r>
                        <a:rPr lang="ko-KR" altLang="en-US" sz="1100" b="0" dirty="0" smtClean="0"/>
                        <a:t>에서 실행할 것</a:t>
                      </a:r>
                      <a:r>
                        <a:rPr lang="en-US" altLang="ko-KR" sz="1100" b="0" dirty="0" smtClean="0"/>
                        <a:t>.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i="1" dirty="0" smtClean="0"/>
                        <a:t>보류</a:t>
                      </a:r>
                      <a:endParaRPr lang="ko-KR" altLang="en-US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8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MLP(=CCM)</a:t>
                      </a:r>
                      <a:r>
                        <a:rPr lang="ko-KR" altLang="en-US" sz="1100" dirty="0" smtClean="0"/>
                        <a:t>를 따로따로 </a:t>
                      </a:r>
                      <a:r>
                        <a:rPr lang="en-US" altLang="ko-KR" sz="1100" dirty="0" smtClean="0"/>
                        <a:t>w/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Safmn_each_merge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SAFMN_each_merge_x2_0401_232408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완료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05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MLP(=CCM)</a:t>
                      </a:r>
                      <a:r>
                        <a:rPr lang="ko-KR" altLang="en-US" sz="1100" dirty="0" smtClean="0"/>
                        <a:t>을 따로따로 </a:t>
                      </a:r>
                      <a:r>
                        <a:rPr lang="en-US" altLang="ko-KR" sz="1100" dirty="0" smtClean="0"/>
                        <a:t>w/o</a:t>
                      </a:r>
                      <a:r>
                        <a:rPr lang="en-US" altLang="ko-KR" sz="1100" baseline="0" dirty="0" smtClean="0"/>
                        <a:t> Act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Safmn_each_merge_no_act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실험 중단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/ 2 --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32452"/>
                  </a:ext>
                </a:extLst>
              </a:tr>
              <a:tr h="1987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/2</a:t>
                      </a:r>
                      <a:r>
                        <a:rPr lang="en-US" altLang="ko-KR" sz="1100" baseline="0" dirty="0" smtClean="0"/>
                        <a:t> 3 4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Inverted</a:t>
                      </a:r>
                      <a:r>
                        <a:rPr lang="en-US" altLang="ko-KR" sz="1100" baseline="0" dirty="0" smtClean="0"/>
                        <a:t> Residual Block </a:t>
                      </a:r>
                      <a:r>
                        <a:rPr lang="ko-KR" altLang="en-US" sz="1100" baseline="0" dirty="0" smtClean="0"/>
                        <a:t>적용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/</a:t>
                      </a:r>
                      <a:r>
                        <a:rPr lang="en-US" altLang="ko-KR" sz="1100" baseline="0" dirty="0" smtClean="0"/>
                        <a:t> 2 3 4??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59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/>
                        <a:t>Safmn_RPE</a:t>
                      </a:r>
                      <a:endParaRPr lang="ko-KR" alt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작성완료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실험 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 / 3 4?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2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4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SwinIR_2</a:t>
                      </a:r>
                      <a:r>
                        <a:rPr lang="en-US" altLang="ko-KR" sz="800" dirty="0" smtClean="0"/>
                        <a:t>(Eff</a:t>
                      </a:r>
                      <a:r>
                        <a:rPr lang="ko-KR" altLang="en-US" sz="800" dirty="0" smtClean="0"/>
                        <a:t>의 </a:t>
                      </a:r>
                      <a:r>
                        <a:rPr lang="en-US" altLang="ko-KR" sz="800" dirty="0" smtClean="0"/>
                        <a:t>depth </a:t>
                      </a:r>
                      <a:r>
                        <a:rPr lang="ko-KR" altLang="en-US" sz="800" dirty="0" smtClean="0"/>
                        <a:t>제거</a:t>
                      </a:r>
                      <a:r>
                        <a:rPr lang="en-US" altLang="ko-KR" sz="800" dirty="0" smtClean="0"/>
                        <a:t>, head</a:t>
                      </a:r>
                      <a:r>
                        <a:rPr lang="ko-KR" altLang="en-US" sz="800" dirty="0" smtClean="0"/>
                        <a:t>는 없이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SwinIR_2_original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63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5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42716"/>
              </p:ext>
            </p:extLst>
          </p:nvPr>
        </p:nvGraphicFramePr>
        <p:xfrm>
          <a:off x="0" y="5938"/>
          <a:ext cx="11994079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268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67839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187532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211283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223159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원본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38.01 / 0.9606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33.60 / 0.9185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32.18 / 0.8999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32.04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0.9272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38.92 / 0.9776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원본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34.36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/ 0.9270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30.38 / 0.8428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29.10 / 0.8054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28.09 / 0.8502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33.72 / 0.9448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원본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x4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32.21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/ 0.8949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28.63/ 0.7822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27.60 / 0.7367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26.08/0.7837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30.59 / 0.9081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1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[64</a:t>
                      </a:r>
                      <a:r>
                        <a:rPr lang="en-US" altLang="ko-KR" sz="1100" baseline="0" dirty="0" smtClean="0"/>
                        <a:t> 64 64 64] w/ Merge (b) *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37.96 / 0.9605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33.54 / 0.9177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32.16 / 0.8996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31.88 / 0.9257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38.78 / 0.9773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No</a:t>
                      </a:r>
                      <a:r>
                        <a:rPr lang="en-US" altLang="ko-KR" sz="1100" baseline="0" dirty="0" smtClean="0"/>
                        <a:t> Act </a:t>
                      </a:r>
                      <a:r>
                        <a:rPr lang="ko-KR" altLang="en-US" sz="1100" baseline="0" dirty="0" smtClean="0"/>
                        <a:t>곱 </a:t>
                      </a:r>
                      <a:r>
                        <a:rPr lang="en-US" altLang="ko-KR" sz="1100" baseline="0" dirty="0" smtClean="0"/>
                        <a:t>(c : Table3 w/o FA)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/>
                        <a:t>X2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37.99</a:t>
                      </a:r>
                      <a:r>
                        <a:rPr lang="en-US" altLang="ko-KR" sz="1100" baseline="0" dirty="0" smtClean="0"/>
                        <a:t> / 0.9605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33.55 / 0.9180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32.16</a:t>
                      </a:r>
                      <a:r>
                        <a:rPr lang="en-US" altLang="ko-KR" sz="1100" baseline="0" dirty="0" smtClean="0"/>
                        <a:t> / 0.8997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31.92 / 0.9260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38.83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/ 0.9774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0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개 </a:t>
                      </a:r>
                      <a:r>
                        <a:rPr lang="en-US" altLang="ko-KR" sz="1100" dirty="0" smtClean="0"/>
                        <a:t>*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37.88 / 0.9601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33.40 / 0.9166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32.06/  0.8984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31.49 / 0.9217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38.47 / 0.9765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1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8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aseline="0" dirty="0" smtClean="0"/>
                        <a:t>CCM -&gt; Linear (3090_1) 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/>
                        <a:t>X2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37.71 / 0.9593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33.25</a:t>
                      </a:r>
                      <a:r>
                        <a:rPr lang="en-US" altLang="ko-KR" sz="1100" baseline="0" dirty="0" smtClean="0"/>
                        <a:t> / 0.9150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31.96</a:t>
                      </a:r>
                      <a:r>
                        <a:rPr lang="en-US" altLang="ko-KR" sz="1100" baseline="0" dirty="0" smtClean="0"/>
                        <a:t> / 0.8968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31.19</a:t>
                      </a:r>
                      <a:r>
                        <a:rPr lang="en-US" altLang="ko-KR" sz="1100" baseline="0" dirty="0" smtClean="0"/>
                        <a:t> / 0.9187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38.03 / 0.9754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3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개 </a:t>
                      </a:r>
                      <a:r>
                        <a:rPr lang="en-US" altLang="ko-KR" sz="1100" dirty="0" smtClean="0"/>
                        <a:t>*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356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38.05 / 0.9608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33.65 / 0.9187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32.24 / 0.9006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32.31 / 0.9298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39.10</a:t>
                      </a:r>
                      <a:r>
                        <a:rPr lang="en-US" altLang="ko-KR" sz="1100" baseline="0" dirty="0" smtClean="0"/>
                        <a:t> / 0.9780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Padding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변경 </a:t>
                      </a:r>
                      <a:r>
                        <a:rPr lang="en-US" altLang="ko-KR" sz="1100" baseline="0" dirty="0" smtClean="0"/>
                        <a:t>(x2)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37.83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 0.</a:t>
                      </a:r>
                      <a:r>
                        <a:rPr lang="en-US" altLang="ko-KR" sz="1100" dirty="0" smtClean="0"/>
                        <a:t>9594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32.93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 0.</a:t>
                      </a:r>
                      <a:r>
                        <a:rPr lang="en-US" altLang="ko-KR" sz="1100" dirty="0" smtClean="0"/>
                        <a:t>9157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31.93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 0.</a:t>
                      </a:r>
                      <a:r>
                        <a:rPr lang="en-US" altLang="ko-KR" sz="1100" dirty="0" smtClean="0"/>
                        <a:t>8979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31.61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 0.</a:t>
                      </a:r>
                      <a:r>
                        <a:rPr lang="en-US" altLang="ko-KR" sz="1100" dirty="0" smtClean="0"/>
                        <a:t>9246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37.08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 0.</a:t>
                      </a:r>
                      <a:r>
                        <a:rPr lang="en-US" altLang="ko-KR" sz="1100" dirty="0" smtClean="0"/>
                        <a:t>9742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8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</a:t>
                      </a:r>
                      <a:r>
                        <a:rPr lang="ko-KR" altLang="en-US" sz="1100" dirty="0" smtClean="0"/>
                        <a:t>에 더하기 집어넣기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 !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실험중</a:t>
                      </a:r>
                      <a:r>
                        <a:rPr lang="en-US" altLang="ko-KR" sz="1100" dirty="0" smtClean="0"/>
                        <a:t>(x3)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X2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성능은 뒤에</a:t>
                      </a:r>
                      <a:endParaRPr lang="ko-KR" altLang="en-US" sz="11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SAFMN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과</a:t>
                      </a:r>
                      <a:endParaRPr lang="ko-KR" altLang="en-US" sz="11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같이 비교하여</a:t>
                      </a:r>
                      <a:endParaRPr lang="ko-KR" altLang="en-US" sz="11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리스트로 정리</a:t>
                      </a:r>
                      <a:endParaRPr lang="ko-KR" altLang="en-US" sz="11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3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CCM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없이 </a:t>
                      </a:r>
                      <a:r>
                        <a:rPr lang="ko-KR" altLang="en-US" sz="1100" baseline="0" dirty="0" err="1" smtClean="0"/>
                        <a:t>내거만</a:t>
                      </a:r>
                      <a:r>
                        <a:rPr lang="en-US" altLang="ko-KR" sz="1100" baseline="0" dirty="0" smtClean="0"/>
                        <a:t>* (x4)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실험 예정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위 </a:t>
                      </a:r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개로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/>
                        <a:t>토 낮 끝남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No win sum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239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37.91 / 0.9602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33.47 / 0.9170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32.10 / 0.8987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31.75</a:t>
                      </a:r>
                      <a:r>
                        <a:rPr lang="en-US" altLang="ko-KR" sz="1100" baseline="0" dirty="0" smtClean="0"/>
                        <a:t> / 0.9242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38.46</a:t>
                      </a:r>
                      <a:r>
                        <a:rPr lang="en-US" altLang="ko-KR" sz="1100" baseline="0" dirty="0" smtClean="0"/>
                        <a:t> / 0.9766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4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 smtClean="0"/>
                        <a:t>Window_wise</a:t>
                      </a:r>
                      <a:r>
                        <a:rPr lang="en-US" altLang="ko-KR" sz="1100" dirty="0" smtClean="0"/>
                        <a:t> sum(WWS)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239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37.99 / 0.9606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33.57 / 0.9178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32.18 / 0.8999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32.01 / 0.9273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38.85</a:t>
                      </a:r>
                      <a:r>
                        <a:rPr lang="en-US" altLang="ko-KR" sz="1100" baseline="0" dirty="0" smtClean="0"/>
                        <a:t> / 0.9774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78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[6</a:t>
                      </a:r>
                      <a:r>
                        <a:rPr lang="en-US" altLang="ko-KR" sz="1100" baseline="0" dirty="0" smtClean="0"/>
                        <a:t>4 64 64 64] w/o Merge (</a:t>
                      </a:r>
                      <a:r>
                        <a:rPr lang="en-US" altLang="ko-KR" sz="1100" baseline="0" dirty="0" err="1" smtClean="0"/>
                        <a:t>b+c</a:t>
                      </a:r>
                      <a:r>
                        <a:rPr lang="en-US" altLang="ko-KR" sz="1100" baseline="0" dirty="0" smtClean="0"/>
                        <a:t>)*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236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37.96 / 0.9604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33.51 </a:t>
                      </a:r>
                      <a:r>
                        <a:rPr lang="en-US" altLang="ko-KR" sz="1100" dirty="0" smtClean="0"/>
                        <a:t>/ 0.</a:t>
                      </a:r>
                      <a:r>
                        <a:rPr lang="en-US" altLang="ko-KR" sz="1100" b="0" dirty="0" smtClean="0"/>
                        <a:t>9175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32.15 / 0.8994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31.83 / 0.9250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38.71 / 0.9772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0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SwinIR_1</a:t>
                      </a:r>
                      <a:r>
                        <a:rPr lang="en-US" altLang="ko-KR" sz="800" baseline="0" dirty="0" smtClean="0"/>
                        <a:t>(dim, head, depth, stg : 36 4 4 8)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쿠다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Out</a:t>
                      </a:r>
                      <a:r>
                        <a:rPr lang="en-US" altLang="ko-KR" sz="1100" baseline="0" dirty="0" smtClean="0"/>
                        <a:t> of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/>
                        <a:t>메모리 </a:t>
                      </a:r>
                      <a:r>
                        <a:rPr lang="en-US" altLang="ko-KR" sz="1100" b="0" dirty="0" smtClean="0"/>
                        <a:t>: A6000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에서 돌릴 것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9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MLP(=CCM)</a:t>
                      </a:r>
                      <a:r>
                        <a:rPr lang="ko-KR" altLang="en-US" sz="1100" dirty="0" smtClean="0"/>
                        <a:t>를 따로따로 </a:t>
                      </a:r>
                      <a:r>
                        <a:rPr lang="en-US" altLang="ko-KR" sz="1100" dirty="0" smtClean="0"/>
                        <a:t>w/</a:t>
                      </a:r>
                      <a:r>
                        <a:rPr lang="en-US" altLang="ko-KR" sz="1100" baseline="0" dirty="0" smtClean="0"/>
                        <a:t> Act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34.87 / 0.9426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31.30 / 0.8952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30.41 / 0.8749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27.76 / 0.8678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32.50 / 0.9507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4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MLP(=CCM)</a:t>
                      </a:r>
                      <a:r>
                        <a:rPr lang="ko-KR" altLang="en-US" sz="1100" dirty="0" smtClean="0"/>
                        <a:t>를 따로따로 </a:t>
                      </a:r>
                      <a:r>
                        <a:rPr lang="en-US" altLang="ko-KR" sz="1100" dirty="0" smtClean="0"/>
                        <a:t>w/o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실험 중단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시간 맞추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기 위함</a:t>
                      </a:r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3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블록 </a:t>
                      </a:r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9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Inverted</a:t>
                      </a:r>
                      <a:r>
                        <a:rPr lang="en-US" altLang="ko-KR" sz="1100" baseline="0" dirty="0" smtClean="0"/>
                        <a:t> Residual Block </a:t>
                      </a:r>
                      <a:r>
                        <a:rPr lang="ko-KR" altLang="en-US" sz="1100" baseline="0" dirty="0" smtClean="0"/>
                        <a:t>적용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244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실험 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위 </a:t>
                      </a:r>
                      <a:r>
                        <a:rPr lang="en-US" altLang="ko-KR" sz="1100" b="1" dirty="0" smtClean="0"/>
                        <a:t>4</a:t>
                      </a:r>
                      <a:r>
                        <a:rPr lang="ko-KR" altLang="en-US" sz="1100" b="1" dirty="0" smtClean="0"/>
                        <a:t>개로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일 끝남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1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7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SwinIR_2</a:t>
                      </a:r>
                      <a:r>
                        <a:rPr lang="en-US" altLang="ko-KR" sz="800" dirty="0" smtClean="0"/>
                        <a:t>(Eff</a:t>
                      </a:r>
                      <a:r>
                        <a:rPr lang="ko-KR" altLang="en-US" sz="800" dirty="0" smtClean="0"/>
                        <a:t>의 </a:t>
                      </a:r>
                      <a:r>
                        <a:rPr lang="en-US" altLang="ko-KR" sz="800" dirty="0" smtClean="0"/>
                        <a:t>depth </a:t>
                      </a:r>
                      <a:r>
                        <a:rPr lang="ko-KR" altLang="en-US" sz="800" dirty="0" smtClean="0"/>
                        <a:t>제거</a:t>
                      </a:r>
                      <a:r>
                        <a:rPr lang="en-US" altLang="ko-KR" sz="800" dirty="0" smtClean="0"/>
                        <a:t>, head</a:t>
                      </a:r>
                      <a:r>
                        <a:rPr lang="ko-KR" altLang="en-US" sz="800" dirty="0" smtClean="0"/>
                        <a:t>는 없이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작성 예정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A6000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에서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돌릴</a:t>
                      </a:r>
                      <a:r>
                        <a:rPr lang="ko-KR" altLang="en-US" sz="1100" baseline="0" dirty="0" smtClean="0"/>
                        <a:t> 예정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42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SwinIR_2_original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작성 예정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A6000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/>
                        <a:t>에서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돌릴</a:t>
                      </a:r>
                      <a:r>
                        <a:rPr lang="ko-KR" altLang="en-US" sz="1100" baseline="0" dirty="0" smtClean="0"/>
                        <a:t> 예정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6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5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97674"/>
              </p:ext>
            </p:extLst>
          </p:nvPr>
        </p:nvGraphicFramePr>
        <p:xfrm>
          <a:off x="138021" y="322194"/>
          <a:ext cx="11536878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61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4088602288"/>
                    </a:ext>
                  </a:extLst>
                </a:gridCol>
                <a:gridCol w="682831">
                  <a:extLst>
                    <a:ext uri="{9D8B030D-6E8A-4147-A177-3AD203B41FA5}">
                      <a16:colId xmlns:a16="http://schemas.microsoft.com/office/drawing/2014/main" val="2161154553"/>
                    </a:ext>
                  </a:extLst>
                </a:gridCol>
                <a:gridCol w="807887">
                  <a:extLst>
                    <a:ext uri="{9D8B030D-6E8A-4147-A177-3AD203B41FA5}">
                      <a16:colId xmlns:a16="http://schemas.microsoft.com/office/drawing/2014/main" val="1613468055"/>
                    </a:ext>
                  </a:extLst>
                </a:gridCol>
                <a:gridCol w="410629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56181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5600347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</a:tblGrid>
              <a:tr h="17813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 </a:t>
                      </a:r>
                      <a:r>
                        <a:rPr lang="en-US" altLang="ko-KR" sz="1100" baseline="0" dirty="0" smtClean="0"/>
                        <a:t>(dim /Stack)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결과 및 날짜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원본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SAFMN_our_block_4_x2_0329_204704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원본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181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455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SAFMN_our_block_6_x2_0409_011738/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en-US" altLang="ko-KR" sz="1100" b="0" dirty="0" smtClean="0"/>
                        <a:t>475000.pth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1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SAFMN_x2_mine_0325_223834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0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</a:t>
                      </a:r>
                      <a:r>
                        <a:rPr lang="ko-KR" altLang="en-US" sz="1100" baseline="0" dirty="0" smtClean="0"/>
                        <a:t>본 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357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898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SAFMN_mine_block12_x2_0328_223929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SAFMN_x3_ours_0326_225915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14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12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57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SAFMN_x4_mine_0327_294959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5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12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3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축소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459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Mine_dim_24_x2_0413_011136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23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420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747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mine_dim_48_block_8_x2_0409_084417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8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652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158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891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Mine_dim_60_block_8_x2_0405_144519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9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축소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215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Mine_dim_24_x3_0413_220905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350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8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3090_1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660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418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Mine_dim_60_block_8_x3_0407_212007(495000.pth)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0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축소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Mine_dim_24_x4_0414_205807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8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189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9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672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225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Mine_dim_60_block_8_x4_0406_175244 (490000.pth)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39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76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408303"/>
                  </a:ext>
                </a:extLst>
              </a:tr>
            </a:tbl>
          </a:graphicData>
        </a:graphic>
      </p:graphicFrame>
      <p:sp>
        <p:nvSpPr>
          <p:cNvPr id="3" name="내용 개체 틀 2"/>
          <p:cNvSpPr txBox="1">
            <a:spLocks/>
          </p:cNvSpPr>
          <p:nvPr/>
        </p:nvSpPr>
        <p:spPr>
          <a:xfrm>
            <a:off x="138021" y="0"/>
            <a:ext cx="11292366" cy="130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Stack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dim</a:t>
            </a:r>
            <a:r>
              <a:rPr lang="ko-KR" altLang="en-US" sz="1600" dirty="0" smtClean="0"/>
              <a:t>을 바꿔가며 실험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safmn_arch_our_linear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37541"/>
              </p:ext>
            </p:extLst>
          </p:nvPr>
        </p:nvGraphicFramePr>
        <p:xfrm>
          <a:off x="138021" y="379851"/>
          <a:ext cx="11849598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61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4088602288"/>
                    </a:ext>
                  </a:extLst>
                </a:gridCol>
                <a:gridCol w="682831">
                  <a:extLst>
                    <a:ext uri="{9D8B030D-6E8A-4147-A177-3AD203B41FA5}">
                      <a16:colId xmlns:a16="http://schemas.microsoft.com/office/drawing/2014/main" val="2161154553"/>
                    </a:ext>
                  </a:extLst>
                </a:gridCol>
                <a:gridCol w="807887">
                  <a:extLst>
                    <a:ext uri="{9D8B030D-6E8A-4147-A177-3AD203B41FA5}">
                      <a16:colId xmlns:a16="http://schemas.microsoft.com/office/drawing/2014/main" val="1613468055"/>
                    </a:ext>
                  </a:extLst>
                </a:gridCol>
                <a:gridCol w="410629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891652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56181">
                  <a:extLst>
                    <a:ext uri="{9D8B030D-6E8A-4147-A177-3AD203B41FA5}">
                      <a16:colId xmlns:a16="http://schemas.microsoft.com/office/drawing/2014/main" val="322547044"/>
                    </a:ext>
                  </a:extLst>
                </a:gridCol>
                <a:gridCol w="1173228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173227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196692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208424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161496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17813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 </a:t>
                      </a:r>
                      <a:r>
                        <a:rPr lang="en-US" altLang="ko-KR" sz="1100" baseline="0" dirty="0" smtClean="0"/>
                        <a:t>(dim /Stack)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원본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37.88 / 0.9601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33.40 / 0.9166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32.06/  0.8984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31.49 / 0.9217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38.47 / 0.9765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원본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181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44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455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37.94 /</a:t>
                      </a:r>
                      <a:r>
                        <a:rPr lang="en-US" altLang="ko-KR" sz="1100" b="0" baseline="0" dirty="0" smtClean="0"/>
                        <a:t> 0.9604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33.52 /</a:t>
                      </a:r>
                      <a:r>
                        <a:rPr lang="en-US" altLang="ko-KR" sz="1100" baseline="0" dirty="0" smtClean="0"/>
                        <a:t> 0.9175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32.15 / 0.8995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31.82 / 0.9253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38.74 / 0.9771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1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38.01 / 0.9606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33.60 / 0.9185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32.18 / 0.8999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32.04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0.9272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38.92 / 0.9776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0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</a:t>
                      </a:r>
                      <a:r>
                        <a:rPr lang="ko-KR" altLang="en-US" sz="1100" baseline="0" dirty="0" smtClean="0"/>
                        <a:t>본 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357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898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38.05 / 0.9608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33.65 / 0.9187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32.24 / 0.9006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32.31 / 0.9298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39.10</a:t>
                      </a:r>
                      <a:r>
                        <a:rPr lang="en-US" altLang="ko-KR" sz="1100" baseline="0" dirty="0" smtClean="0"/>
                        <a:t> / 0.9780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6C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34.36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/ 0.9270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30.38 / 0.8428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29.11 / 0.8056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28.10 / 0.8503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33.72 / 0.9448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14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12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실험중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1C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6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 </a:t>
                      </a: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A6000_2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32.21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/ 0.8949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28.63/ 0.7822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27.60 / 0.7367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26.08/0.7837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30.59 / 0.9081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5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원본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36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12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368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실험중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B3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49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 </a:t>
                      </a:r>
                      <a:r>
                        <a:rPr lang="ko-KR" altLang="en-US" sz="1100" dirty="0" smtClean="0"/>
                        <a:t>축소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459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37.91 / 0.9602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33.44 / 0.9169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32.09 / 0.8988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31.62 /</a:t>
                      </a:r>
                      <a:r>
                        <a:rPr lang="en-US" altLang="ko-KR" sz="1100" baseline="0" dirty="0" smtClean="0"/>
                        <a:t> 0.9231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38.58 / 0.9768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3090_1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420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747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38.06</a:t>
                      </a:r>
                      <a:r>
                        <a:rPr lang="en-US" altLang="ko-KR" sz="1100" baseline="0" dirty="0" smtClean="0"/>
                        <a:t> / 0.9609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33.67</a:t>
                      </a:r>
                      <a:r>
                        <a:rPr lang="en-US" altLang="ko-KR" sz="1100" b="0" baseline="0" dirty="0" smtClean="0"/>
                        <a:t> / 0.9189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32.25 / 0.9007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32.33 / 0.9299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39.14 /0.9780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8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652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158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891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38.10 / 0.9610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33.76 / 0.9201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32.28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/ 0.</a:t>
                      </a:r>
                      <a:r>
                        <a:rPr lang="en-US" altLang="ko-KR" sz="1100" baseline="0" dirty="0" smtClean="0"/>
                        <a:t>9012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32.52 / 0.9316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39.24 / 0.9783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9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축소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215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34.18 / 0.9258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30.24 / 0.8401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29.00 / 0.8030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27.75 / 0.8430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33.28 / 0.9417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350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실험중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8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3090_1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660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418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34.58</a:t>
                      </a:r>
                      <a:r>
                        <a:rPr lang="en-US" altLang="ko-KR" sz="1100" baseline="0" dirty="0" smtClean="0"/>
                        <a:t> / 0.9285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30.53 / 0.8458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29.21</a:t>
                      </a:r>
                      <a:r>
                        <a:rPr lang="en-US" altLang="ko-KR" sz="1100" b="0" baseline="0" dirty="0" smtClean="0"/>
                        <a:t> / 0.8084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28.48 / 0.8581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34.18 / 0.9477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85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0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축소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Lion_2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31.99 / 0.8921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28.51</a:t>
                      </a:r>
                      <a:r>
                        <a:rPr lang="en-US" altLang="ko-KR" sz="1100" baseline="0" dirty="0" smtClean="0"/>
                        <a:t> / 0.7789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27.49 / 0.7332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25.75 / 0.7728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30.10  / 0.9020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79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48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Bnn_1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436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189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/>
                        <a:t>실험중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9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60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 (</a:t>
                      </a:r>
                      <a:r>
                        <a:rPr lang="ko-KR" altLang="en-US" sz="1100" b="1" dirty="0" smtClean="0"/>
                        <a:t>표준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3090_2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672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225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/>
                        <a:t>32.38</a:t>
                      </a:r>
                      <a:r>
                        <a:rPr lang="en-US" altLang="ko-KR" sz="1100" b="0" baseline="0" dirty="0" smtClean="0"/>
                        <a:t> / 0.8971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28.79 / 0.7859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27.70 / 0.7403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26.44 / 0.7947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31.09 / 0.9139</a:t>
                      </a:r>
                      <a:endParaRPr lang="ko-KR" altLang="en-US" sz="110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57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17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Dim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확장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84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8</a:t>
                      </a:r>
                      <a:endParaRPr lang="ko-KR" altLang="en-US" sz="1100" b="1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A6000_2</a:t>
                      </a:r>
                      <a:endParaRPr lang="ko-KR" altLang="en-US" sz="1100" b="0" dirty="0" smtClean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1300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>
                    <a:solidFill>
                      <a:srgbClr val="F4C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56581"/>
                  </a:ext>
                </a:extLst>
              </a:tr>
            </a:tbl>
          </a:graphicData>
        </a:graphic>
      </p:graphicFrame>
      <p:sp>
        <p:nvSpPr>
          <p:cNvPr id="3" name="내용 개체 틀 2"/>
          <p:cNvSpPr txBox="1">
            <a:spLocks/>
          </p:cNvSpPr>
          <p:nvPr/>
        </p:nvSpPr>
        <p:spPr>
          <a:xfrm>
            <a:off x="138021" y="42111"/>
            <a:ext cx="11292366" cy="130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Stack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dim</a:t>
            </a:r>
            <a:r>
              <a:rPr lang="ko-KR" altLang="en-US" sz="1600" dirty="0" smtClean="0"/>
              <a:t>을 바꿔가며 실험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safmn_arch_our_linear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72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38019" y="18438"/>
            <a:ext cx="11292366" cy="49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Split Head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개수의 </a:t>
            </a:r>
            <a:r>
              <a:rPr lang="ko-KR" altLang="en-US" sz="1600" dirty="0" smtClean="0"/>
              <a:t>변경 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new_head_num.py)</a:t>
            </a:r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87999"/>
              </p:ext>
            </p:extLst>
          </p:nvPr>
        </p:nvGraphicFramePr>
        <p:xfrm>
          <a:off x="138018" y="313975"/>
          <a:ext cx="11994079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268">
                  <a:extLst>
                    <a:ext uri="{9D8B030D-6E8A-4147-A177-3AD203B41FA5}">
                      <a16:colId xmlns:a16="http://schemas.microsoft.com/office/drawing/2014/main" val="58709026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956284873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536726234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028178048"/>
                    </a:ext>
                  </a:extLst>
                </a:gridCol>
                <a:gridCol w="967839">
                  <a:extLst>
                    <a:ext uri="{9D8B030D-6E8A-4147-A177-3AD203B41FA5}">
                      <a16:colId xmlns:a16="http://schemas.microsoft.com/office/drawing/2014/main" val="1496702885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461341149"/>
                    </a:ext>
                  </a:extLst>
                </a:gridCol>
                <a:gridCol w="1187532">
                  <a:extLst>
                    <a:ext uri="{9D8B030D-6E8A-4147-A177-3AD203B41FA5}">
                      <a16:colId xmlns:a16="http://schemas.microsoft.com/office/drawing/2014/main" val="3834160036"/>
                    </a:ext>
                  </a:extLst>
                </a:gridCol>
                <a:gridCol w="1211283">
                  <a:extLst>
                    <a:ext uri="{9D8B030D-6E8A-4147-A177-3AD203B41FA5}">
                      <a16:colId xmlns:a16="http://schemas.microsoft.com/office/drawing/2014/main" val="3914485876"/>
                    </a:ext>
                  </a:extLst>
                </a:gridCol>
                <a:gridCol w="1223159">
                  <a:extLst>
                    <a:ext uri="{9D8B030D-6E8A-4147-A177-3AD203B41FA5}">
                      <a16:colId xmlns:a16="http://schemas.microsoft.com/office/drawing/2014/main" val="66626365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1215638745"/>
                    </a:ext>
                  </a:extLst>
                </a:gridCol>
              </a:tblGrid>
              <a:tr h="1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Set14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U100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M109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05545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845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38.00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0.9606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33.58 / 0.9179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32.17 / 0.8997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31.93 / 0.9260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38.83 / 0.9774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31703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275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396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34.37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0.9271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30.39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0.8431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29.11 / 0.8054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28.05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0.8495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33.71 / 0.9449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82537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213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실험 중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513155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(495000.pth)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717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38.01 / 0.9606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33.59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0.9180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32.18 / 0.8999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32.02 / 0.9270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38.87 / 0.9776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34057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336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34.37 / 0.9271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30.37 / 0.8427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29.11 /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0.8056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28.05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0.8496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33.73 / 0.9450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24702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(490000.pth)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261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181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32.18 / 0.8948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28.63 / 0.7826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27.60</a:t>
                      </a:r>
                      <a:r>
                        <a:rPr lang="en-US" altLang="ko-KR" sz="1100" baseline="0" dirty="0" smtClean="0"/>
                        <a:t> / 0.7370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26.07 / 0.7838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30.59 / 0.9085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57997"/>
                  </a:ext>
                </a:extLst>
              </a:tr>
              <a:tr h="24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646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38.00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0.9606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33.59 / 0.9182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32.19 / 0.8999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32.02 / 0.9273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38.88 / 0.9775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248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34.41 / 0.9273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30.37 / 0.8426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29.12 / 0.8059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28.09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0.8502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33.73 / 0.9449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5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254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163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32.19</a:t>
                      </a:r>
                      <a:r>
                        <a:rPr lang="en-US" altLang="ko-KR" sz="1100" baseline="0" dirty="0" smtClean="0"/>
                        <a:t> / 0.8947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28.63 / 0.7821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27.60 / 0.7367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26.08</a:t>
                      </a:r>
                      <a:r>
                        <a:rPr lang="en-US" altLang="ko-KR" sz="1100" baseline="0" dirty="0" smtClean="0"/>
                        <a:t> / 0.7834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30.58 / 0.9080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17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4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원본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239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38.01 / 0.9606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33.60 / 0.9185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32.18 / 0.8999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32.04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/ 0.9272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38.92 / 0.9776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63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4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원본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34.36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/ 0.9270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30.38 / 0.8428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29.11 / 0.8056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28.10 / 0.8503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33.72 / 0.9448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2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4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원본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)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32.21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/ 0.8949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28.63/ 0.7822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27.60 / 0.7367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26.08 / 0.7837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30.59 / 0.9081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150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67619"/>
              </p:ext>
            </p:extLst>
          </p:nvPr>
        </p:nvGraphicFramePr>
        <p:xfrm>
          <a:off x="138017" y="3880307"/>
          <a:ext cx="1199407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58">
                  <a:extLst>
                    <a:ext uri="{9D8B030D-6E8A-4147-A177-3AD203B41FA5}">
                      <a16:colId xmlns:a16="http://schemas.microsoft.com/office/drawing/2014/main" val="587090268"/>
                    </a:ext>
                  </a:extLst>
                </a:gridCol>
                <a:gridCol w="863510">
                  <a:extLst>
                    <a:ext uri="{9D8B030D-6E8A-4147-A177-3AD203B41FA5}">
                      <a16:colId xmlns:a16="http://schemas.microsoft.com/office/drawing/2014/main" val="237792922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956284873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536726234"/>
                    </a:ext>
                  </a:extLst>
                </a:gridCol>
                <a:gridCol w="902524">
                  <a:extLst>
                    <a:ext uri="{9D8B030D-6E8A-4147-A177-3AD203B41FA5}">
                      <a16:colId xmlns:a16="http://schemas.microsoft.com/office/drawing/2014/main" val="2028178048"/>
                    </a:ext>
                  </a:extLst>
                </a:gridCol>
                <a:gridCol w="967839">
                  <a:extLst>
                    <a:ext uri="{9D8B030D-6E8A-4147-A177-3AD203B41FA5}">
                      <a16:colId xmlns:a16="http://schemas.microsoft.com/office/drawing/2014/main" val="1496702885"/>
                    </a:ext>
                  </a:extLst>
                </a:gridCol>
                <a:gridCol w="5985165">
                  <a:extLst>
                    <a:ext uri="{9D8B030D-6E8A-4147-A177-3AD203B41FA5}">
                      <a16:colId xmlns:a16="http://schemas.microsoft.com/office/drawing/2014/main" val="461341149"/>
                    </a:ext>
                  </a:extLst>
                </a:gridCol>
              </a:tblGrid>
              <a:tr h="1781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Ab~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옵션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#Par(K)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#Flops(G)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#ACTs[M]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실험 결과 및 날짜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05545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3090_2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845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Mine_head_1_x2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0941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3090_2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275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396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Mine_head_1_x3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592088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Head 1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3090_2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282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213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A9A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Mine_head_1_x4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A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34647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3090_1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717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Mine_head_2_x2_0418_165133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34057"/>
                  </a:ext>
                </a:extLst>
              </a:tr>
              <a:tr h="127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3090_2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336</a:t>
                      </a:r>
                      <a:endParaRPr lang="ko-KR" altLang="en-US" sz="11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Mine_head_2_x3_0418_165148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24702"/>
                  </a:ext>
                </a:extLst>
              </a:tr>
              <a:tr h="15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Split_Head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3090_1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261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181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Mine_head_2_x4_0419_000211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57997"/>
                  </a:ext>
                </a:extLst>
              </a:tr>
              <a:tr h="24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Lion_1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243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646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mine_head_3_x2_0413_011520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Lion_1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X3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248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Mine_head_3_x3_0414_171506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5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Split_Head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 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Lion_1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x4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254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163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Mine_head_3_x4_0415_195233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1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5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Efficient super resolution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5333360"/>
            <a:ext cx="9802593" cy="1190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2" y="2049769"/>
            <a:ext cx="5034976" cy="2978675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3509076" y="4649189"/>
            <a:ext cx="4809507" cy="326572"/>
          </a:xfrm>
          <a:prstGeom prst="frame">
            <a:avLst>
              <a:gd name="adj1" fmla="val 107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/>
          <p:cNvSpPr/>
          <p:nvPr/>
        </p:nvSpPr>
        <p:spPr>
          <a:xfrm>
            <a:off x="120655" y="327672"/>
            <a:ext cx="9887852" cy="2873829"/>
          </a:xfrm>
          <a:prstGeom prst="roundRect">
            <a:avLst/>
          </a:prstGeom>
          <a:solidFill>
            <a:srgbClr val="F8F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270627" y="394094"/>
            <a:ext cx="659081" cy="665018"/>
          </a:xfrm>
          <a:prstGeom prst="cube">
            <a:avLst>
              <a:gd name="adj" fmla="val 6426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정육면체 10"/>
          <p:cNvSpPr/>
          <p:nvPr/>
        </p:nvSpPr>
        <p:spPr>
          <a:xfrm>
            <a:off x="1919474" y="371365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정육면체 11"/>
          <p:cNvSpPr/>
          <p:nvPr/>
        </p:nvSpPr>
        <p:spPr>
          <a:xfrm>
            <a:off x="1919475" y="1017573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정육면체 12"/>
          <p:cNvSpPr/>
          <p:nvPr/>
        </p:nvSpPr>
        <p:spPr>
          <a:xfrm>
            <a:off x="1920543" y="1663781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정육면체 13"/>
          <p:cNvSpPr/>
          <p:nvPr/>
        </p:nvSpPr>
        <p:spPr>
          <a:xfrm>
            <a:off x="1919474" y="2309989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95023" y="750418"/>
            <a:ext cx="691422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split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02575" y="956249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86445" y="560004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706267" y="1289810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706267" y="1931077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727026" y="2625784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82044" y="996806"/>
            <a:ext cx="932802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DS /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82042" y="1643014"/>
            <a:ext cx="932804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DS / 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82042" y="2289222"/>
            <a:ext cx="932803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DS / 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99567" y="2289221"/>
            <a:ext cx="1012807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QKV + 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61629" y="1091669"/>
            <a:ext cx="1072666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QKV + 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03879" y="1683470"/>
            <a:ext cx="1023471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QKV + 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4170385" y="2061553"/>
            <a:ext cx="10010" cy="1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66712" y="1727526"/>
            <a:ext cx="279070" cy="280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4816082" y="1472801"/>
            <a:ext cx="4810" cy="14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4700025" y="1151188"/>
            <a:ext cx="279070" cy="280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99334" y="437755"/>
            <a:ext cx="1038258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QKV + 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5605152" y="801912"/>
            <a:ext cx="24246" cy="23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523807" y="511075"/>
            <a:ext cx="279070" cy="280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3508553" y="1888420"/>
            <a:ext cx="451584" cy="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546374" y="1211528"/>
            <a:ext cx="1066000" cy="1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547358" y="549939"/>
            <a:ext cx="2879992" cy="11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700083" y="2521475"/>
            <a:ext cx="1858630" cy="2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8318249" y="1650661"/>
            <a:ext cx="279070" cy="280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540494" y="1875969"/>
            <a:ext cx="1062493" cy="9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153176" y="1300976"/>
            <a:ext cx="405537" cy="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190980" y="595176"/>
            <a:ext cx="1127269" cy="9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50019" y="1783746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00564" y="1537975"/>
            <a:ext cx="864742" cy="523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Conv2d(merge)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9282921" y="2191475"/>
            <a:ext cx="58695" cy="74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462574" y="2884063"/>
            <a:ext cx="8806806" cy="11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62574" y="1118575"/>
            <a:ext cx="26679" cy="17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020882" y="2863483"/>
            <a:ext cx="279070" cy="280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72494" y="2197962"/>
            <a:ext cx="1329837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Upsample</a:t>
            </a:r>
            <a:r>
              <a:rPr lang="en-US" altLang="ko-KR" sz="1400" dirty="0" smtClean="0">
                <a:solidFill>
                  <a:schemeClr val="tx1"/>
                </a:solidFill>
              </a:rPr>
              <a:t> * 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20505" y="1630697"/>
            <a:ext cx="1329837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Upsample</a:t>
            </a:r>
            <a:r>
              <a:rPr lang="en-US" altLang="ko-KR" sz="1400" dirty="0" smtClean="0">
                <a:solidFill>
                  <a:schemeClr val="tx1"/>
                </a:solidFill>
              </a:rPr>
              <a:t> * 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625878" y="1047516"/>
            <a:ext cx="1329836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Upsample</a:t>
            </a:r>
            <a:r>
              <a:rPr lang="en-US" altLang="ko-KR" sz="1400" dirty="0" smtClean="0">
                <a:solidFill>
                  <a:schemeClr val="tx1"/>
                </a:solidFill>
              </a:rPr>
              <a:t> *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939161" y="1491774"/>
            <a:ext cx="318321" cy="20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998697" y="1811116"/>
            <a:ext cx="258785" cy="8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980650" y="2003055"/>
            <a:ext cx="337599" cy="47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0057411" y="1698666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10347667" y="333610"/>
            <a:ext cx="863255" cy="2873829"/>
          </a:xfrm>
          <a:prstGeom prst="roundRect">
            <a:avLst/>
          </a:prstGeom>
          <a:solidFill>
            <a:srgbClr val="F8F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5400000">
            <a:off x="10077975" y="1574088"/>
            <a:ext cx="1433728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MLP(CCM)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5333" y="3692212"/>
            <a:ext cx="9887852" cy="2873829"/>
          </a:xfrm>
          <a:prstGeom prst="roundRect">
            <a:avLst/>
          </a:prstGeom>
          <a:solidFill>
            <a:srgbClr val="F8F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/>
          <p:cNvSpPr/>
          <p:nvPr/>
        </p:nvSpPr>
        <p:spPr>
          <a:xfrm>
            <a:off x="1522852" y="4754409"/>
            <a:ext cx="659081" cy="665018"/>
          </a:xfrm>
          <a:prstGeom prst="cube">
            <a:avLst>
              <a:gd name="adj" fmla="val 6426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내용 개체 틀 2"/>
          <p:cNvSpPr txBox="1">
            <a:spLocks/>
          </p:cNvSpPr>
          <p:nvPr/>
        </p:nvSpPr>
        <p:spPr>
          <a:xfrm>
            <a:off x="7754614" y="461564"/>
            <a:ext cx="2054484" cy="50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 smtClean="0"/>
              <a:t>Proposed Method</a:t>
            </a:r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7704475" y="3856893"/>
            <a:ext cx="2054484" cy="50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 smtClean="0"/>
              <a:t>Existed Method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38237" y="5057455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10328493" y="3692399"/>
            <a:ext cx="863255" cy="2873829"/>
          </a:xfrm>
          <a:prstGeom prst="roundRect">
            <a:avLst/>
          </a:prstGeom>
          <a:solidFill>
            <a:srgbClr val="F8F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5400000">
            <a:off x="10058801" y="4932877"/>
            <a:ext cx="1433728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MLP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2258142" y="5070371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507383" y="4879103"/>
            <a:ext cx="691422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QKV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정육면체 75"/>
          <p:cNvSpPr/>
          <p:nvPr/>
        </p:nvSpPr>
        <p:spPr>
          <a:xfrm>
            <a:off x="3147459" y="4572505"/>
            <a:ext cx="1166292" cy="1138497"/>
          </a:xfrm>
          <a:prstGeom prst="cube">
            <a:avLst>
              <a:gd name="adj" fmla="val 7814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4217527" y="5178776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548628" y="4878767"/>
            <a:ext cx="1153344" cy="4551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Split (Multi-Head)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정육면체 78"/>
          <p:cNvSpPr/>
          <p:nvPr/>
        </p:nvSpPr>
        <p:spPr>
          <a:xfrm>
            <a:off x="5998984" y="4038701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정육면체 79"/>
          <p:cNvSpPr/>
          <p:nvPr/>
        </p:nvSpPr>
        <p:spPr>
          <a:xfrm>
            <a:off x="5998985" y="4684909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정육면체 80"/>
          <p:cNvSpPr/>
          <p:nvPr/>
        </p:nvSpPr>
        <p:spPr>
          <a:xfrm>
            <a:off x="6000053" y="5331117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정육면체 81"/>
          <p:cNvSpPr/>
          <p:nvPr/>
        </p:nvSpPr>
        <p:spPr>
          <a:xfrm>
            <a:off x="5998984" y="5977325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5765955" y="4227340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785777" y="4957146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785777" y="5598413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806536" y="6293120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563565" y="4012137"/>
            <a:ext cx="691422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561622" y="4658708"/>
            <a:ext cx="691422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553807" y="5304079"/>
            <a:ext cx="691422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561622" y="5952444"/>
            <a:ext cx="691422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981304" y="5073401"/>
            <a:ext cx="279070" cy="280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7350852" y="4289316"/>
            <a:ext cx="630452" cy="75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7404361" y="5428076"/>
            <a:ext cx="576943" cy="8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7369309" y="5290766"/>
            <a:ext cx="511795" cy="33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7359931" y="4899459"/>
            <a:ext cx="479739" cy="20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내용 개체 틀 2"/>
          <p:cNvSpPr txBox="1">
            <a:spLocks/>
          </p:cNvSpPr>
          <p:nvPr/>
        </p:nvSpPr>
        <p:spPr>
          <a:xfrm>
            <a:off x="8819902" y="5963118"/>
            <a:ext cx="844783" cy="39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altLang="ko-KR" sz="1400" i="1" dirty="0"/>
              <a:t>x</a:t>
            </a:r>
            <a:r>
              <a:rPr lang="en-US" altLang="ko-KR" sz="1400" i="1" dirty="0" smtClean="0"/>
              <a:t> N</a:t>
            </a:r>
          </a:p>
        </p:txBody>
      </p:sp>
      <p:sp>
        <p:nvSpPr>
          <p:cNvPr id="97" name="내용 개체 틀 2"/>
          <p:cNvSpPr txBox="1">
            <a:spLocks/>
          </p:cNvSpPr>
          <p:nvPr/>
        </p:nvSpPr>
        <p:spPr>
          <a:xfrm>
            <a:off x="11164300" y="5018517"/>
            <a:ext cx="844783" cy="39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altLang="ko-KR" sz="1400" i="1" dirty="0"/>
              <a:t>x</a:t>
            </a:r>
            <a:r>
              <a:rPr lang="en-US" altLang="ko-KR" sz="1400" i="1" dirty="0" smtClean="0"/>
              <a:t> N</a:t>
            </a:r>
          </a:p>
        </p:txBody>
      </p:sp>
      <p:sp>
        <p:nvSpPr>
          <p:cNvPr id="98" name="내용 개체 틀 2"/>
          <p:cNvSpPr txBox="1">
            <a:spLocks/>
          </p:cNvSpPr>
          <p:nvPr/>
        </p:nvSpPr>
        <p:spPr>
          <a:xfrm>
            <a:off x="11127690" y="1653688"/>
            <a:ext cx="844783" cy="39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altLang="ko-KR" sz="1400" i="1" dirty="0"/>
              <a:t>x</a:t>
            </a:r>
            <a:r>
              <a:rPr lang="en-US" altLang="ko-KR" sz="1400" i="1" dirty="0" smtClean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7910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내용 개체 틀 2"/>
          <p:cNvSpPr txBox="1">
            <a:spLocks/>
          </p:cNvSpPr>
          <p:nvPr/>
        </p:nvSpPr>
        <p:spPr>
          <a:xfrm>
            <a:off x="299626" y="3137592"/>
            <a:ext cx="11474696" cy="375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기존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ViT</a:t>
            </a:r>
            <a:r>
              <a:rPr lang="ko-KR" altLang="en-US" sz="1600" dirty="0" smtClean="0"/>
              <a:t>는 같은 </a:t>
            </a:r>
            <a:r>
              <a:rPr lang="en-US" altLang="ko-KR" sz="1600" dirty="0" smtClean="0"/>
              <a:t>stage </a:t>
            </a:r>
            <a:r>
              <a:rPr lang="ko-KR" altLang="en-US" sz="1600" dirty="0" smtClean="0"/>
              <a:t>내의 차원의 </a:t>
            </a:r>
            <a:r>
              <a:rPr lang="en-US" altLang="ko-KR" sz="1600" dirty="0" smtClean="0"/>
              <a:t>size</a:t>
            </a:r>
            <a:r>
              <a:rPr lang="ko-KR" altLang="en-US" sz="1600" dirty="0" smtClean="0"/>
              <a:t>는 전부 같으며</a:t>
            </a:r>
            <a:r>
              <a:rPr lang="en-US" altLang="ko-KR" sz="1600" dirty="0" smtClean="0"/>
              <a:t>, head</a:t>
            </a:r>
            <a:r>
              <a:rPr lang="ko-KR" altLang="en-US" sz="1600" dirty="0" smtClean="0"/>
              <a:t>별로 </a:t>
            </a:r>
            <a:r>
              <a:rPr lang="en-US" altLang="ko-KR" sz="1600" dirty="0" smtClean="0"/>
              <a:t>size</a:t>
            </a:r>
            <a:r>
              <a:rPr lang="ko-KR" altLang="en-US" sz="1600" dirty="0" smtClean="0"/>
              <a:t>를 다르게 한 경우는 없음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2) </a:t>
            </a:r>
            <a:r>
              <a:rPr lang="ko-KR" altLang="en-US" sz="1600" dirty="0" smtClean="0"/>
              <a:t>사이즈를 다르게 하여 각자 더해주는 방식은 </a:t>
            </a:r>
            <a:r>
              <a:rPr lang="en-US" altLang="ko-KR" sz="1600" dirty="0" smtClean="0"/>
              <a:t>window communication </a:t>
            </a:r>
            <a:r>
              <a:rPr lang="ko-KR" altLang="en-US" sz="1600" dirty="0" smtClean="0"/>
              <a:t>문제를 해결</a:t>
            </a:r>
            <a:r>
              <a:rPr lang="en-US" altLang="ko-KR" sz="1600" dirty="0" smtClean="0"/>
              <a:t>(no window sum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DownSampling</a:t>
            </a:r>
            <a:r>
              <a:rPr lang="ko-KR" altLang="en-US" sz="1600" dirty="0" smtClean="0"/>
              <a:t>을 하지 않는 실험의 결과가 이를 증명</a:t>
            </a:r>
            <a:r>
              <a:rPr lang="en-US" altLang="ko-KR" sz="1600" dirty="0" smtClean="0"/>
              <a:t>). Training size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(64, 64)</a:t>
            </a:r>
            <a:r>
              <a:rPr lang="ko-KR" altLang="en-US" sz="1600" dirty="0" smtClean="0"/>
              <a:t>이므로</a:t>
            </a:r>
            <a:r>
              <a:rPr lang="en-US" altLang="ko-KR" sz="1600" dirty="0" smtClean="0"/>
              <a:t>, win=(8,8), </a:t>
            </a:r>
            <a:r>
              <a:rPr lang="en-US" altLang="ko-KR" sz="1600" dirty="0" err="1" smtClean="0"/>
              <a:t>downsample</a:t>
            </a:r>
            <a:r>
              <a:rPr lang="en-US" altLang="ko-KR" sz="1600" dirty="0" smtClean="0"/>
              <a:t> /8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fully-</a:t>
            </a:r>
            <a:r>
              <a:rPr lang="en-US" altLang="ko-KR" sz="1600" dirty="0" err="1" smtClean="0"/>
              <a:t>attn</a:t>
            </a:r>
            <a:r>
              <a:rPr lang="ko-KR" altLang="en-US" sz="1600" dirty="0" smtClean="0"/>
              <a:t>과 유사 효과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여기에 더불어</a:t>
            </a:r>
            <a:r>
              <a:rPr lang="en-US" altLang="ko-KR" sz="1600" dirty="0" smtClean="0"/>
              <a:t>, CNN</a:t>
            </a:r>
            <a:r>
              <a:rPr lang="ko-KR" altLang="en-US" sz="1600" dirty="0" smtClean="0"/>
              <a:t>이 가진 근본적 한계인 </a:t>
            </a:r>
            <a:r>
              <a:rPr lang="en-US" altLang="ko-KR" sz="1600" dirty="0" smtClean="0"/>
              <a:t>limited receptive field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ViT</a:t>
            </a:r>
            <a:r>
              <a:rPr lang="ko-KR" altLang="en-US" sz="1600" dirty="0" smtClean="0"/>
              <a:t>를 통해 해결하고자 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과도한 </a:t>
            </a:r>
            <a:r>
              <a:rPr lang="ko-KR" altLang="en-US" sz="1600" dirty="0" err="1" smtClean="0"/>
              <a:t>연산횟수를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downsampling</a:t>
            </a:r>
            <a:r>
              <a:rPr lang="en-US" altLang="ko-KR" sz="1600" dirty="0" smtClean="0"/>
              <a:t> + channel split</a:t>
            </a:r>
            <a:r>
              <a:rPr lang="ko-KR" altLang="en-US" sz="1600" dirty="0" smtClean="0"/>
              <a:t>을 통해 해결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4) </a:t>
            </a:r>
            <a:r>
              <a:rPr lang="ko-KR" altLang="en-US" sz="1600" dirty="0" smtClean="0"/>
              <a:t>한 번에 </a:t>
            </a:r>
            <a:r>
              <a:rPr lang="en-US" altLang="ko-KR" sz="1600" dirty="0" smtClean="0"/>
              <a:t>QKV</a:t>
            </a:r>
            <a:r>
              <a:rPr lang="ko-KR" altLang="en-US" sz="1600" dirty="0" smtClean="0"/>
              <a:t>를 진행하지 않고</a:t>
            </a:r>
            <a:r>
              <a:rPr lang="en-US" altLang="ko-KR" sz="1600" dirty="0" smtClean="0"/>
              <a:t>, split</a:t>
            </a:r>
            <a:r>
              <a:rPr lang="ko-KR" altLang="en-US" sz="1600" dirty="0" smtClean="0"/>
              <a:t>으로 쪼갠 다음 </a:t>
            </a:r>
            <a:r>
              <a:rPr lang="en-US" altLang="ko-KR" sz="1600" dirty="0" err="1" smtClean="0"/>
              <a:t>qkv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attn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연산을 하면 </a:t>
            </a:r>
            <a:r>
              <a:rPr lang="en-US" altLang="ko-KR" sz="1600" dirty="0" smtClean="0"/>
              <a:t>#</a:t>
            </a:r>
            <a:r>
              <a:rPr lang="en-US" altLang="ko-KR" sz="1600" dirty="0" err="1" smtClean="0"/>
              <a:t>param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#MACs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배로 감소</a:t>
            </a:r>
            <a:r>
              <a:rPr lang="en-US" altLang="ko-KR" sz="1600" dirty="0" smtClean="0"/>
              <a:t>((36*108)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4*(9*36)</a:t>
            </a:r>
            <a:r>
              <a:rPr lang="ko-KR" altLang="en-US" sz="1600" dirty="0" smtClean="0"/>
              <a:t>으로 감소</a:t>
            </a:r>
            <a:r>
              <a:rPr lang="en-US" altLang="ko-KR" sz="1600" dirty="0" smtClean="0"/>
              <a:t>).</a:t>
            </a:r>
          </a:p>
          <a:p>
            <a:r>
              <a:rPr lang="en-US" altLang="ko-KR" sz="1600" dirty="0" smtClean="0"/>
              <a:t>5) </a:t>
            </a:r>
            <a:r>
              <a:rPr lang="ko-KR" altLang="en-US" sz="1600" dirty="0" smtClean="0"/>
              <a:t>일반적인 </a:t>
            </a:r>
            <a:r>
              <a:rPr lang="en-US" altLang="ko-KR" sz="1600" dirty="0" err="1" smtClean="0"/>
              <a:t>ViT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depth </a:t>
            </a:r>
            <a:r>
              <a:rPr lang="ko-KR" altLang="en-US" sz="1600" dirty="0" smtClean="0"/>
              <a:t>개념을 </a:t>
            </a:r>
            <a:r>
              <a:rPr lang="en-US" altLang="ko-KR" sz="1600" dirty="0" smtClean="0"/>
              <a:t>(split + </a:t>
            </a:r>
            <a:r>
              <a:rPr lang="en-US" altLang="ko-KR" sz="1600" dirty="0" err="1" smtClean="0"/>
              <a:t>downsample</a:t>
            </a:r>
            <a:r>
              <a:rPr lang="en-US" altLang="ko-KR" sz="1600" dirty="0" smtClean="0"/>
              <a:t> + </a:t>
            </a:r>
            <a:r>
              <a:rPr lang="ko-KR" altLang="en-US" sz="1600" dirty="0" smtClean="0"/>
              <a:t>각자의 </a:t>
            </a:r>
            <a:r>
              <a:rPr lang="en-US" altLang="ko-KR" sz="1600" dirty="0" smtClean="0"/>
              <a:t>SA)</a:t>
            </a:r>
            <a:r>
              <a:rPr lang="ko-KR" altLang="en-US" sz="1600" dirty="0" smtClean="0"/>
              <a:t>로 대체</a:t>
            </a:r>
            <a:endParaRPr lang="en-US" altLang="ko-KR" sz="1600" dirty="0" smtClean="0"/>
          </a:p>
          <a:p>
            <a:r>
              <a:rPr lang="en-US" altLang="ko-KR" sz="1600" dirty="0" smtClean="0"/>
              <a:t>6) SAFMN</a:t>
            </a:r>
            <a:r>
              <a:rPr lang="ko-KR" altLang="en-US" sz="1600" dirty="0" smtClean="0"/>
              <a:t>에도 상위 단계에 더하기를 추가하여 성능 추이를 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전체적으로 오를 시</a:t>
            </a:r>
            <a:r>
              <a:rPr lang="en-US" altLang="ko-KR" sz="1600" dirty="0" smtClean="0"/>
              <a:t>, motivation</a:t>
            </a:r>
            <a:r>
              <a:rPr lang="ko-KR" altLang="en-US" sz="1600" dirty="0" smtClean="0"/>
              <a:t>을 뒷받침하는 강력한 증거가 될 것</a:t>
            </a:r>
            <a:r>
              <a:rPr lang="en-US" altLang="ko-KR" sz="1600" dirty="0" smtClean="0"/>
              <a:t>.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altLang="ko-KR" sz="1600" dirty="0" smtClean="0"/>
              <a:t>7) </a:t>
            </a:r>
            <a:r>
              <a:rPr lang="ko-KR" altLang="en-US" dirty="0"/>
              <a:t>앞선 모델인 </a:t>
            </a:r>
            <a:r>
              <a:rPr lang="en-US" altLang="ko-KR" dirty="0"/>
              <a:t>SAFMN</a:t>
            </a:r>
            <a:r>
              <a:rPr lang="ko-KR" altLang="en-US" dirty="0"/>
              <a:t>과 </a:t>
            </a:r>
            <a:r>
              <a:rPr lang="ko-KR" altLang="en-US" dirty="0" smtClean="0"/>
              <a:t>유사 내지는 살짝 증가한 </a:t>
            </a:r>
            <a:r>
              <a:rPr lang="en-US" altLang="ko-KR" dirty="0"/>
              <a:t>#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inference time </a:t>
            </a:r>
            <a:r>
              <a:rPr lang="ko-KR" altLang="en-US" dirty="0"/>
              <a:t>및 메모리 점유율을 가지면서도 성능을 높일 수 있으리라 예상</a:t>
            </a:r>
            <a:r>
              <a:rPr lang="en-US" altLang="ko-KR" dirty="0"/>
              <a:t>.</a:t>
            </a:r>
          </a:p>
          <a:p>
            <a:endParaRPr lang="en-US" altLang="ko-KR" sz="1600" dirty="0" smtClean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99626" y="96757"/>
            <a:ext cx="9887852" cy="2873829"/>
          </a:xfrm>
          <a:prstGeom prst="roundRect">
            <a:avLst/>
          </a:prstGeom>
          <a:solidFill>
            <a:srgbClr val="F8F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정육면체 105"/>
          <p:cNvSpPr/>
          <p:nvPr/>
        </p:nvSpPr>
        <p:spPr>
          <a:xfrm>
            <a:off x="464329" y="164125"/>
            <a:ext cx="659081" cy="665018"/>
          </a:xfrm>
          <a:prstGeom prst="cube">
            <a:avLst>
              <a:gd name="adj" fmla="val 6426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정육면체 106"/>
          <p:cNvSpPr/>
          <p:nvPr/>
        </p:nvSpPr>
        <p:spPr>
          <a:xfrm>
            <a:off x="2113176" y="141396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정육면체 107"/>
          <p:cNvSpPr/>
          <p:nvPr/>
        </p:nvSpPr>
        <p:spPr>
          <a:xfrm>
            <a:off x="2113177" y="787604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정육면체 108"/>
          <p:cNvSpPr/>
          <p:nvPr/>
        </p:nvSpPr>
        <p:spPr>
          <a:xfrm>
            <a:off x="2114245" y="1433812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정육면체 109"/>
          <p:cNvSpPr/>
          <p:nvPr/>
        </p:nvSpPr>
        <p:spPr>
          <a:xfrm>
            <a:off x="2113176" y="2080020"/>
            <a:ext cx="394855" cy="390896"/>
          </a:xfrm>
          <a:prstGeom prst="cube">
            <a:avLst>
              <a:gd name="adj" fmla="val 404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1188725" y="520449"/>
            <a:ext cx="691422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split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996277" y="726280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1880147" y="330035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1899969" y="1059841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1899969" y="1701108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1920728" y="2395815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675745" y="766837"/>
            <a:ext cx="1563869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Downsample</a:t>
            </a:r>
            <a:r>
              <a:rPr lang="en-US" altLang="ko-KR" sz="1400" dirty="0" smtClean="0">
                <a:solidFill>
                  <a:schemeClr val="tx1"/>
                </a:solidFill>
              </a:rPr>
              <a:t> /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75743" y="1413045"/>
            <a:ext cx="1563869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Downsample</a:t>
            </a:r>
            <a:r>
              <a:rPr lang="en-US" altLang="ko-KR" sz="1400" dirty="0" smtClean="0">
                <a:solidFill>
                  <a:schemeClr val="tx1"/>
                </a:solidFill>
              </a:rPr>
              <a:t> / 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675744" y="2059253"/>
            <a:ext cx="1563869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Downsample</a:t>
            </a:r>
            <a:r>
              <a:rPr lang="en-US" altLang="ko-KR" sz="1400" dirty="0" smtClean="0">
                <a:solidFill>
                  <a:schemeClr val="tx1"/>
                </a:solidFill>
              </a:rPr>
              <a:t> / 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354492" y="2059252"/>
            <a:ext cx="451584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894109" y="861700"/>
            <a:ext cx="433888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187162" y="1453501"/>
            <a:ext cx="433890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 flipV="1">
            <a:off x="4918313" y="1872354"/>
            <a:ext cx="2" cy="34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4857084" y="1533672"/>
            <a:ext cx="279070" cy="280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 flipH="1" flipV="1">
            <a:off x="5693207" y="1357018"/>
            <a:ext cx="2" cy="34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5545550" y="938810"/>
            <a:ext cx="279070" cy="280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691692" y="207786"/>
            <a:ext cx="439602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6395162" y="621074"/>
            <a:ext cx="50608" cy="41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6320715" y="272697"/>
            <a:ext cx="279070" cy="280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4354492" y="1666102"/>
            <a:ext cx="451584" cy="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4415046" y="998732"/>
            <a:ext cx="1066000" cy="1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2741060" y="319970"/>
            <a:ext cx="3487748" cy="7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4893785" y="2291506"/>
            <a:ext cx="1858630" cy="2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8511951" y="1420692"/>
            <a:ext cx="279070" cy="280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 flipV="1">
            <a:off x="5734196" y="1646000"/>
            <a:ext cx="1062493" cy="9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6346878" y="1071007"/>
            <a:ext cx="405537" cy="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7384682" y="365207"/>
            <a:ext cx="1127269" cy="9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8843721" y="1553777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9094266" y="1308006"/>
            <a:ext cx="864742" cy="523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Conv2d(merge)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9476623" y="1961506"/>
            <a:ext cx="58695" cy="74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 flipV="1">
            <a:off x="751331" y="2772903"/>
            <a:ext cx="8806806" cy="11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V="1">
            <a:off x="656276" y="888606"/>
            <a:ext cx="26679" cy="17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5214584" y="2633514"/>
            <a:ext cx="279070" cy="280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766196" y="1967993"/>
            <a:ext cx="1329837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Upsample</a:t>
            </a:r>
            <a:r>
              <a:rPr lang="en-US" altLang="ko-KR" sz="1400" dirty="0" smtClean="0">
                <a:solidFill>
                  <a:schemeClr val="tx1"/>
                </a:solidFill>
              </a:rPr>
              <a:t> * 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814207" y="1400728"/>
            <a:ext cx="1329837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Upsample</a:t>
            </a:r>
            <a:r>
              <a:rPr lang="en-US" altLang="ko-KR" sz="1400" dirty="0" smtClean="0">
                <a:solidFill>
                  <a:schemeClr val="tx1"/>
                </a:solidFill>
              </a:rPr>
              <a:t> * 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819580" y="817547"/>
            <a:ext cx="1329836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Upsample</a:t>
            </a:r>
            <a:r>
              <a:rPr lang="en-US" altLang="ko-KR" sz="1400" dirty="0" smtClean="0">
                <a:solidFill>
                  <a:schemeClr val="tx1"/>
                </a:solidFill>
              </a:rPr>
              <a:t> *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/>
          <p:nvPr/>
        </p:nvCxnSpPr>
        <p:spPr>
          <a:xfrm>
            <a:off x="8132863" y="1261805"/>
            <a:ext cx="318321" cy="20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8192399" y="1581147"/>
            <a:ext cx="258785" cy="8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8174352" y="1773086"/>
            <a:ext cx="337599" cy="47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0251113" y="1468697"/>
            <a:ext cx="19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10541369" y="103641"/>
            <a:ext cx="863255" cy="2873829"/>
          </a:xfrm>
          <a:prstGeom prst="roundRect">
            <a:avLst/>
          </a:prstGeom>
          <a:solidFill>
            <a:srgbClr val="F8F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10271677" y="1344119"/>
            <a:ext cx="1433728" cy="41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MLP(CCM)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 flipV="1">
            <a:off x="2179122" y="860961"/>
            <a:ext cx="0" cy="3384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79122" y="4245428"/>
            <a:ext cx="79802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/>
          <p:cNvSpPr txBox="1">
            <a:spLocks/>
          </p:cNvSpPr>
          <p:nvPr/>
        </p:nvSpPr>
        <p:spPr>
          <a:xfrm>
            <a:off x="1522785" y="426547"/>
            <a:ext cx="1416358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/>
              <a:t>Psnr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db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66" name="내용 개체 틀 2"/>
          <p:cNvSpPr txBox="1">
            <a:spLocks/>
          </p:cNvSpPr>
          <p:nvPr/>
        </p:nvSpPr>
        <p:spPr>
          <a:xfrm>
            <a:off x="10254569" y="4158849"/>
            <a:ext cx="1416358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Flops(G)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319152" y="751595"/>
            <a:ext cx="11877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409703" y="751595"/>
            <a:ext cx="1980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5522026" y="751595"/>
            <a:ext cx="15832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6632369" y="751595"/>
            <a:ext cx="15833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7825839" y="751595"/>
            <a:ext cx="9895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9007434" y="751595"/>
            <a:ext cx="15833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179122" y="3594773"/>
            <a:ext cx="781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2179122" y="2933712"/>
            <a:ext cx="781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2179122" y="2316195"/>
            <a:ext cx="781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179122" y="1110851"/>
            <a:ext cx="781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2179122" y="1710555"/>
            <a:ext cx="781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내용 개체 틀 2"/>
          <p:cNvSpPr txBox="1">
            <a:spLocks/>
          </p:cNvSpPr>
          <p:nvPr/>
        </p:nvSpPr>
        <p:spPr>
          <a:xfrm>
            <a:off x="1375715" y="950053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30.40</a:t>
            </a:r>
          </a:p>
        </p:txBody>
      </p:sp>
      <p:sp>
        <p:nvSpPr>
          <p:cNvPr id="82" name="내용 개체 틀 2"/>
          <p:cNvSpPr txBox="1">
            <a:spLocks/>
          </p:cNvSpPr>
          <p:nvPr/>
        </p:nvSpPr>
        <p:spPr>
          <a:xfrm>
            <a:off x="1375715" y="1542892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30.38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83" name="내용 개체 틀 2"/>
          <p:cNvSpPr txBox="1">
            <a:spLocks/>
          </p:cNvSpPr>
          <p:nvPr/>
        </p:nvSpPr>
        <p:spPr>
          <a:xfrm>
            <a:off x="1359884" y="2135731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30.36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1375715" y="2768956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30.34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85" name="내용 개체 틀 2"/>
          <p:cNvSpPr txBox="1">
            <a:spLocks/>
          </p:cNvSpPr>
          <p:nvPr/>
        </p:nvSpPr>
        <p:spPr>
          <a:xfrm>
            <a:off x="1375715" y="3407710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30.32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86" name="내용 개체 틀 2"/>
          <p:cNvSpPr txBox="1">
            <a:spLocks/>
          </p:cNvSpPr>
          <p:nvPr/>
        </p:nvSpPr>
        <p:spPr>
          <a:xfrm>
            <a:off x="1375715" y="4051946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30.30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94" name="내용 개체 틀 2"/>
          <p:cNvSpPr txBox="1">
            <a:spLocks/>
          </p:cNvSpPr>
          <p:nvPr/>
        </p:nvSpPr>
        <p:spPr>
          <a:xfrm>
            <a:off x="3117779" y="4372605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15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95" name="내용 개체 틀 2"/>
          <p:cNvSpPr txBox="1">
            <a:spLocks/>
          </p:cNvSpPr>
          <p:nvPr/>
        </p:nvSpPr>
        <p:spPr>
          <a:xfrm>
            <a:off x="4174333" y="4344920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30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96" name="내용 개체 틀 2"/>
          <p:cNvSpPr txBox="1">
            <a:spLocks/>
          </p:cNvSpPr>
          <p:nvPr/>
        </p:nvSpPr>
        <p:spPr>
          <a:xfrm>
            <a:off x="5284676" y="4340430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45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97" name="내용 개체 틀 2"/>
          <p:cNvSpPr txBox="1">
            <a:spLocks/>
          </p:cNvSpPr>
          <p:nvPr/>
        </p:nvSpPr>
        <p:spPr>
          <a:xfrm>
            <a:off x="6389501" y="4340430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60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98" name="내용 개체 틀 2"/>
          <p:cNvSpPr txBox="1">
            <a:spLocks/>
          </p:cNvSpPr>
          <p:nvPr/>
        </p:nvSpPr>
        <p:spPr>
          <a:xfrm>
            <a:off x="7620803" y="4334491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7</a:t>
            </a:r>
            <a:r>
              <a:rPr lang="en-US" altLang="ko-KR" sz="1600" dirty="0" smtClean="0"/>
              <a:t>5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99" name="내용 개체 틀 2"/>
          <p:cNvSpPr txBox="1">
            <a:spLocks/>
          </p:cNvSpPr>
          <p:nvPr/>
        </p:nvSpPr>
        <p:spPr>
          <a:xfrm>
            <a:off x="8721826" y="4344920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9</a:t>
            </a:r>
            <a:r>
              <a:rPr lang="en-US" altLang="ko-KR" sz="1600" dirty="0" smtClean="0"/>
              <a:t>0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100" name="타원 99"/>
          <p:cNvSpPr/>
          <p:nvPr/>
        </p:nvSpPr>
        <p:spPr>
          <a:xfrm>
            <a:off x="3801442" y="3121838"/>
            <a:ext cx="225632" cy="228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내용 개체 틀 2"/>
          <p:cNvSpPr txBox="1">
            <a:spLocks/>
          </p:cNvSpPr>
          <p:nvPr/>
        </p:nvSpPr>
        <p:spPr>
          <a:xfrm>
            <a:off x="3544222" y="3346716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SAFMN</a:t>
            </a:r>
          </a:p>
        </p:txBody>
      </p:sp>
      <p:sp>
        <p:nvSpPr>
          <p:cNvPr id="102" name="타원 101"/>
          <p:cNvSpPr/>
          <p:nvPr/>
        </p:nvSpPr>
        <p:spPr>
          <a:xfrm>
            <a:off x="4070658" y="1590061"/>
            <a:ext cx="251703" cy="2613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내용 개체 틀 2"/>
          <p:cNvSpPr txBox="1">
            <a:spLocks/>
          </p:cNvSpPr>
          <p:nvPr/>
        </p:nvSpPr>
        <p:spPr>
          <a:xfrm>
            <a:off x="3852335" y="1268765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Ours</a:t>
            </a:r>
          </a:p>
        </p:txBody>
      </p:sp>
      <p:sp>
        <p:nvSpPr>
          <p:cNvPr id="104" name="타원 103"/>
          <p:cNvSpPr/>
          <p:nvPr/>
        </p:nvSpPr>
        <p:spPr>
          <a:xfrm>
            <a:off x="5086450" y="1514922"/>
            <a:ext cx="367640" cy="4128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내용 개체 틀 2"/>
          <p:cNvSpPr txBox="1">
            <a:spLocks/>
          </p:cNvSpPr>
          <p:nvPr/>
        </p:nvSpPr>
        <p:spPr>
          <a:xfrm>
            <a:off x="4640481" y="1113405"/>
            <a:ext cx="16997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 smtClean="0"/>
              <a:t>ShuffleMixer</a:t>
            </a:r>
            <a:endParaRPr lang="en-US" altLang="ko-KR" sz="1600" dirty="0" smtClean="0"/>
          </a:p>
        </p:txBody>
      </p:sp>
      <p:sp>
        <p:nvSpPr>
          <p:cNvPr id="106" name="타원 105"/>
          <p:cNvSpPr/>
          <p:nvPr/>
        </p:nvSpPr>
        <p:spPr>
          <a:xfrm>
            <a:off x="4971208" y="2161262"/>
            <a:ext cx="305956" cy="297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내용 개체 틀 2"/>
          <p:cNvSpPr txBox="1">
            <a:spLocks/>
          </p:cNvSpPr>
          <p:nvPr/>
        </p:nvSpPr>
        <p:spPr>
          <a:xfrm>
            <a:off x="4814650" y="2500937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PAN</a:t>
            </a:r>
          </a:p>
        </p:txBody>
      </p:sp>
      <p:sp>
        <p:nvSpPr>
          <p:cNvPr id="108" name="타원 107"/>
          <p:cNvSpPr/>
          <p:nvPr/>
        </p:nvSpPr>
        <p:spPr>
          <a:xfrm>
            <a:off x="7113725" y="2341444"/>
            <a:ext cx="628988" cy="5566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내용 개체 틀 2"/>
          <p:cNvSpPr txBox="1">
            <a:spLocks/>
          </p:cNvSpPr>
          <p:nvPr/>
        </p:nvSpPr>
        <p:spPr>
          <a:xfrm>
            <a:off x="7091628" y="2987152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SMSR</a:t>
            </a:r>
          </a:p>
        </p:txBody>
      </p:sp>
      <p:sp>
        <p:nvSpPr>
          <p:cNvPr id="110" name="타원 109"/>
          <p:cNvSpPr/>
          <p:nvPr/>
        </p:nvSpPr>
        <p:spPr>
          <a:xfrm>
            <a:off x="7460690" y="3344625"/>
            <a:ext cx="577530" cy="4898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내용 개체 틀 2"/>
          <p:cNvSpPr txBox="1">
            <a:spLocks/>
          </p:cNvSpPr>
          <p:nvPr/>
        </p:nvSpPr>
        <p:spPr>
          <a:xfrm>
            <a:off x="7396173" y="3817067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IMDN</a:t>
            </a:r>
          </a:p>
        </p:txBody>
      </p:sp>
    </p:spTree>
    <p:extLst>
      <p:ext uri="{BB962C8B-B14F-4D97-AF65-F5344CB8AC3E}">
        <p14:creationId xmlns:p14="http://schemas.microsoft.com/office/powerpoint/2010/main" val="7878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 flipV="1">
            <a:off x="2179122" y="860961"/>
            <a:ext cx="0" cy="3384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79122" y="4245428"/>
            <a:ext cx="79802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/>
          <p:cNvSpPr txBox="1">
            <a:spLocks/>
          </p:cNvSpPr>
          <p:nvPr/>
        </p:nvSpPr>
        <p:spPr>
          <a:xfrm>
            <a:off x="1522785" y="426547"/>
            <a:ext cx="1416358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 smtClean="0"/>
              <a:t>Psnr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db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66" name="내용 개체 틀 2"/>
          <p:cNvSpPr txBox="1">
            <a:spLocks/>
          </p:cNvSpPr>
          <p:nvPr/>
        </p:nvSpPr>
        <p:spPr>
          <a:xfrm>
            <a:off x="10254569" y="4158849"/>
            <a:ext cx="1416358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Flops(G)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319152" y="751595"/>
            <a:ext cx="11877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409703" y="751595"/>
            <a:ext cx="1980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5522026" y="751595"/>
            <a:ext cx="15832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6632369" y="751595"/>
            <a:ext cx="15833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7825839" y="751595"/>
            <a:ext cx="9895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9007434" y="751595"/>
            <a:ext cx="15833" cy="349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179122" y="3594773"/>
            <a:ext cx="781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2179122" y="2933712"/>
            <a:ext cx="781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2179122" y="2316195"/>
            <a:ext cx="781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179122" y="1110851"/>
            <a:ext cx="781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2179122" y="1710555"/>
            <a:ext cx="781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내용 개체 틀 2"/>
          <p:cNvSpPr txBox="1">
            <a:spLocks/>
          </p:cNvSpPr>
          <p:nvPr/>
        </p:nvSpPr>
        <p:spPr>
          <a:xfrm>
            <a:off x="1375715" y="950053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38.10</a:t>
            </a:r>
            <a:endParaRPr lang="en-US" altLang="ko-KR" sz="1600" dirty="0" smtClean="0"/>
          </a:p>
        </p:txBody>
      </p:sp>
      <p:sp>
        <p:nvSpPr>
          <p:cNvPr id="82" name="내용 개체 틀 2"/>
          <p:cNvSpPr txBox="1">
            <a:spLocks/>
          </p:cNvSpPr>
          <p:nvPr/>
        </p:nvSpPr>
        <p:spPr>
          <a:xfrm>
            <a:off x="1375715" y="1542892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38.08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83" name="내용 개체 틀 2"/>
          <p:cNvSpPr txBox="1">
            <a:spLocks/>
          </p:cNvSpPr>
          <p:nvPr/>
        </p:nvSpPr>
        <p:spPr>
          <a:xfrm>
            <a:off x="1359884" y="2135731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38.06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1375715" y="2768956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38.04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85" name="내용 개체 틀 2"/>
          <p:cNvSpPr txBox="1">
            <a:spLocks/>
          </p:cNvSpPr>
          <p:nvPr/>
        </p:nvSpPr>
        <p:spPr>
          <a:xfrm>
            <a:off x="1375715" y="3407710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38.02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86" name="내용 개체 틀 2"/>
          <p:cNvSpPr txBox="1">
            <a:spLocks/>
          </p:cNvSpPr>
          <p:nvPr/>
        </p:nvSpPr>
        <p:spPr>
          <a:xfrm>
            <a:off x="1375715" y="4051946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38.00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94" name="내용 개체 틀 2"/>
          <p:cNvSpPr txBox="1">
            <a:spLocks/>
          </p:cNvSpPr>
          <p:nvPr/>
        </p:nvSpPr>
        <p:spPr>
          <a:xfrm>
            <a:off x="2024654" y="4330727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50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95" name="내용 개체 틀 2"/>
          <p:cNvSpPr txBox="1">
            <a:spLocks/>
          </p:cNvSpPr>
          <p:nvPr/>
        </p:nvSpPr>
        <p:spPr>
          <a:xfrm>
            <a:off x="3154498" y="4340430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70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96" name="내용 개체 틀 2"/>
          <p:cNvSpPr txBox="1">
            <a:spLocks/>
          </p:cNvSpPr>
          <p:nvPr/>
        </p:nvSpPr>
        <p:spPr>
          <a:xfrm>
            <a:off x="5284676" y="4340430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110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97" name="내용 개체 틀 2"/>
          <p:cNvSpPr txBox="1">
            <a:spLocks/>
          </p:cNvSpPr>
          <p:nvPr/>
        </p:nvSpPr>
        <p:spPr>
          <a:xfrm>
            <a:off x="6389501" y="4340430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13</a:t>
            </a:r>
            <a:r>
              <a:rPr lang="en-US" altLang="ko-KR" sz="1600" dirty="0" smtClean="0"/>
              <a:t>0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98" name="내용 개체 틀 2"/>
          <p:cNvSpPr txBox="1">
            <a:spLocks/>
          </p:cNvSpPr>
          <p:nvPr/>
        </p:nvSpPr>
        <p:spPr>
          <a:xfrm>
            <a:off x="7620803" y="4334491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150</a:t>
            </a:r>
            <a:endParaRPr lang="en-US" altLang="ko-KR" sz="1600" dirty="0" smtClean="0"/>
          </a:p>
        </p:txBody>
      </p:sp>
      <p:sp>
        <p:nvSpPr>
          <p:cNvPr id="100" name="타원 99"/>
          <p:cNvSpPr/>
          <p:nvPr/>
        </p:nvSpPr>
        <p:spPr>
          <a:xfrm>
            <a:off x="2152081" y="4035272"/>
            <a:ext cx="225632" cy="228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내용 개체 틀 2"/>
          <p:cNvSpPr txBox="1">
            <a:spLocks/>
          </p:cNvSpPr>
          <p:nvPr/>
        </p:nvSpPr>
        <p:spPr>
          <a:xfrm>
            <a:off x="2398894" y="3952504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SAFMN</a:t>
            </a:r>
          </a:p>
        </p:txBody>
      </p:sp>
      <p:sp>
        <p:nvSpPr>
          <p:cNvPr id="102" name="타원 101"/>
          <p:cNvSpPr/>
          <p:nvPr/>
        </p:nvSpPr>
        <p:spPr>
          <a:xfrm>
            <a:off x="2172237" y="3759426"/>
            <a:ext cx="251703" cy="2613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내용 개체 틀 2"/>
          <p:cNvSpPr txBox="1">
            <a:spLocks/>
          </p:cNvSpPr>
          <p:nvPr/>
        </p:nvSpPr>
        <p:spPr>
          <a:xfrm>
            <a:off x="1506522" y="3702594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Ours</a:t>
            </a:r>
          </a:p>
        </p:txBody>
      </p:sp>
      <p:sp>
        <p:nvSpPr>
          <p:cNvPr id="104" name="타원 103"/>
          <p:cNvSpPr/>
          <p:nvPr/>
        </p:nvSpPr>
        <p:spPr>
          <a:xfrm>
            <a:off x="4237668" y="3716482"/>
            <a:ext cx="367640" cy="4128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내용 개체 틀 2"/>
          <p:cNvSpPr txBox="1">
            <a:spLocks/>
          </p:cNvSpPr>
          <p:nvPr/>
        </p:nvSpPr>
        <p:spPr>
          <a:xfrm>
            <a:off x="4669825" y="3744217"/>
            <a:ext cx="16997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 smtClean="0"/>
              <a:t>ShuffleMixer</a:t>
            </a:r>
            <a:endParaRPr lang="en-US" altLang="ko-KR" sz="1600" dirty="0" smtClean="0"/>
          </a:p>
        </p:txBody>
      </p:sp>
      <p:sp>
        <p:nvSpPr>
          <p:cNvPr id="108" name="타원 107"/>
          <p:cNvSpPr/>
          <p:nvPr/>
        </p:nvSpPr>
        <p:spPr>
          <a:xfrm>
            <a:off x="6605782" y="3926436"/>
            <a:ext cx="628988" cy="5566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내용 개체 틀 2"/>
          <p:cNvSpPr txBox="1">
            <a:spLocks/>
          </p:cNvSpPr>
          <p:nvPr/>
        </p:nvSpPr>
        <p:spPr>
          <a:xfrm>
            <a:off x="6621399" y="3611799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SMSR</a:t>
            </a:r>
          </a:p>
        </p:txBody>
      </p:sp>
      <p:sp>
        <p:nvSpPr>
          <p:cNvPr id="110" name="타원 109"/>
          <p:cNvSpPr/>
          <p:nvPr/>
        </p:nvSpPr>
        <p:spPr>
          <a:xfrm>
            <a:off x="8246571" y="3981146"/>
            <a:ext cx="577530" cy="4898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내용 개체 틀 2"/>
          <p:cNvSpPr txBox="1">
            <a:spLocks/>
          </p:cNvSpPr>
          <p:nvPr/>
        </p:nvSpPr>
        <p:spPr>
          <a:xfrm>
            <a:off x="8144950" y="3683185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IMDN</a:t>
            </a:r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4259323" y="4340430"/>
            <a:ext cx="852887" cy="36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90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3" name="타원 42"/>
          <p:cNvSpPr/>
          <p:nvPr/>
        </p:nvSpPr>
        <p:spPr>
          <a:xfrm>
            <a:off x="7841590" y="847926"/>
            <a:ext cx="516222" cy="4774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7749455" y="277598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Ours (dim=60)</a:t>
            </a:r>
            <a:endParaRPr lang="en-US" altLang="ko-KR" sz="1600" dirty="0" smtClean="0"/>
          </a:p>
        </p:txBody>
      </p:sp>
      <p:sp>
        <p:nvSpPr>
          <p:cNvPr id="45" name="타원 44"/>
          <p:cNvSpPr/>
          <p:nvPr/>
        </p:nvSpPr>
        <p:spPr>
          <a:xfrm>
            <a:off x="4015384" y="2419794"/>
            <a:ext cx="315144" cy="3999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3464144" y="1918312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Ours (block=12)</a:t>
            </a:r>
            <a:endParaRPr lang="en-US" altLang="ko-KR" sz="1600" dirty="0" smtClean="0"/>
          </a:p>
        </p:txBody>
      </p:sp>
      <p:cxnSp>
        <p:nvCxnSpPr>
          <p:cNvPr id="47" name="직선 연결선 46"/>
          <p:cNvCxnSpPr>
            <a:stCxn id="45" idx="2"/>
          </p:cNvCxnSpPr>
          <p:nvPr/>
        </p:nvCxnSpPr>
        <p:spPr>
          <a:xfrm flipH="1">
            <a:off x="2339441" y="2619767"/>
            <a:ext cx="1675943" cy="11511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3" idx="2"/>
            <a:endCxn id="45" idx="7"/>
          </p:cNvCxnSpPr>
          <p:nvPr/>
        </p:nvCxnSpPr>
        <p:spPr>
          <a:xfrm flipH="1">
            <a:off x="4284376" y="1086649"/>
            <a:ext cx="3557214" cy="13917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6939720" y="2349690"/>
            <a:ext cx="628988" cy="55664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6919391" y="1998338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 smtClean="0"/>
              <a:t>NGSwin</a:t>
            </a:r>
            <a:endParaRPr lang="en-US" altLang="ko-KR" sz="1600" dirty="0" smtClean="0"/>
          </a:p>
        </p:txBody>
      </p:sp>
      <p:sp>
        <p:nvSpPr>
          <p:cNvPr id="55" name="타원 54"/>
          <p:cNvSpPr/>
          <p:nvPr/>
        </p:nvSpPr>
        <p:spPr>
          <a:xfrm>
            <a:off x="8912348" y="847926"/>
            <a:ext cx="614322" cy="4964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9081964" y="432341"/>
            <a:ext cx="940051" cy="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 smtClean="0"/>
              <a:t>FMen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65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790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1) Efficient super resolution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53458"/>
              </p:ext>
            </p:extLst>
          </p:nvPr>
        </p:nvGraphicFramePr>
        <p:xfrm>
          <a:off x="218053" y="1282535"/>
          <a:ext cx="11761989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08">
                  <a:extLst>
                    <a:ext uri="{9D8B030D-6E8A-4147-A177-3AD203B41FA5}">
                      <a16:colId xmlns:a16="http://schemas.microsoft.com/office/drawing/2014/main" val="3247295840"/>
                    </a:ext>
                  </a:extLst>
                </a:gridCol>
                <a:gridCol w="624022">
                  <a:extLst>
                    <a:ext uri="{9D8B030D-6E8A-4147-A177-3AD203B41FA5}">
                      <a16:colId xmlns:a16="http://schemas.microsoft.com/office/drawing/2014/main" val="4047602396"/>
                    </a:ext>
                  </a:extLst>
                </a:gridCol>
                <a:gridCol w="1043419">
                  <a:extLst>
                    <a:ext uri="{9D8B030D-6E8A-4147-A177-3AD203B41FA5}">
                      <a16:colId xmlns:a16="http://schemas.microsoft.com/office/drawing/2014/main" val="255888993"/>
                    </a:ext>
                  </a:extLst>
                </a:gridCol>
                <a:gridCol w="992656">
                  <a:extLst>
                    <a:ext uri="{9D8B030D-6E8A-4147-A177-3AD203B41FA5}">
                      <a16:colId xmlns:a16="http://schemas.microsoft.com/office/drawing/2014/main" val="2931195264"/>
                    </a:ext>
                  </a:extLst>
                </a:gridCol>
                <a:gridCol w="992656">
                  <a:extLst>
                    <a:ext uri="{9D8B030D-6E8A-4147-A177-3AD203B41FA5}">
                      <a16:colId xmlns:a16="http://schemas.microsoft.com/office/drawing/2014/main" val="2169949881"/>
                    </a:ext>
                  </a:extLst>
                </a:gridCol>
                <a:gridCol w="688092">
                  <a:extLst>
                    <a:ext uri="{9D8B030D-6E8A-4147-A177-3AD203B41FA5}">
                      <a16:colId xmlns:a16="http://schemas.microsoft.com/office/drawing/2014/main" val="529375198"/>
                    </a:ext>
                  </a:extLst>
                </a:gridCol>
                <a:gridCol w="1302863">
                  <a:extLst>
                    <a:ext uri="{9D8B030D-6E8A-4147-A177-3AD203B41FA5}">
                      <a16:colId xmlns:a16="http://schemas.microsoft.com/office/drawing/2014/main" val="3341275213"/>
                    </a:ext>
                  </a:extLst>
                </a:gridCol>
                <a:gridCol w="1263381">
                  <a:extLst>
                    <a:ext uri="{9D8B030D-6E8A-4147-A177-3AD203B41FA5}">
                      <a16:colId xmlns:a16="http://schemas.microsoft.com/office/drawing/2014/main" val="3899733028"/>
                    </a:ext>
                  </a:extLst>
                </a:gridCol>
                <a:gridCol w="1319783">
                  <a:extLst>
                    <a:ext uri="{9D8B030D-6E8A-4147-A177-3AD203B41FA5}">
                      <a16:colId xmlns:a16="http://schemas.microsoft.com/office/drawing/2014/main" val="813101161"/>
                    </a:ext>
                  </a:extLst>
                </a:gridCol>
                <a:gridCol w="1302864">
                  <a:extLst>
                    <a:ext uri="{9D8B030D-6E8A-4147-A177-3AD203B41FA5}">
                      <a16:colId xmlns:a16="http://schemas.microsoft.com/office/drawing/2014/main" val="1407940510"/>
                    </a:ext>
                  </a:extLst>
                </a:gridCol>
                <a:gridCol w="1253445">
                  <a:extLst>
                    <a:ext uri="{9D8B030D-6E8A-4147-A177-3AD203B41FA5}">
                      <a16:colId xmlns:a16="http://schemas.microsoft.com/office/drawing/2014/main" val="34708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Methods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Scale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</a:t>
                      </a:r>
                      <a:r>
                        <a:rPr lang="en-US" altLang="ko-KR" sz="1300" dirty="0" err="1" smtClean="0"/>
                        <a:t>Param</a:t>
                      </a:r>
                      <a:r>
                        <a:rPr lang="en-US" altLang="ko-KR" sz="1300" dirty="0" smtClean="0"/>
                        <a:t>(K)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#Flops(G)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#ACTs(M)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발행년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Set5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Set14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B100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U100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M109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5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CARN-M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X2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415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91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655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2018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37.53/0.9583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33.26/0.9141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31.92/0.8960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31.23/0.9193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CARN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1592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522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2018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37.76/0.9590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33.52/0.9166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32.09/0.8978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31.92/0.9256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6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EDSR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1370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316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563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2019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37.99/0.9604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33.57/0.9175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32.16/0.8994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31.98/0.9272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38.54/0.9769</a:t>
                      </a:r>
                      <a:endParaRPr lang="ko-KR" altLang="en-US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IMDN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694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159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38.00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/0.9605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33.63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/0.9177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32.19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/0.8996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32.17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0.9283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38.88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0.9774</a:t>
                      </a:r>
                      <a:endParaRPr lang="ko-KR" altLang="en-US" sz="13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5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PAN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261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677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38.00</a:t>
                      </a:r>
                      <a:r>
                        <a:rPr lang="en-US" altLang="ko-KR" sz="1300" dirty="0" smtClean="0"/>
                        <a:t> / 0.9605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33.59 / 0.9181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32.18</a:t>
                      </a:r>
                      <a:r>
                        <a:rPr lang="en-US" altLang="ko-KR" sz="1300" dirty="0" smtClean="0"/>
                        <a:t> / 0.8997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32.01</a:t>
                      </a:r>
                      <a:r>
                        <a:rPr lang="en-US" altLang="ko-KR" sz="1300" baseline="0" dirty="0" smtClean="0"/>
                        <a:t> / 0.9273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38.70 / 0.9773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5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LAPAR-A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548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171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656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38.01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0.9605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33.62/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0.9183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32.19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0.8999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32.10/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0.9283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38.67/0.9772</a:t>
                      </a:r>
                      <a:endParaRPr lang="ko-KR" altLang="en-US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3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ECBSR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596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137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252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37.90 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0.9615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33.34/0.9178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32.10/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0.9018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31.71/0.9250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1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SMSR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985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132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38.00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/0.9601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33.64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0.9179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32.17/0.8990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32.19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0.9284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38.76/0.9771</a:t>
                      </a:r>
                      <a:endParaRPr lang="ko-KR" altLang="en-US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8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Shuffle-Mixer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394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832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38.01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0.9606</a:t>
                      </a:r>
                      <a:endParaRPr lang="ko-KR" altLang="en-US" sz="13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33.63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/0.9180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32.17/0.8995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31.89/0.9257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38.83/</a:t>
                      </a:r>
                      <a:r>
                        <a:rPr lang="en-US" altLang="ko-KR" sz="13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0.9774</a:t>
                      </a:r>
                      <a:endParaRPr lang="ko-KR" altLang="en-US" sz="13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8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SAFMN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ckwell" panose="02060603020205020403"/>
                          <a:ea typeface="바탕" panose="02030600000101010101" pitchFamily="18" charset="-127"/>
                          <a:cs typeface="+mn-cs"/>
                        </a:rPr>
                        <a:t>X2</a:t>
                      </a:r>
                      <a:endParaRPr kumimoji="0" lang="ko-KR" alt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ckwell" panose="02060603020205020403"/>
                        <a:ea typeface="바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228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299</a:t>
                      </a:r>
                      <a:endParaRPr lang="ko-KR" altLang="en-US" sz="13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38.00 / 0.9605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33.54 / 0.9177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32.16 / 0.8995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31.84</a:t>
                      </a:r>
                      <a:r>
                        <a:rPr lang="en-US" altLang="ko-KR" sz="1300" baseline="0" dirty="0" smtClean="0"/>
                        <a:t> / 0.9256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38.71 / 0.9771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1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Ours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/>
                        <a:t>X2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0070C0"/>
                          </a:solidFill>
                        </a:rPr>
                        <a:t>239</a:t>
                      </a:r>
                      <a:endParaRPr lang="ko-KR" altLang="en-US" sz="13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0070C0"/>
                          </a:solidFill>
                        </a:rPr>
                        <a:t>59</a:t>
                      </a:r>
                      <a:endParaRPr lang="ko-KR" altLang="en-US" sz="13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/>
                        <a:t>603</a:t>
                      </a:r>
                      <a:endParaRPr lang="ko-KR" alt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38.01</a:t>
                      </a:r>
                      <a:r>
                        <a:rPr lang="en-US" altLang="ko-KR" sz="1300" dirty="0" smtClean="0"/>
                        <a:t> / </a:t>
                      </a:r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0.9606</a:t>
                      </a:r>
                      <a:endParaRPr lang="ko-KR" altLang="en-US" sz="13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33.60 /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0.9185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32.18</a:t>
                      </a:r>
                      <a:r>
                        <a:rPr lang="en-US" altLang="ko-KR" sz="1300" dirty="0" smtClean="0"/>
                        <a:t> / </a:t>
                      </a:r>
                      <a:r>
                        <a:rPr lang="en-US" altLang="ko-KR" sz="1300" dirty="0" smtClean="0">
                          <a:solidFill>
                            <a:srgbClr val="0070C0"/>
                          </a:solidFill>
                        </a:rPr>
                        <a:t>0.8999</a:t>
                      </a:r>
                      <a:endParaRPr lang="ko-KR" altLang="en-US" sz="13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32.04</a:t>
                      </a:r>
                      <a:r>
                        <a:rPr lang="en-US" altLang="ko-KR" sz="1300" baseline="0" dirty="0" smtClean="0"/>
                        <a:t> / 0.9272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38.92</a:t>
                      </a:r>
                      <a:r>
                        <a:rPr lang="en-US" altLang="ko-KR" sz="1300" dirty="0" smtClean="0"/>
                        <a:t> / 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</a:rPr>
                        <a:t>0.9776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8599"/>
                  </a:ext>
                </a:extLst>
              </a:tr>
            </a:tbl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448130" y="6068291"/>
            <a:ext cx="11474696" cy="7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Red</a:t>
            </a:r>
            <a:r>
              <a:rPr lang="en-US" altLang="ko-KR" dirty="0" smtClean="0"/>
              <a:t> : Best Performance / </a:t>
            </a:r>
            <a:r>
              <a:rPr lang="en-US" altLang="ko-KR" dirty="0" smtClean="0">
                <a:solidFill>
                  <a:srgbClr val="0070C0"/>
                </a:solidFill>
              </a:rPr>
              <a:t>Blue</a:t>
            </a:r>
            <a:r>
              <a:rPr lang="en-US" altLang="ko-KR" dirty="0" smtClean="0"/>
              <a:t> : Second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1362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37596</TotalTime>
  <Words>7401</Words>
  <Application>Microsoft Office PowerPoint</Application>
  <PresentationFormat>와이드스크린</PresentationFormat>
  <Paragraphs>3360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굴림</vt:lpstr>
      <vt:lpstr>맑은 고딕</vt:lpstr>
      <vt:lpstr>바탕</vt:lpstr>
      <vt:lpstr>Modern No. 20</vt:lpstr>
      <vt:lpstr>Rockwell</vt:lpstr>
      <vt:lpstr>Rockwell Condensed</vt:lpstr>
      <vt:lpstr>Times New Roman</vt:lpstr>
      <vt:lpstr>Wingdings</vt:lpstr>
      <vt:lpstr>목판</vt:lpstr>
      <vt:lpstr>0327</vt:lpstr>
      <vt:lpstr>1) Efficient super resolution</vt:lpstr>
      <vt:lpstr>1) Efficient super resolution</vt:lpstr>
      <vt:lpstr>1) Efficient super resolution</vt:lpstr>
      <vt:lpstr>PowerPoint 프레젠테이션</vt:lpstr>
      <vt:lpstr>PowerPoint 프레젠테이션</vt:lpstr>
      <vt:lpstr>PowerPoint 프레젠테이션</vt:lpstr>
      <vt:lpstr>PowerPoint 프레젠테이션</vt:lpstr>
      <vt:lpstr>1) Efficient super resolution</vt:lpstr>
      <vt:lpstr>1) Efficient super resolution</vt:lpstr>
      <vt:lpstr>1) Efficient super resolution</vt:lpstr>
      <vt:lpstr>1) Efficient super resolution</vt:lpstr>
      <vt:lpstr>1) Efficient super resolution</vt:lpstr>
      <vt:lpstr>1) Efficient super resolution</vt:lpstr>
      <vt:lpstr>1) Efficient super resolution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1) Efficient super resolution</vt:lpstr>
      <vt:lpstr>1) 추가 Ablation</vt:lpstr>
      <vt:lpstr>그림(2) 아키텍처</vt:lpstr>
      <vt:lpstr>그림(2) 아키텍처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0327</dc:title>
  <dc:creator>jsk</dc:creator>
  <cp:lastModifiedBy>jsk</cp:lastModifiedBy>
  <cp:revision>2875</cp:revision>
  <dcterms:created xsi:type="dcterms:W3CDTF">2024-03-27T05:49:02Z</dcterms:created>
  <dcterms:modified xsi:type="dcterms:W3CDTF">2024-04-22T11:45:30Z</dcterms:modified>
</cp:coreProperties>
</file>