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340" r:id="rId14"/>
    <p:sldId id="341" r:id="rId15"/>
    <p:sldId id="270" r:id="rId16"/>
    <p:sldId id="271" r:id="rId17"/>
    <p:sldId id="272" r:id="rId18"/>
    <p:sldId id="273" r:id="rId19"/>
    <p:sldId id="34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343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338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44" r:id="rId74"/>
    <p:sldId id="325" r:id="rId75"/>
    <p:sldId id="326" r:id="rId76"/>
    <p:sldId id="327" r:id="rId77"/>
    <p:sldId id="328" r:id="rId78"/>
    <p:sldId id="329" r:id="rId79"/>
    <p:sldId id="332" r:id="rId80"/>
    <p:sldId id="333" r:id="rId81"/>
    <p:sldId id="334" r:id="rId82"/>
    <p:sldId id="339" r:id="rId83"/>
    <p:sldId id="330" r:id="rId84"/>
    <p:sldId id="331" r:id="rId8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4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printerSettings" Target="printerSettings/printerSettings1.bin"/><Relationship Id="rId87" Type="http://schemas.openxmlformats.org/officeDocument/2006/relationships/presProps" Target="presProps.xml"/><Relationship Id="rId88" Type="http://schemas.openxmlformats.org/officeDocument/2006/relationships/viewProps" Target="viewProps.xml"/><Relationship Id="rId8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4E3B-0DF0-1D46-8E7A-90795DD91B36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C83E-2C46-CF4C-8C9A-3A079D71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0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4E3B-0DF0-1D46-8E7A-90795DD91B36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C83E-2C46-CF4C-8C9A-3A079D71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4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4E3B-0DF0-1D46-8E7A-90795DD91B36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C83E-2C46-CF4C-8C9A-3A079D71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9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4E3B-0DF0-1D46-8E7A-90795DD91B36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C83E-2C46-CF4C-8C9A-3A079D71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4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4E3B-0DF0-1D46-8E7A-90795DD91B36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C83E-2C46-CF4C-8C9A-3A079D71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5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4E3B-0DF0-1D46-8E7A-90795DD91B36}" type="datetimeFigureOut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C83E-2C46-CF4C-8C9A-3A079D71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4E3B-0DF0-1D46-8E7A-90795DD91B36}" type="datetimeFigureOut">
              <a:rPr lang="en-US" smtClean="0"/>
              <a:t>10/6/15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C83E-2C46-CF4C-8C9A-3A079D71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9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4E3B-0DF0-1D46-8E7A-90795DD91B36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C83E-2C46-CF4C-8C9A-3A079D71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4E3B-0DF0-1D46-8E7A-90795DD91B36}" type="datetimeFigureOut">
              <a:rPr lang="en-US" smtClean="0"/>
              <a:t>10/6/15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C83E-2C46-CF4C-8C9A-3A079D71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3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4E3B-0DF0-1D46-8E7A-90795DD91B36}" type="datetimeFigureOut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C83E-2C46-CF4C-8C9A-3A079D71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3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4E3B-0DF0-1D46-8E7A-90795DD91B36}" type="datetimeFigureOut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C83E-2C46-CF4C-8C9A-3A079D71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9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24E3B-0DF0-1D46-8E7A-90795DD91B36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6C83E-2C46-CF4C-8C9A-3A079D713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3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2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image" Target="../media/image29.emf"/><Relationship Id="rId5" Type="http://schemas.openxmlformats.org/officeDocument/2006/relationships/oleObject" Target="../embeddings/Microsoft_Equation3.bin"/><Relationship Id="rId6" Type="http://schemas.openxmlformats.org/officeDocument/2006/relationships/image" Target="../media/image3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4.bin"/><Relationship Id="rId4" Type="http://schemas.openxmlformats.org/officeDocument/2006/relationships/image" Target="../media/image3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Κρυπτογραφία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l-GR" dirty="0" smtClean="0"/>
              <a:t>Εισαγωγ</a:t>
            </a:r>
            <a:r>
              <a:rPr lang="el-GR" dirty="0" smtClean="0"/>
              <a:t>ή &amp; Ιστορικά συστήματα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l-GR" sz="2400" dirty="0" smtClean="0"/>
              <a:t>Διδασκαλ</a:t>
            </a:r>
            <a:r>
              <a:rPr lang="el-GR" sz="2400" dirty="0" smtClean="0"/>
              <a:t>ία: Δ. Ζήνδρος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l-GR" sz="2400" dirty="0" smtClean="0"/>
              <a:t>Επιμέλεια </a:t>
            </a:r>
            <a:r>
              <a:rPr lang="el-GR" sz="2400" dirty="0" smtClean="0"/>
              <a:t>διαφανειών:</a:t>
            </a:r>
          </a:p>
          <a:p>
            <a:r>
              <a:rPr lang="el-GR" sz="2400" dirty="0" smtClean="0"/>
              <a:t>Δ. Ζήνδρος, Α. Παγουρτζής, Σ. Ζάχος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6395587"/>
            <a:ext cx="7772400" cy="32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ΗΜΜΥ ΕΜΠ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475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Εφαρμογές της κρυπτογραφίας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Ηλεκτρονικό χρήμα</a:t>
            </a:r>
            <a:endParaRPr lang="en-US" dirty="0"/>
          </a:p>
        </p:txBody>
      </p:sp>
      <p:pic>
        <p:nvPicPr>
          <p:cNvPr id="7" name="Picture 6" descr="Screen Shot 2015-10-04 at 10.56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20636"/>
            <a:ext cx="8407766" cy="453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80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Οι πρωταγωνιστές μας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756" y="3318154"/>
            <a:ext cx="3889972" cy="38899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78" y="4690619"/>
            <a:ext cx="1636903" cy="21673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51573" y="2792128"/>
            <a:ext cx="741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xkcd"/>
                <a:cs typeface="xkcd"/>
              </a:rPr>
              <a:t>Bob</a:t>
            </a:r>
            <a:endParaRPr lang="en-US" sz="2400" b="1" dirty="0">
              <a:latin typeface="xkcd"/>
              <a:cs typeface="xkc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74536" y="3087321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xkcd"/>
                <a:cs typeface="xkcd"/>
              </a:rPr>
              <a:t>Alice</a:t>
            </a:r>
            <a:endParaRPr lang="en-US" sz="2400" b="1" dirty="0">
              <a:latin typeface="xkcd"/>
              <a:cs typeface="xkc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98421" y="2428003"/>
            <a:ext cx="99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b="1" dirty="0" smtClean="0">
                <a:solidFill>
                  <a:srgbClr val="008000"/>
                </a:solidFill>
              </a:rPr>
              <a:t>οι καλοί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3983" y="3938653"/>
            <a:ext cx="97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b="1" dirty="0" smtClean="0">
                <a:solidFill>
                  <a:srgbClr val="FF0000"/>
                </a:solidFill>
              </a:rPr>
              <a:t>οι κακοί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300" y="3416300"/>
            <a:ext cx="16002" cy="205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300" y="3416300"/>
            <a:ext cx="16002" cy="205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300" y="3416300"/>
            <a:ext cx="16002" cy="20574"/>
          </a:xfrm>
          <a:prstGeom prst="rect">
            <a:avLst/>
          </a:prstGeom>
        </p:spPr>
      </p:pic>
      <p:pic>
        <p:nvPicPr>
          <p:cNvPr id="15" name="Picture 14" descr="arrow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432" y="3228368"/>
            <a:ext cx="292339" cy="375864"/>
          </a:xfrm>
          <a:prstGeom prst="rect">
            <a:avLst/>
          </a:prstGeom>
        </p:spPr>
      </p:pic>
      <p:pic>
        <p:nvPicPr>
          <p:cNvPr id="16" name="Picture 15" descr="arrow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536" y="3541009"/>
            <a:ext cx="482259" cy="3717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234485" y="4991555"/>
            <a:ext cx="741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xkcd"/>
                <a:cs typeface="xkcd"/>
              </a:rPr>
              <a:t>EVE</a:t>
            </a:r>
            <a:endParaRPr lang="en-US" sz="2400" b="1" dirty="0">
              <a:latin typeface="xkcd"/>
              <a:cs typeface="xkcd"/>
            </a:endParaRPr>
          </a:p>
        </p:txBody>
      </p:sp>
      <p:pic>
        <p:nvPicPr>
          <p:cNvPr id="20" name="Picture 19" descr="arrow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17" y="5222388"/>
            <a:ext cx="534768" cy="36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26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l-GR" dirty="0" smtClean="0"/>
              <a:t>πικοινωνία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Η κρυπτογραφία αφορά την ανταλλαγή δεδομένων ανάμεσα σε παίκτες</a:t>
            </a:r>
          </a:p>
          <a:p>
            <a:r>
              <a:rPr lang="el-GR" dirty="0" smtClean="0"/>
              <a:t>Η </a:t>
            </a:r>
            <a:r>
              <a:rPr lang="el-GR" b="1" dirty="0" smtClean="0"/>
              <a:t>Α</a:t>
            </a:r>
            <a:r>
              <a:rPr lang="en-US" b="1" dirty="0" smtClean="0"/>
              <a:t>lice</a:t>
            </a:r>
            <a:r>
              <a:rPr lang="en-US" dirty="0" smtClean="0"/>
              <a:t> </a:t>
            </a:r>
            <a:r>
              <a:rPr lang="el-GR" dirty="0" smtClean="0"/>
              <a:t>θέλει να στείλει μία εντολή </a:t>
            </a:r>
            <a:r>
              <a:rPr lang="el-GR" b="1" dirty="0" smtClean="0"/>
              <a:t>στην τράπεζά της</a:t>
            </a:r>
          </a:p>
          <a:p>
            <a:r>
              <a:rPr lang="el-GR" dirty="0" smtClean="0"/>
              <a:t>Η </a:t>
            </a:r>
            <a:r>
              <a:rPr lang="en-US" b="1" dirty="0" smtClean="0"/>
              <a:t>Alice</a:t>
            </a:r>
            <a:r>
              <a:rPr lang="en-US" dirty="0" smtClean="0"/>
              <a:t> </a:t>
            </a:r>
            <a:r>
              <a:rPr lang="el-GR" dirty="0" smtClean="0"/>
              <a:t>θέλει να στείλει ένα προσωπικό </a:t>
            </a:r>
            <a:r>
              <a:rPr lang="en-US" dirty="0" smtClean="0"/>
              <a:t>chat </a:t>
            </a:r>
            <a:r>
              <a:rPr lang="el-GR" dirty="0" smtClean="0"/>
              <a:t>στον </a:t>
            </a:r>
            <a:r>
              <a:rPr lang="en-US" b="1" dirty="0" smtClean="0"/>
              <a:t>Bob</a:t>
            </a:r>
          </a:p>
          <a:p>
            <a:r>
              <a:rPr lang="el-GR" dirty="0" smtClean="0"/>
              <a:t>Η </a:t>
            </a:r>
            <a:r>
              <a:rPr lang="en-US" b="1" dirty="0" smtClean="0"/>
              <a:t>Alice</a:t>
            </a:r>
            <a:r>
              <a:rPr lang="en-US" dirty="0" smtClean="0"/>
              <a:t> </a:t>
            </a:r>
            <a:r>
              <a:rPr lang="el-GR" dirty="0" smtClean="0"/>
              <a:t>θέλει να κρυπτογραφήσει το σκληρό της δίσκο (ένα μήνυμα στον «</a:t>
            </a:r>
            <a:r>
              <a:rPr lang="el-GR" b="1" dirty="0" smtClean="0"/>
              <a:t>εαυτό της στο μέλλον</a:t>
            </a:r>
            <a:r>
              <a:rPr lang="el-GR" dirty="0" smtClean="0"/>
              <a:t>»)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84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Επικοινων</a:t>
            </a:r>
            <a:r>
              <a:rPr lang="el-GR" dirty="0" smtClean="0"/>
              <a:t>ία στο δίκτυο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66" y="2806002"/>
            <a:ext cx="1905000" cy="365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798161" y="2888650"/>
            <a:ext cx="3842062" cy="352364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407008" y="4425550"/>
            <a:ext cx="43539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92569" y="3832217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xkcd"/>
                <a:cs typeface="xkcd"/>
              </a:rPr>
              <a:t>m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46778" y="2657817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xkcd"/>
                <a:cs typeface="xkcd"/>
              </a:rPr>
              <a:t>Alice</a:t>
            </a:r>
            <a:endParaRPr lang="en-US" sz="2400" b="1" dirty="0">
              <a:latin typeface="xkcd"/>
              <a:cs typeface="xkc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13762" y="2561295"/>
            <a:ext cx="741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xkcd"/>
                <a:cs typeface="xkcd"/>
              </a:rPr>
              <a:t>Bob</a:t>
            </a:r>
            <a:endParaRPr lang="en-US" sz="2400" b="1" dirty="0">
              <a:latin typeface="xkcd"/>
              <a:cs typeface="xkcd"/>
            </a:endParaRPr>
          </a:p>
        </p:txBody>
      </p:sp>
    </p:spTree>
    <p:extLst>
      <p:ext uri="{BB962C8B-B14F-4D97-AF65-F5344CB8AC3E}">
        <p14:creationId xmlns:p14="http://schemas.microsoft.com/office/powerpoint/2010/main" val="1225406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Επικοινων</a:t>
            </a:r>
            <a:r>
              <a:rPr lang="el-GR" dirty="0" smtClean="0"/>
              <a:t>ία στο δίκτυο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60956" y="4425550"/>
            <a:ext cx="43539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924322" y="3028986"/>
            <a:ext cx="1916426" cy="25503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15264" y="2444210"/>
            <a:ext cx="7440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xkcd"/>
                <a:cs typeface="xkcd"/>
              </a:rPr>
              <a:t>m</a:t>
            </a:r>
            <a:endParaRPr lang="en-US" sz="3200" b="1" dirty="0">
              <a:latin typeface="xkcd"/>
              <a:cs typeface="xkc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6" y="3427700"/>
            <a:ext cx="2355690" cy="21516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88660" y="3840774"/>
            <a:ext cx="7440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xkcd"/>
                <a:cs typeface="xkcd"/>
              </a:rPr>
              <a:t>m</a:t>
            </a:r>
            <a:endParaRPr lang="en-US" sz="3200" b="1" dirty="0">
              <a:latin typeface="xkcd"/>
              <a:cs typeface="xkc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44821" y="5587875"/>
            <a:ext cx="741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xkcd"/>
                <a:cs typeface="xkcd"/>
              </a:rPr>
              <a:t>Bob</a:t>
            </a:r>
            <a:endParaRPr lang="en-US" sz="2400" b="1" dirty="0">
              <a:latin typeface="xkcd"/>
              <a:cs typeface="xkc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5518392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xkcd"/>
                <a:cs typeface="xkcd"/>
              </a:rPr>
              <a:t>Alice</a:t>
            </a:r>
            <a:endParaRPr lang="en-US" sz="2400" b="1" dirty="0">
              <a:latin typeface="xkcd"/>
              <a:cs typeface="xkcd"/>
            </a:endParaRPr>
          </a:p>
        </p:txBody>
      </p:sp>
    </p:spTree>
    <p:extLst>
      <p:ext uri="{BB962C8B-B14F-4D97-AF65-F5344CB8AC3E}">
        <p14:creationId xmlns:p14="http://schemas.microsoft.com/office/powerpoint/2010/main" val="1052205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l-GR" dirty="0" smtClean="0"/>
              <a:t>Μοντελοποιούμε κατά περίπτωση τη δύναμη του εχθρού μας</a:t>
            </a:r>
          </a:p>
          <a:p>
            <a:r>
              <a:rPr lang="el-GR" dirty="0" smtClean="0"/>
              <a:t>Ρωτάμε πράγματα όπως:</a:t>
            </a:r>
          </a:p>
          <a:p>
            <a:pPr lvl="1"/>
            <a:r>
              <a:rPr lang="el-GR" dirty="0" smtClean="0"/>
              <a:t>Τι δύναμη έχει;</a:t>
            </a:r>
          </a:p>
          <a:p>
            <a:pPr lvl="2"/>
            <a:r>
              <a:rPr lang="el-GR" dirty="0" smtClean="0"/>
              <a:t>Μπορεί να «διαβάσει» το δίκτυο;</a:t>
            </a:r>
          </a:p>
          <a:p>
            <a:pPr lvl="2"/>
            <a:r>
              <a:rPr lang="el-GR" dirty="0" smtClean="0"/>
              <a:t>Μπορεί να «αλλάξει» τα δεδομένα στο δίκτυο;</a:t>
            </a:r>
          </a:p>
          <a:p>
            <a:pPr lvl="2"/>
            <a:r>
              <a:rPr lang="el-GR" dirty="0" smtClean="0"/>
              <a:t>Τι υπολογιστική δύναμη έχει;</a:t>
            </a:r>
          </a:p>
          <a:p>
            <a:pPr lvl="1"/>
            <a:r>
              <a:rPr lang="el-GR" dirty="0" smtClean="0"/>
              <a:t>Τι θέλει να πετύχει;</a:t>
            </a:r>
          </a:p>
          <a:p>
            <a:r>
              <a:rPr lang="el-GR" dirty="0" smtClean="0"/>
              <a:t>Μοντελοποιούμε τις επιθυμίες μας, για παράδειγμα:</a:t>
            </a:r>
          </a:p>
          <a:p>
            <a:pPr lvl="1"/>
            <a:r>
              <a:rPr lang="el-GR" dirty="0" smtClean="0"/>
              <a:t>Θέλουμε να μείνει το μήνυμά μας μυστικό;</a:t>
            </a:r>
          </a:p>
          <a:p>
            <a:pPr lvl="1"/>
            <a:r>
              <a:rPr lang="el-GR" dirty="0" smtClean="0"/>
              <a:t>Θέλουμε να μείνουμε ανώνυμοι;</a:t>
            </a:r>
          </a:p>
        </p:txBody>
      </p:sp>
    </p:spTree>
    <p:extLst>
      <p:ext uri="{BB962C8B-B14F-4D97-AF65-F5344CB8AC3E}">
        <p14:creationId xmlns:p14="http://schemas.microsoft.com/office/powerpoint/2010/main" val="210226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Τι είναι κρυπτογραφία;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Επιτυγχάνει τα δεδομένα μας να παραμένουν:</a:t>
            </a:r>
          </a:p>
          <a:p>
            <a:pPr lvl="1"/>
            <a:r>
              <a:rPr lang="el-GR" dirty="0" smtClean="0"/>
              <a:t>Ιδιωτικά</a:t>
            </a:r>
          </a:p>
          <a:p>
            <a:pPr lvl="1"/>
            <a:r>
              <a:rPr lang="el-GR" dirty="0" smtClean="0"/>
              <a:t>Ακέραια</a:t>
            </a:r>
          </a:p>
          <a:p>
            <a:pPr lvl="1"/>
            <a:r>
              <a:rPr lang="el-GR" dirty="0" smtClean="0"/>
              <a:t>Πιστοποιημένα</a:t>
            </a:r>
          </a:p>
          <a:p>
            <a:pPr lvl="1"/>
            <a:r>
              <a:rPr lang="en-US" dirty="0" smtClean="0"/>
              <a:t>(Un)deniable</a:t>
            </a:r>
          </a:p>
          <a:p>
            <a:pPr lvl="1"/>
            <a:r>
              <a:rPr lang="el-GR" dirty="0" smtClean="0"/>
              <a:t>Ανώνυμα</a:t>
            </a:r>
            <a:endParaRPr lang="en-US" dirty="0" smtClean="0"/>
          </a:p>
          <a:p>
            <a:pPr lvl="1"/>
            <a:r>
              <a:rPr lang="en-US" dirty="0" smtClean="0"/>
              <a:t>Forward secret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2047387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Ιδιωτικότητα</a:t>
            </a:r>
            <a:r>
              <a:rPr lang="en-US" dirty="0" smtClean="0"/>
              <a:t> (confidentiality)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Ο αντίπαλος δεν μπορεί να </a:t>
            </a:r>
            <a:r>
              <a:rPr lang="el-GR" b="1" dirty="0" smtClean="0"/>
              <a:t>διαβάσει </a:t>
            </a:r>
            <a:r>
              <a:rPr lang="el-GR" dirty="0" smtClean="0"/>
              <a:t>τα δεδομένα μας</a:t>
            </a:r>
          </a:p>
          <a:p>
            <a:r>
              <a:rPr lang="el-GR" dirty="0" smtClean="0"/>
              <a:t>Δεν μπορεί να εξάγει κανενός είδους πληροφορία για τα μηνύματά μας</a:t>
            </a:r>
            <a:endParaRPr lang="en-US" dirty="0" smtClean="0"/>
          </a:p>
          <a:p>
            <a:r>
              <a:rPr lang="el-GR" dirty="0" smtClean="0"/>
              <a:t>Η κρυπτογραφία το πετυχαίνει ακόμη και αν ο αντίπαλος μπορεί να διαβάσει </a:t>
            </a:r>
            <a:r>
              <a:rPr lang="el-GR" b="1" dirty="0" smtClean="0"/>
              <a:t>κάθε </a:t>
            </a:r>
            <a:r>
              <a:rPr lang="el-GR" dirty="0" smtClean="0"/>
              <a:t>πληροφορία στο δίκτυο. Κάθε </a:t>
            </a:r>
            <a:r>
              <a:rPr lang="en-US" dirty="0" smtClean="0"/>
              <a:t>byte </a:t>
            </a:r>
            <a:r>
              <a:rPr lang="el-GR" dirty="0" smtClean="0"/>
              <a:t>που ανταλλάσσουμε και κάθε ηλεκτρικό σήμα!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8516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Ιδιωτικότητα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60956" y="4425550"/>
            <a:ext cx="43539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924322" y="3028986"/>
            <a:ext cx="1916426" cy="2550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15264" y="2444210"/>
            <a:ext cx="7440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xkcd"/>
                <a:cs typeface="xkcd"/>
              </a:rPr>
              <a:t>m</a:t>
            </a:r>
            <a:endParaRPr lang="en-US" sz="3200" b="1" dirty="0">
              <a:latin typeface="xkcd"/>
              <a:cs typeface="xkc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6" y="3427700"/>
            <a:ext cx="2355690" cy="21516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44821" y="5587875"/>
            <a:ext cx="741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xkcd"/>
                <a:cs typeface="xkcd"/>
              </a:rPr>
              <a:t>Bob</a:t>
            </a:r>
            <a:endParaRPr lang="en-US" sz="2400" b="1" dirty="0">
              <a:latin typeface="xkcd"/>
              <a:cs typeface="xkc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5518392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xkcd"/>
                <a:cs typeface="xkcd"/>
              </a:rPr>
              <a:t>Alice</a:t>
            </a:r>
            <a:endParaRPr lang="en-US" sz="2400" b="1" dirty="0">
              <a:latin typeface="xkcd"/>
              <a:cs typeface="xkcd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264" y="3028986"/>
            <a:ext cx="1524000" cy="1524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52618" y="4739997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xkcd"/>
                <a:cs typeface="xkcd"/>
              </a:rPr>
              <a:t>EVE</a:t>
            </a:r>
            <a:endParaRPr lang="en-US" sz="2400" b="1" dirty="0">
              <a:latin typeface="xkcd"/>
              <a:cs typeface="xkcd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000676" y="2655330"/>
            <a:ext cx="887236" cy="10131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9486" y="1738985"/>
            <a:ext cx="1066264" cy="119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97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Παραβ</a:t>
            </a:r>
            <a:r>
              <a:rPr lang="el-GR" dirty="0" smtClean="0"/>
              <a:t>ίαση ιδιωτικότητας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60956" y="4425550"/>
            <a:ext cx="43539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924322" y="3028986"/>
            <a:ext cx="1916426" cy="2550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15264" y="2444210"/>
            <a:ext cx="7440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xkcd"/>
                <a:cs typeface="xkcd"/>
              </a:rPr>
              <a:t>m</a:t>
            </a:r>
            <a:endParaRPr lang="en-US" sz="3200" b="1" dirty="0">
              <a:latin typeface="xkcd"/>
              <a:cs typeface="xkc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6" y="3427700"/>
            <a:ext cx="2355690" cy="21516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44821" y="5587875"/>
            <a:ext cx="741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xkcd"/>
                <a:cs typeface="xkcd"/>
              </a:rPr>
              <a:t>Bob</a:t>
            </a:r>
            <a:endParaRPr lang="en-US" sz="2400" b="1" dirty="0">
              <a:latin typeface="xkcd"/>
              <a:cs typeface="xkc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5518392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xkcd"/>
                <a:cs typeface="xkcd"/>
              </a:rPr>
              <a:t>Alice</a:t>
            </a:r>
            <a:endParaRPr lang="en-US" sz="2400" b="1" dirty="0">
              <a:latin typeface="xkcd"/>
              <a:cs typeface="xkcd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264" y="3028986"/>
            <a:ext cx="1524000" cy="1524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52618" y="4739997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xkcd"/>
                <a:cs typeface="xkcd"/>
              </a:rPr>
              <a:t>EVE</a:t>
            </a:r>
            <a:endParaRPr lang="en-US" sz="2400" b="1" dirty="0">
              <a:latin typeface="xkcd"/>
              <a:cs typeface="xkcd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000676" y="2655330"/>
            <a:ext cx="887236" cy="10131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1598" y="1847186"/>
            <a:ext cx="963243" cy="107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48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Στόχοι του σημερινού μαθήματος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dirty="0" smtClean="0"/>
              <a:t>Τι είναι κρυπτογραφία;</a:t>
            </a:r>
          </a:p>
          <a:p>
            <a:r>
              <a:rPr lang="el-GR" dirty="0" smtClean="0"/>
              <a:t>Ορισμοί και ορολογίες</a:t>
            </a:r>
          </a:p>
          <a:p>
            <a:r>
              <a:rPr lang="el-GR" dirty="0" smtClean="0"/>
              <a:t>Ιστορία της κρυπτογραφίας</a:t>
            </a:r>
            <a:endParaRPr lang="en-US" dirty="0" smtClean="0"/>
          </a:p>
          <a:p>
            <a:r>
              <a:rPr lang="en-US" dirty="0" err="1" smtClean="0"/>
              <a:t>xor</a:t>
            </a:r>
            <a:endParaRPr lang="el-GR" dirty="0" smtClean="0"/>
          </a:p>
          <a:p>
            <a:r>
              <a:rPr lang="el-GR" dirty="0" smtClean="0"/>
              <a:t>Κωδικοποιήσεις</a:t>
            </a:r>
            <a:r>
              <a:rPr lang="en-US" dirty="0" smtClean="0"/>
              <a:t>: base64, base58</a:t>
            </a:r>
            <a:endParaRPr lang="el-GR" dirty="0" smtClean="0"/>
          </a:p>
          <a:p>
            <a:r>
              <a:rPr lang="el-GR" dirty="0" smtClean="0"/>
              <a:t>Το κρυπτοσύστημα Καίσαρα και </a:t>
            </a:r>
            <a:r>
              <a:rPr lang="en-US" dirty="0" smtClean="0"/>
              <a:t>rot13</a:t>
            </a:r>
          </a:p>
          <a:p>
            <a:r>
              <a:rPr lang="el-GR" dirty="0" smtClean="0"/>
              <a:t>Κρυπτανάλυση με ανάλυση συχνότητας</a:t>
            </a:r>
            <a:endParaRPr lang="en-US" dirty="0" smtClean="0"/>
          </a:p>
          <a:p>
            <a:r>
              <a:rPr lang="el-GR" dirty="0" smtClean="0"/>
              <a:t>Το κρυπτοσύστημα </a:t>
            </a:r>
            <a:r>
              <a:rPr lang="en-US" dirty="0" err="1" smtClean="0"/>
              <a:t>Vigenère</a:t>
            </a:r>
            <a:r>
              <a:rPr lang="el-GR" dirty="0" smtClean="0"/>
              <a:t> </a:t>
            </a:r>
            <a:endParaRPr lang="en-US" dirty="0" smtClean="0"/>
          </a:p>
          <a:p>
            <a:r>
              <a:rPr lang="en-US" dirty="0" smtClean="0"/>
              <a:t>K</a:t>
            </a:r>
            <a:r>
              <a:rPr lang="el-GR" dirty="0" smtClean="0"/>
              <a:t>ρυπτανάλυση με δείκτες σύμπτωσης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8726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Ακεραιότητα</a:t>
            </a:r>
            <a:r>
              <a:rPr lang="en-US" dirty="0" smtClean="0"/>
              <a:t> (integrity)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Ο αντίπαλος δεν μπορεί να </a:t>
            </a:r>
            <a:r>
              <a:rPr lang="el-GR" b="1" dirty="0" smtClean="0"/>
              <a:t>αλλάξει </a:t>
            </a:r>
            <a:r>
              <a:rPr lang="el-GR" dirty="0" smtClean="0"/>
              <a:t>τα δεδομένα μας</a:t>
            </a:r>
            <a:endParaRPr lang="en-US" dirty="0" smtClean="0"/>
          </a:p>
          <a:p>
            <a:r>
              <a:rPr lang="el-GR" dirty="0" smtClean="0"/>
              <a:t>Η κρυπτογραφία το πετυχαίνει αυτό ακόμη και αν ο αντίπαλος μπορεί να αλλάξει τα </a:t>
            </a:r>
            <a:r>
              <a:rPr lang="en-US" dirty="0" smtClean="0"/>
              <a:t>bytes </a:t>
            </a:r>
            <a:r>
              <a:rPr lang="el-GR" dirty="0" smtClean="0"/>
              <a:t>στο δίκτυο!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44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0956" y="4425550"/>
            <a:ext cx="43539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924322" y="3028986"/>
            <a:ext cx="1916426" cy="25503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15264" y="2444210"/>
            <a:ext cx="7440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xkcd"/>
                <a:cs typeface="xkcd"/>
              </a:rPr>
              <a:t>Z</a:t>
            </a:r>
            <a:endParaRPr lang="en-US" sz="3200" b="1" dirty="0">
              <a:latin typeface="xkcd"/>
              <a:cs typeface="xkcd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6" y="3427700"/>
            <a:ext cx="2355690" cy="21516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44821" y="5587875"/>
            <a:ext cx="741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xkcd"/>
                <a:cs typeface="xkcd"/>
              </a:rPr>
              <a:t>Bob</a:t>
            </a:r>
            <a:endParaRPr lang="en-US" sz="2400" b="1" dirty="0">
              <a:latin typeface="xkcd"/>
              <a:cs typeface="xkc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5518392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xkcd"/>
                <a:cs typeface="xkcd"/>
              </a:rPr>
              <a:t>Alice</a:t>
            </a:r>
            <a:endParaRPr lang="en-US" sz="2400" b="1" dirty="0">
              <a:latin typeface="xkcd"/>
              <a:cs typeface="xkcd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264" y="3028986"/>
            <a:ext cx="1524000" cy="1524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152618" y="4739997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xkcd"/>
                <a:cs typeface="xkcd"/>
              </a:rPr>
              <a:t>EVE</a:t>
            </a:r>
            <a:endParaRPr lang="en-US" sz="2400" b="1" dirty="0">
              <a:latin typeface="xkcd"/>
              <a:cs typeface="xkcd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000676" y="2655330"/>
            <a:ext cx="887236" cy="1013183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Παραβ</a:t>
            </a:r>
            <a:r>
              <a:rPr lang="el-GR" dirty="0" smtClean="0"/>
              <a:t>ίαση </a:t>
            </a:r>
            <a:r>
              <a:rPr lang="el-GR" dirty="0" smtClean="0"/>
              <a:t>ακεραιότητας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9933" y="1847825"/>
            <a:ext cx="1066264" cy="119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Πιστοποίηση</a:t>
            </a:r>
            <a:r>
              <a:rPr lang="en-US" dirty="0" smtClean="0"/>
              <a:t> (authentication)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Μπορούμε να πιστοποιήσουμε ότι τα δεδομένα τα έστειλε ένας συγκεκριμένος παίκτης</a:t>
            </a:r>
            <a:endParaRPr lang="en-US" dirty="0"/>
          </a:p>
          <a:p>
            <a:r>
              <a:rPr lang="el-GR" dirty="0" smtClean="0"/>
              <a:t>Η κρυπτογραφία μπορεί να πετύχει </a:t>
            </a:r>
            <a:r>
              <a:rPr lang="en-US" dirty="0" smtClean="0"/>
              <a:t>end-to-end </a:t>
            </a:r>
            <a:r>
              <a:rPr lang="el-GR" dirty="0" smtClean="0"/>
              <a:t>πιστοποίηση.</a:t>
            </a:r>
          </a:p>
          <a:p>
            <a:pPr lvl="1"/>
            <a:r>
              <a:rPr lang="el-GR" dirty="0" smtClean="0"/>
              <a:t>π.χ. στο </a:t>
            </a:r>
            <a:r>
              <a:rPr lang="en-US" dirty="0" smtClean="0"/>
              <a:t>GPG </a:t>
            </a:r>
            <a:r>
              <a:rPr lang="el-GR" dirty="0" smtClean="0"/>
              <a:t>ένα </a:t>
            </a:r>
            <a:r>
              <a:rPr lang="en-US" dirty="0" smtClean="0"/>
              <a:t>email </a:t>
            </a:r>
            <a:r>
              <a:rPr lang="el-GR" dirty="0" smtClean="0"/>
              <a:t>που έρχεται από το </a:t>
            </a:r>
            <a:r>
              <a:rPr lang="en-US" dirty="0" smtClean="0"/>
              <a:t>Gmail </a:t>
            </a:r>
            <a:r>
              <a:rPr lang="el-GR" dirty="0" smtClean="0"/>
              <a:t>ξέρουμε ότι δεν είναι κάτι ψεύτικο που απλά φτιάχτηκε από τη </a:t>
            </a:r>
            <a:r>
              <a:rPr lang="en-US" dirty="0" smtClean="0"/>
              <a:t>Google, </a:t>
            </a:r>
            <a:r>
              <a:rPr lang="el-GR" dirty="0" smtClean="0"/>
              <a:t>αλλά πραγματικά το έγραψε αυτός που λέει ότι το έγραψε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19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Undeniability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Μπορούμε να αποδείξουμε </a:t>
            </a:r>
            <a:r>
              <a:rPr lang="el-GR" b="1" dirty="0" smtClean="0"/>
              <a:t>σε τρίτους </a:t>
            </a:r>
            <a:r>
              <a:rPr lang="el-GR" dirty="0" smtClean="0"/>
              <a:t>ότι τα δεδομένα στάλθηκαν από κάποιον συγκεκριμένο παίκτη</a:t>
            </a:r>
            <a:endParaRPr lang="en-US" dirty="0"/>
          </a:p>
          <a:p>
            <a:r>
              <a:rPr lang="el-GR" dirty="0" smtClean="0"/>
              <a:t>Η κρυπτογραφία μπορεί να πετύχει ψηφιακές υπογραφές σε ένα ηλεκτρονικό συμβόλαιο</a:t>
            </a:r>
            <a:r>
              <a:rPr lang="en-US" dirty="0" smtClean="0"/>
              <a:t> </a:t>
            </a:r>
            <a:r>
              <a:rPr lang="el-GR" dirty="0" smtClean="0"/>
              <a:t>που «στέκουν» νομικά</a:t>
            </a:r>
          </a:p>
          <a:p>
            <a:pPr lvl="1"/>
            <a:r>
              <a:rPr lang="el-GR" dirty="0" smtClean="0"/>
              <a:t>π.χ. </a:t>
            </a:r>
            <a:r>
              <a:rPr lang="en-US" dirty="0" smtClean="0"/>
              <a:t>GPG, PKI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46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Ένας </a:t>
            </a:r>
            <a:r>
              <a:rPr lang="el-GR" b="1" dirty="0" smtClean="0"/>
              <a:t>τρίτος</a:t>
            </a:r>
            <a:r>
              <a:rPr lang="el-GR" dirty="0" smtClean="0"/>
              <a:t> δεν μπορεί να αποδείξει ότι τα δεδομένα στάλθηκαν από ένα συγκεκριμένο παίκτη</a:t>
            </a:r>
            <a:endParaRPr lang="en-US" dirty="0" smtClean="0"/>
          </a:p>
          <a:p>
            <a:r>
              <a:rPr lang="el-GR" dirty="0" smtClean="0"/>
              <a:t>Το </a:t>
            </a:r>
            <a:r>
              <a:rPr lang="en-US" dirty="0" err="1" smtClean="0"/>
              <a:t>undeniability</a:t>
            </a:r>
            <a:r>
              <a:rPr lang="en-US" dirty="0" smtClean="0"/>
              <a:t> </a:t>
            </a:r>
            <a:r>
              <a:rPr lang="el-GR" dirty="0" smtClean="0"/>
              <a:t>και το </a:t>
            </a:r>
            <a:r>
              <a:rPr lang="en-US" dirty="0" smtClean="0"/>
              <a:t>authentication </a:t>
            </a:r>
            <a:r>
              <a:rPr lang="el-GR" dirty="0" smtClean="0"/>
              <a:t>είναι δύο διαφορετικά πράγματα</a:t>
            </a:r>
            <a:endParaRPr lang="en-US" dirty="0" smtClean="0"/>
          </a:p>
          <a:p>
            <a:r>
              <a:rPr lang="el-GR" dirty="0" smtClean="0"/>
              <a:t>Η κρυπτογραφία μπορεί να πετύχει ταυτόχρονα</a:t>
            </a:r>
            <a:r>
              <a:rPr lang="en-US" dirty="0"/>
              <a:t> </a:t>
            </a:r>
            <a:r>
              <a:rPr lang="en-US" dirty="0" smtClean="0"/>
              <a:t>authentication + deniability!</a:t>
            </a:r>
          </a:p>
          <a:p>
            <a:pPr lvl="1"/>
            <a:r>
              <a:rPr lang="el-GR" dirty="0" smtClean="0"/>
              <a:t>π.χ. </a:t>
            </a:r>
            <a:r>
              <a:rPr lang="en-US" dirty="0" smtClean="0"/>
              <a:t>OTR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183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Ανωνυμία</a:t>
            </a:r>
            <a:r>
              <a:rPr lang="en-US" dirty="0" smtClean="0"/>
              <a:t> (Anonymity)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Η</a:t>
            </a:r>
            <a:r>
              <a:rPr lang="en-US" dirty="0" smtClean="0"/>
              <a:t> </a:t>
            </a:r>
            <a:r>
              <a:rPr lang="el-GR" dirty="0" smtClean="0"/>
              <a:t>φυσική </a:t>
            </a:r>
            <a:r>
              <a:rPr lang="el-GR" b="1" dirty="0" smtClean="0"/>
              <a:t>πηγή </a:t>
            </a:r>
            <a:r>
              <a:rPr lang="el-GR" dirty="0" smtClean="0"/>
              <a:t>ή </a:t>
            </a:r>
            <a:r>
              <a:rPr lang="el-GR" b="1" dirty="0" smtClean="0"/>
              <a:t>προορισμός </a:t>
            </a:r>
            <a:r>
              <a:rPr lang="el-GR" dirty="0" smtClean="0"/>
              <a:t>ενός μηνύματος παραμένουν κρυφά</a:t>
            </a:r>
          </a:p>
        </p:txBody>
      </p:sp>
    </p:spTree>
    <p:extLst>
      <p:ext uri="{BB962C8B-B14F-4D97-AF65-F5344CB8AC3E}">
        <p14:creationId xmlns:p14="http://schemas.microsoft.com/office/powerpoint/2010/main" val="1214868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secrecy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Η υποκλοπή </a:t>
            </a:r>
            <a:r>
              <a:rPr lang="el-GR" b="1" dirty="0" smtClean="0"/>
              <a:t>μετέπειτα </a:t>
            </a:r>
            <a:r>
              <a:rPr lang="el-GR" dirty="0" smtClean="0"/>
              <a:t>κλειδιών δεν επιτρέπει την αποκρυπτογράφηση </a:t>
            </a:r>
            <a:r>
              <a:rPr lang="el-GR" b="1" dirty="0" smtClean="0"/>
              <a:t>προηγούμενων</a:t>
            </a:r>
            <a:r>
              <a:rPr lang="el-GR" dirty="0" smtClean="0"/>
              <a:t> μηνυμάτων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59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ιδιοτήτων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Η κρυπτογραφία μπορεί να πετύχει ταυτόχρονα:</a:t>
            </a:r>
            <a:endParaRPr lang="en-US" dirty="0" smtClean="0"/>
          </a:p>
          <a:p>
            <a:pPr lvl="1"/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Integrity</a:t>
            </a:r>
          </a:p>
          <a:p>
            <a:pPr lvl="1"/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Deniability</a:t>
            </a:r>
          </a:p>
          <a:p>
            <a:pPr lvl="1"/>
            <a:r>
              <a:rPr lang="en-US" dirty="0" smtClean="0"/>
              <a:t>Anonymity</a:t>
            </a:r>
          </a:p>
          <a:p>
            <a:pPr lvl="1"/>
            <a:r>
              <a:rPr lang="en-US" dirty="0" smtClean="0"/>
              <a:t>Forward secrecy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1845539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ιδιοτήτων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 smtClean="0"/>
              <a:t>Η </a:t>
            </a:r>
            <a:r>
              <a:rPr lang="en-US" dirty="0" smtClean="0"/>
              <a:t>Alice </a:t>
            </a:r>
            <a:r>
              <a:rPr lang="el-GR" dirty="0" smtClean="0"/>
              <a:t>και ο </a:t>
            </a:r>
            <a:r>
              <a:rPr lang="en-US" dirty="0" smtClean="0"/>
              <a:t>Bob </a:t>
            </a:r>
            <a:r>
              <a:rPr lang="el-GR" dirty="0" smtClean="0"/>
              <a:t>κάνουν </a:t>
            </a:r>
            <a:r>
              <a:rPr lang="en-US" dirty="0" smtClean="0"/>
              <a:t>chat</a:t>
            </a:r>
          </a:p>
          <a:p>
            <a:r>
              <a:rPr lang="en-US" dirty="0" smtClean="0"/>
              <a:t>Confidentiality</a:t>
            </a:r>
            <a:r>
              <a:rPr lang="el-GR" dirty="0" smtClean="0"/>
              <a:t>:</a:t>
            </a:r>
          </a:p>
          <a:p>
            <a:pPr lvl="1"/>
            <a:r>
              <a:rPr lang="el-GR" dirty="0" smtClean="0"/>
              <a:t>Ο </a:t>
            </a:r>
            <a:r>
              <a:rPr lang="en-US" dirty="0" smtClean="0"/>
              <a:t>ISP (</a:t>
            </a:r>
            <a:r>
              <a:rPr lang="en-US" dirty="0" err="1" smtClean="0"/>
              <a:t>Forthnet</a:t>
            </a:r>
            <a:r>
              <a:rPr lang="en-US" dirty="0" smtClean="0"/>
              <a:t>, OTE) </a:t>
            </a:r>
            <a:r>
              <a:rPr lang="el-GR" dirty="0" smtClean="0"/>
              <a:t>δεν μπορεί να δει τι λένε</a:t>
            </a:r>
            <a:endParaRPr lang="en-US" dirty="0" smtClean="0"/>
          </a:p>
          <a:p>
            <a:r>
              <a:rPr lang="en-US" dirty="0" smtClean="0"/>
              <a:t>Integrity:</a:t>
            </a:r>
          </a:p>
          <a:p>
            <a:pPr lvl="1"/>
            <a:r>
              <a:rPr lang="el-GR" dirty="0" smtClean="0"/>
              <a:t>Ο </a:t>
            </a:r>
            <a:r>
              <a:rPr lang="en-US" dirty="0" smtClean="0"/>
              <a:t>ISP </a:t>
            </a:r>
            <a:r>
              <a:rPr lang="el-GR" dirty="0" smtClean="0"/>
              <a:t>δεν μπορεί να αλλάξει λέξεις στα μηνύματά τους επιλεκτικά</a:t>
            </a:r>
          </a:p>
          <a:p>
            <a:r>
              <a:rPr lang="el-GR" dirty="0" smtClean="0"/>
              <a:t>Α</a:t>
            </a:r>
            <a:r>
              <a:rPr lang="en-US" dirty="0" err="1" smtClean="0"/>
              <a:t>uthentication</a:t>
            </a:r>
            <a:r>
              <a:rPr lang="en-US" dirty="0" smtClean="0"/>
              <a:t>:</a:t>
            </a:r>
          </a:p>
          <a:p>
            <a:pPr lvl="1"/>
            <a:r>
              <a:rPr lang="el-GR" dirty="0" smtClean="0"/>
              <a:t>Το </a:t>
            </a:r>
            <a:r>
              <a:rPr lang="en-US" dirty="0" smtClean="0"/>
              <a:t>Facebook </a:t>
            </a:r>
            <a:r>
              <a:rPr lang="el-GR" dirty="0" smtClean="0"/>
              <a:t>δεν μπορεί να στείλει ψεύτικα μηνύματα στην </a:t>
            </a:r>
            <a:r>
              <a:rPr lang="en-US" dirty="0" smtClean="0"/>
              <a:t>Alice </a:t>
            </a:r>
            <a:r>
              <a:rPr lang="el-GR" dirty="0" smtClean="0"/>
              <a:t>προσποιούμενο ότι ήρθαν από τον </a:t>
            </a:r>
            <a:r>
              <a:rPr lang="en-US" dirty="0" smtClean="0"/>
              <a:t>Bob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25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Παραδείγματα ιδιοτήτων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Deniabilty</a:t>
            </a:r>
            <a:r>
              <a:rPr lang="en-US" dirty="0" smtClean="0"/>
              <a:t>:</a:t>
            </a:r>
          </a:p>
          <a:p>
            <a:pPr lvl="1"/>
            <a:r>
              <a:rPr lang="el-GR" dirty="0" smtClean="0"/>
              <a:t>Αν αργότερα η δίωξη ηλεκτρονικού εγκλήματος αναγκάσει τον </a:t>
            </a:r>
            <a:r>
              <a:rPr lang="en-US" dirty="0" smtClean="0"/>
              <a:t>Bob </a:t>
            </a:r>
            <a:r>
              <a:rPr lang="el-GR" dirty="0" smtClean="0"/>
              <a:t>και την </a:t>
            </a:r>
            <a:r>
              <a:rPr lang="en-US" dirty="0" smtClean="0"/>
              <a:t>Alice </a:t>
            </a:r>
            <a:r>
              <a:rPr lang="el-GR" dirty="0" smtClean="0"/>
              <a:t>να παραδώσουν τα κλειδιά τους, κανείς δεν μπορεί να αποδείξει</a:t>
            </a:r>
            <a:r>
              <a:rPr lang="en-US" dirty="0" smtClean="0"/>
              <a:t> </a:t>
            </a:r>
            <a:r>
              <a:rPr lang="el-GR" dirty="0" smtClean="0"/>
              <a:t>ότι πράγματι ήταν </a:t>
            </a:r>
            <a:r>
              <a:rPr lang="el-GR" b="1" dirty="0" smtClean="0"/>
              <a:t>εκείνοι </a:t>
            </a:r>
            <a:r>
              <a:rPr lang="el-GR" dirty="0" smtClean="0"/>
              <a:t>που έγραψαν αυτά τα μηνύματα</a:t>
            </a:r>
          </a:p>
          <a:p>
            <a:r>
              <a:rPr lang="en-US" dirty="0" smtClean="0"/>
              <a:t>Anonymity:</a:t>
            </a:r>
          </a:p>
          <a:p>
            <a:pPr lvl="1"/>
            <a:r>
              <a:rPr lang="el-GR" dirty="0" smtClean="0"/>
              <a:t>Η Α</a:t>
            </a:r>
            <a:r>
              <a:rPr lang="en-US" dirty="0" smtClean="0"/>
              <a:t>lice </a:t>
            </a:r>
            <a:r>
              <a:rPr lang="el-GR" dirty="0" smtClean="0"/>
              <a:t>δεν μπορεί να εντοπίσει την φυσική τοποθεσία του </a:t>
            </a:r>
            <a:r>
              <a:rPr lang="en-US" dirty="0" smtClean="0"/>
              <a:t>Bob </a:t>
            </a:r>
            <a:r>
              <a:rPr lang="el-GR" dirty="0" smtClean="0"/>
              <a:t>και αντίστροφα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2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Τι είναι κρυπτογραφία;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Τομέας της </a:t>
            </a:r>
            <a:r>
              <a:rPr lang="el-GR" b="1" dirty="0" smtClean="0"/>
              <a:t>επιστήμης των υπολογιστών</a:t>
            </a:r>
          </a:p>
          <a:p>
            <a:r>
              <a:rPr lang="el-GR" b="1" dirty="0" smtClean="0"/>
              <a:t>Μαθηματικός</a:t>
            </a:r>
            <a:r>
              <a:rPr lang="el-GR" dirty="0" smtClean="0"/>
              <a:t> κλάδος</a:t>
            </a:r>
          </a:p>
          <a:p>
            <a:r>
              <a:rPr lang="el-GR" dirty="0" smtClean="0"/>
              <a:t>Μελετά τεχνικές </a:t>
            </a:r>
            <a:r>
              <a:rPr lang="el-GR" b="1" dirty="0" smtClean="0"/>
              <a:t>ασφαλών επικοινωνιών</a:t>
            </a:r>
          </a:p>
          <a:p>
            <a:r>
              <a:rPr lang="el-GR" dirty="0" smtClean="0"/>
              <a:t>Δεδομένου ότι υπάρχουν </a:t>
            </a:r>
            <a:r>
              <a:rPr lang="el-GR" b="1" dirty="0" smtClean="0"/>
              <a:t>αντίπαλοι</a:t>
            </a:r>
            <a:endParaRPr lang="en-US" b="1" dirty="0" smtClean="0"/>
          </a:p>
          <a:p>
            <a:r>
              <a:rPr lang="el-GR" dirty="0" smtClean="0"/>
              <a:t>Σχεδιάζει </a:t>
            </a:r>
            <a:r>
              <a:rPr lang="el-GR" b="1" dirty="0" smtClean="0"/>
              <a:t>πρωτόκολλα </a:t>
            </a:r>
            <a:r>
              <a:rPr lang="el-GR" dirty="0" smtClean="0"/>
              <a:t>που αμύνονται έναντι αντιπάλων</a:t>
            </a:r>
          </a:p>
        </p:txBody>
      </p:sp>
    </p:spTree>
    <p:extLst>
      <p:ext uri="{BB962C8B-B14F-4D97-AF65-F5344CB8AC3E}">
        <p14:creationId xmlns:p14="http://schemas.microsoft.com/office/powerpoint/2010/main" val="2451503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Παραδείγματα ιδιοτήτων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 secrecy:</a:t>
            </a:r>
          </a:p>
          <a:p>
            <a:pPr lvl="1"/>
            <a:r>
              <a:rPr lang="en-US" dirty="0" smtClean="0"/>
              <a:t>A</a:t>
            </a:r>
            <a:r>
              <a:rPr lang="el-GR" dirty="0" smtClean="0"/>
              <a:t>ν η </a:t>
            </a:r>
            <a:r>
              <a:rPr lang="en-US" dirty="0" smtClean="0"/>
              <a:t>Eve </a:t>
            </a:r>
            <a:r>
              <a:rPr lang="el-GR" dirty="0" smtClean="0"/>
              <a:t>υποκλέψει τα κλειδιά του </a:t>
            </a:r>
            <a:r>
              <a:rPr lang="en-US" dirty="0" smtClean="0"/>
              <a:t>Bob </a:t>
            </a:r>
            <a:r>
              <a:rPr lang="el-GR" dirty="0" smtClean="0"/>
              <a:t>σήμερα, δεν μπορεί να διαβάσει τα χθεσινά μηνύματα που αντάλλαξε με την </a:t>
            </a:r>
            <a:r>
              <a:rPr lang="en-US" dirty="0" smtClean="0"/>
              <a:t>Alice</a:t>
            </a:r>
          </a:p>
          <a:p>
            <a:r>
              <a:rPr lang="el-GR" dirty="0" smtClean="0"/>
              <a:t>Ο συγκεκριμένος συνδυασμός επιτυγχάνεται:</a:t>
            </a:r>
          </a:p>
          <a:p>
            <a:pPr lvl="1"/>
            <a:r>
              <a:rPr lang="en-US" dirty="0" smtClean="0"/>
              <a:t>OTR chat </a:t>
            </a:r>
            <a:r>
              <a:rPr lang="el-GR" dirty="0" smtClean="0"/>
              <a:t>μέσω </a:t>
            </a:r>
            <a:r>
              <a:rPr lang="en-US" dirty="0" smtClean="0"/>
              <a:t>Facebook </a:t>
            </a:r>
            <a:r>
              <a:rPr lang="el-GR" dirty="0" smtClean="0"/>
              <a:t>πάνω από </a:t>
            </a:r>
            <a:r>
              <a:rPr lang="en-US" dirty="0" smtClean="0"/>
              <a:t>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03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39" y="910766"/>
            <a:ext cx="7219420" cy="51567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385"/>
            <a:ext cx="8229600" cy="1143000"/>
          </a:xfrm>
        </p:spPr>
        <p:txBody>
          <a:bodyPr/>
          <a:lstStyle/>
          <a:p>
            <a:r>
              <a:rPr lang="el-GR" dirty="0" smtClean="0"/>
              <a:t>Δι</a:t>
            </a:r>
            <a:r>
              <a:rPr lang="el-GR" dirty="0" smtClean="0"/>
              <a:t>άλλειμα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3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Βασικοί όροι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m: message (plaintext)</a:t>
            </a:r>
          </a:p>
          <a:p>
            <a:pPr lvl="1"/>
            <a:r>
              <a:rPr lang="el-GR" dirty="0" smtClean="0"/>
              <a:t>Το αρχικό ακρυπτογράφητο μήνυμα</a:t>
            </a:r>
            <a:endParaRPr lang="en-US" dirty="0"/>
          </a:p>
          <a:p>
            <a:r>
              <a:rPr lang="en-US" dirty="0" smtClean="0"/>
              <a:t>c: </a:t>
            </a:r>
            <a:r>
              <a:rPr lang="en-US" dirty="0" err="1" smtClean="0"/>
              <a:t>ciphertext</a:t>
            </a:r>
            <a:endParaRPr lang="en-US" dirty="0" smtClean="0"/>
          </a:p>
          <a:p>
            <a:pPr lvl="1"/>
            <a:r>
              <a:rPr lang="el-GR" dirty="0" smtClean="0"/>
              <a:t>Το κρυπτογραφημένο μήνυμα</a:t>
            </a:r>
          </a:p>
          <a:p>
            <a:r>
              <a:rPr lang="el-GR" dirty="0" smtClean="0"/>
              <a:t>Η ανταλλαγή μηνυμάτων περνάει από 2 συναρτήσεις</a:t>
            </a:r>
            <a:endParaRPr lang="en-US" dirty="0" smtClean="0"/>
          </a:p>
          <a:p>
            <a:r>
              <a:rPr lang="en-US" dirty="0" smtClean="0"/>
              <a:t>E: </a:t>
            </a:r>
            <a:r>
              <a:rPr lang="el-GR" dirty="0" smtClean="0"/>
              <a:t>Συνάρτηση</a:t>
            </a:r>
            <a:r>
              <a:rPr lang="en-US" dirty="0" smtClean="0"/>
              <a:t> encrypt, </a:t>
            </a:r>
            <a:r>
              <a:rPr lang="el-GR" dirty="0" smtClean="0"/>
              <a:t>τρέχει </a:t>
            </a:r>
            <a:r>
              <a:rPr lang="el-GR" b="1" dirty="0" smtClean="0"/>
              <a:t>πριν την αποστολή </a:t>
            </a:r>
            <a:r>
              <a:rPr lang="el-GR" dirty="0" smtClean="0"/>
              <a:t>του μηνύματος</a:t>
            </a:r>
            <a:endParaRPr lang="en-US" dirty="0" smtClean="0"/>
          </a:p>
          <a:p>
            <a:r>
              <a:rPr lang="en-US" dirty="0" smtClean="0"/>
              <a:t>D:</a:t>
            </a:r>
            <a:r>
              <a:rPr lang="el-GR" dirty="0" smtClean="0"/>
              <a:t> Συνάρτηση</a:t>
            </a:r>
            <a:r>
              <a:rPr lang="en-US" dirty="0" smtClean="0"/>
              <a:t> decrypt, </a:t>
            </a:r>
            <a:r>
              <a:rPr lang="el-GR" dirty="0" smtClean="0"/>
              <a:t>τρέχει </a:t>
            </a:r>
            <a:r>
              <a:rPr lang="el-GR" b="1" dirty="0" smtClean="0"/>
              <a:t>μετά την λήψη </a:t>
            </a:r>
            <a:r>
              <a:rPr lang="el-GR" dirty="0" smtClean="0"/>
              <a:t>του μηνύματος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53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Εξίσωση ορθότητας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 = E(m)</a:t>
            </a:r>
          </a:p>
          <a:p>
            <a:pPr marL="0" indent="0" algn="ctr">
              <a:buNone/>
            </a:pPr>
            <a:r>
              <a:rPr lang="en-US" dirty="0" smtClean="0"/>
              <a:t>m = D(c)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D(E(m)) = 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5782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8727" y="2996046"/>
            <a:ext cx="854364" cy="842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02412" y="2996046"/>
            <a:ext cx="854364" cy="842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35909" y="1939636"/>
            <a:ext cx="1" cy="1056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2797" y="1443243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Η </a:t>
            </a:r>
            <a:r>
              <a:rPr lang="en-US" b="1" dirty="0" smtClean="0"/>
              <a:t>Volkswagen </a:t>
            </a:r>
            <a:r>
              <a:rPr lang="el-GR" b="1" dirty="0" smtClean="0"/>
              <a:t>κλέβει στις δοκιμές ρίπων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63091" y="3477490"/>
            <a:ext cx="6811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4273" y="3292824"/>
            <a:ext cx="264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hQIMA+MZEvJypTh8AQ…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65103" y="3447471"/>
            <a:ext cx="6373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929594" y="3838864"/>
            <a:ext cx="1" cy="1056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75186" y="497846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Η </a:t>
            </a:r>
            <a:r>
              <a:rPr lang="en-US" b="1" dirty="0" smtClean="0"/>
              <a:t>Volkswagen </a:t>
            </a:r>
            <a:r>
              <a:rPr lang="el-GR" b="1" dirty="0" smtClean="0"/>
              <a:t>κλέβει στις δοκιμές ρίπων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0" y="1353912"/>
            <a:ext cx="4241614" cy="585728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479319" y="98458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m, message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742389" y="4895274"/>
            <a:ext cx="4241614" cy="585728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273004" y="54547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m, message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209638" y="3206956"/>
            <a:ext cx="2680800" cy="585728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60767" y="3792684"/>
            <a:ext cx="137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c, </a:t>
            </a:r>
            <a:r>
              <a:rPr lang="en-US" b="1" dirty="0" err="1" smtClean="0">
                <a:solidFill>
                  <a:srgbClr val="FF0000"/>
                </a:solidFill>
              </a:rPr>
              <a:t>ciphertext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60280" y="397735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Encrypt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56232" y="250184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Decrypt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30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Κρυπτογραφία και Στεγανογραφία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b="1" dirty="0" smtClean="0"/>
              <a:t>Κρυπτογραφία</a:t>
            </a:r>
            <a:r>
              <a:rPr lang="el-GR" dirty="0" smtClean="0"/>
              <a:t>: Ασχολείται με την απόκρυψη ενός μηνύματος με ισχυρούς, μαθηματικά αποδείξιμους τρόπους, χωρίς να κρύβεται η ύπαρξη του μηνύματος ή ο τρόπος κρυπτογράφησης.</a:t>
            </a:r>
          </a:p>
          <a:p>
            <a:r>
              <a:rPr lang="el-GR" b="1" dirty="0" smtClean="0"/>
              <a:t>Στεγανογραφία</a:t>
            </a:r>
            <a:r>
              <a:rPr lang="el-GR" dirty="0" smtClean="0"/>
              <a:t>: Αποκρύπτει ένα μήνυμα κρύβοντας την </a:t>
            </a:r>
            <a:r>
              <a:rPr lang="el-GR" b="1" dirty="0" smtClean="0"/>
              <a:t>ύπαρξή </a:t>
            </a:r>
            <a:r>
              <a:rPr lang="el-GR" dirty="0" smtClean="0"/>
              <a:t>του από τον αντίπαλο.</a:t>
            </a:r>
            <a:r>
              <a:rPr lang="en-US" dirty="0" smtClean="0"/>
              <a:t> </a:t>
            </a:r>
            <a:r>
              <a:rPr lang="el-GR" dirty="0" smtClean="0"/>
              <a:t>Ο τρόπος στεγανογράφησης συχνά παραμένει μυστικός.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35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44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Τι συστήματα στεγανογραφίας μπορείτε να σκεφτείτε;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36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Κωδικοποίηση και Κρυπτογράφηση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 smtClean="0"/>
              <a:t>Κωδικοποίηση</a:t>
            </a:r>
            <a:r>
              <a:rPr lang="el-GR" dirty="0" smtClean="0"/>
              <a:t>: Η αλλαγή της μορφής ενός μηνύματος για λόγους συμβατότητας, χωρίς σκοπό την ιδιωτικότητα. Δεν αμύνεται έναντι αντιπάλων.</a:t>
            </a:r>
          </a:p>
          <a:p>
            <a:r>
              <a:rPr lang="el-GR" b="1" dirty="0" smtClean="0"/>
              <a:t>Κρυπτογράφηση</a:t>
            </a:r>
            <a:r>
              <a:rPr lang="el-GR" dirty="0" smtClean="0"/>
              <a:t>: Η αλλαγή ενός κειμένου με σκοπό να κρύψουμε τα περιεχόμενά του από έναν αντίπαλο.</a:t>
            </a:r>
          </a:p>
        </p:txBody>
      </p:sp>
    </p:spTree>
    <p:extLst>
      <p:ext uri="{BB962C8B-B14F-4D97-AF65-F5344CB8AC3E}">
        <p14:creationId xmlns:p14="http://schemas.microsoft.com/office/powerpoint/2010/main" val="13151995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44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Τι συστήματα κωδικοποίησης μπορείτε να σκεφτείτε;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01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119"/>
            <a:ext cx="8229600" cy="606106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yva</a:t>
            </a:r>
            <a:r>
              <a:rPr lang="en-US" b="1" dirty="0" smtClean="0"/>
              <a:t> </a:t>
            </a:r>
            <a:r>
              <a:rPr lang="en-US" b="1" dirty="0" err="1" smtClean="0"/>
              <a:t>lnjrp</a:t>
            </a:r>
            <a:r>
              <a:rPr lang="en-US" b="1" dirty="0" smtClean="0"/>
              <a:t> </a:t>
            </a:r>
            <a:r>
              <a:rPr lang="en-US" b="1" dirty="0" err="1" smtClean="0"/>
              <a:t>bq</a:t>
            </a:r>
            <a:r>
              <a:rPr lang="en-US" b="1" dirty="0" smtClean="0"/>
              <a:t> </a:t>
            </a:r>
            <a:r>
              <a:rPr lang="en-US" b="1" dirty="0" err="1" smtClean="0"/>
              <a:t>cny</a:t>
            </a:r>
            <a:r>
              <a:rPr lang="en-US" b="1" dirty="0" smtClean="0"/>
              <a:t> </a:t>
            </a:r>
            <a:r>
              <a:rPr lang="en-US" b="1" dirty="0" err="1" smtClean="0"/>
              <a:t>qrbpbcg</a:t>
            </a:r>
            <a:r>
              <a:rPr lang="en-US" b="1" dirty="0" smtClean="0"/>
              <a:t>, </a:t>
            </a:r>
            <a:r>
              <a:rPr lang="en-US" b="1" dirty="0" err="1" smtClean="0"/>
              <a:t>eky</a:t>
            </a:r>
            <a:r>
              <a:rPr lang="en-US" b="1" dirty="0" smtClean="0"/>
              <a:t> </a:t>
            </a:r>
            <a:r>
              <a:rPr lang="en-US" b="1" dirty="0" err="1" smtClean="0"/>
              <a:t>gxrrnobcg</a:t>
            </a:r>
            <a:r>
              <a:rPr lang="en-US" b="1" dirty="0" smtClean="0"/>
              <a:t> </a:t>
            </a:r>
            <a:r>
              <a:rPr lang="en-US" b="1" dirty="0" err="1" smtClean="0"/>
              <a:t>bcyn</a:t>
            </a:r>
            <a:r>
              <a:rPr lang="en-US" b="1" dirty="0" smtClean="0"/>
              <a:t> x </a:t>
            </a:r>
            <a:r>
              <a:rPr lang="en-US" b="1" dirty="0" err="1" smtClean="0"/>
              <a:t>cal</a:t>
            </a:r>
            <a:r>
              <a:rPr lang="en-US" b="1" dirty="0" smtClean="0"/>
              <a:t> </a:t>
            </a:r>
            <a:r>
              <a:rPr lang="en-US" b="1" dirty="0" err="1" smtClean="0"/>
              <a:t>yjxcqcxybncxr</a:t>
            </a:r>
            <a:r>
              <a:rPr lang="en-US" b="1" dirty="0" smtClean="0"/>
              <a:t> </a:t>
            </a:r>
            <a:r>
              <a:rPr lang="en-US" b="1" dirty="0" err="1" smtClean="0"/>
              <a:t>pwqynobx</a:t>
            </a:r>
            <a:r>
              <a:rPr lang="en-US" b="1" dirty="0" smtClean="0"/>
              <a:t>. </a:t>
            </a:r>
            <a:r>
              <a:rPr lang="en-US" b="1" dirty="0" err="1" smtClean="0"/>
              <a:t>yvbq</a:t>
            </a:r>
            <a:r>
              <a:rPr lang="en-US" b="1" dirty="0" smtClean="0"/>
              <a:t> </a:t>
            </a:r>
            <a:r>
              <a:rPr lang="en-US" b="1" dirty="0" err="1" smtClean="0"/>
              <a:t>paharnodacy</a:t>
            </a:r>
            <a:r>
              <a:rPr lang="en-US" b="1" dirty="0" smtClean="0"/>
              <a:t> </a:t>
            </a:r>
            <a:r>
              <a:rPr lang="en-US" b="1" dirty="0" err="1" smtClean="0"/>
              <a:t>vxq</a:t>
            </a:r>
            <a:r>
              <a:rPr lang="en-US" b="1" dirty="0" smtClean="0"/>
              <a:t> </a:t>
            </a:r>
            <a:r>
              <a:rPr lang="en-US" b="1" dirty="0" err="1" smtClean="0"/>
              <a:t>cny</a:t>
            </a:r>
            <a:r>
              <a:rPr lang="en-US" b="1" dirty="0" smtClean="0"/>
              <a:t> </a:t>
            </a:r>
            <a:r>
              <a:rPr lang="en-US" b="1" dirty="0" err="1" smtClean="0"/>
              <a:t>eaac</a:t>
            </a:r>
            <a:r>
              <a:rPr lang="en-US" b="1" dirty="0" smtClean="0"/>
              <a:t> </a:t>
            </a:r>
            <a:r>
              <a:rPr lang="en-US" b="1" dirty="0" err="1" smtClean="0"/>
              <a:t>ojnoajrw</a:t>
            </a:r>
            <a:r>
              <a:rPr lang="en-US" b="1" dirty="0" smtClean="0"/>
              <a:t> </a:t>
            </a:r>
            <a:r>
              <a:rPr lang="en-US" b="1" dirty="0" err="1" smtClean="0"/>
              <a:t>jaungcbfap</a:t>
            </a:r>
            <a:r>
              <a:rPr lang="en-US" b="1" dirty="0" smtClean="0"/>
              <a:t> </a:t>
            </a:r>
            <a:r>
              <a:rPr lang="en-US" b="1" dirty="0" err="1" smtClean="0"/>
              <a:t>nkyqbpa</a:t>
            </a:r>
            <a:r>
              <a:rPr lang="en-US" b="1" dirty="0" smtClean="0"/>
              <a:t> ns </a:t>
            </a:r>
            <a:r>
              <a:rPr lang="en-US" b="1" dirty="0" err="1" smtClean="0"/>
              <a:t>cxybncxr</a:t>
            </a:r>
            <a:r>
              <a:rPr lang="en-US" b="1" dirty="0" smtClean="0"/>
              <a:t> </a:t>
            </a:r>
            <a:r>
              <a:rPr lang="en-US" b="1" dirty="0" err="1" smtClean="0"/>
              <a:t>qaukjbyw</a:t>
            </a:r>
            <a:r>
              <a:rPr lang="en-US" b="1" dirty="0" smtClean="0"/>
              <a:t> </a:t>
            </a:r>
            <a:r>
              <a:rPr lang="en-US" b="1" dirty="0" err="1" smtClean="0"/>
              <a:t>ubjuraq</a:t>
            </a:r>
            <a:r>
              <a:rPr lang="en-US" b="1" dirty="0" smtClean="0"/>
              <a:t>. by </a:t>
            </a:r>
            <a:r>
              <a:rPr lang="en-US" b="1" dirty="0" err="1" smtClean="0"/>
              <a:t>vxq</a:t>
            </a:r>
            <a:r>
              <a:rPr lang="en-US" b="1" dirty="0" smtClean="0"/>
              <a:t> </a:t>
            </a:r>
            <a:r>
              <a:rPr lang="en-US" b="1" dirty="0" err="1" smtClean="0"/>
              <a:t>eaac</a:t>
            </a:r>
            <a:r>
              <a:rPr lang="en-US" b="1" dirty="0" smtClean="0"/>
              <a:t> </a:t>
            </a:r>
            <a:r>
              <a:rPr lang="en-US" b="1" dirty="0" err="1" smtClean="0"/>
              <a:t>vbppac</a:t>
            </a:r>
            <a:r>
              <a:rPr lang="en-US" b="1" dirty="0" smtClean="0"/>
              <a:t> </a:t>
            </a:r>
            <a:r>
              <a:rPr lang="en-US" b="1" dirty="0" err="1" smtClean="0"/>
              <a:t>ew</a:t>
            </a:r>
            <a:r>
              <a:rPr lang="en-US" b="1" dirty="0" smtClean="0"/>
              <a:t> </a:t>
            </a:r>
            <a:r>
              <a:rPr lang="en-US" b="1" dirty="0" err="1" smtClean="0"/>
              <a:t>qaujauw</a:t>
            </a:r>
            <a:r>
              <a:rPr lang="en-US" b="1" dirty="0" smtClean="0"/>
              <a:t>, </a:t>
            </a:r>
            <a:r>
              <a:rPr lang="en-US" b="1" dirty="0" err="1" smtClean="0"/>
              <a:t>undoraibyw</a:t>
            </a:r>
            <a:r>
              <a:rPr lang="en-US" b="1" dirty="0" smtClean="0"/>
              <a:t> </a:t>
            </a:r>
            <a:r>
              <a:rPr lang="en-US" b="1" dirty="0" err="1" smtClean="0"/>
              <a:t>xcp</a:t>
            </a:r>
            <a:r>
              <a:rPr lang="en-US" b="1" dirty="0" smtClean="0"/>
              <a:t> </a:t>
            </a:r>
            <a:r>
              <a:rPr lang="en-US" b="1" dirty="0" err="1" smtClean="0"/>
              <a:t>quxra</a:t>
            </a:r>
            <a:r>
              <a:rPr lang="en-US" b="1" dirty="0" smtClean="0"/>
              <a:t>. </a:t>
            </a:r>
            <a:r>
              <a:rPr lang="en-US" b="1" dirty="0" err="1" smtClean="0"/>
              <a:t>yva</a:t>
            </a:r>
            <a:r>
              <a:rPr lang="en-US" b="1" dirty="0" smtClean="0"/>
              <a:t> </a:t>
            </a:r>
            <a:r>
              <a:rPr lang="en-US" b="1" dirty="0" err="1" smtClean="0"/>
              <a:t>bcyajcay</a:t>
            </a:r>
            <a:r>
              <a:rPr lang="en-US" b="1" dirty="0" smtClean="0"/>
              <a:t>, </a:t>
            </a:r>
            <a:r>
              <a:rPr lang="en-US" b="1" dirty="0" err="1" smtClean="0"/>
              <a:t>nkj</a:t>
            </a:r>
            <a:r>
              <a:rPr lang="en-US" b="1" dirty="0" smtClean="0"/>
              <a:t> </a:t>
            </a:r>
            <a:r>
              <a:rPr lang="en-US" b="1" dirty="0" err="1" smtClean="0"/>
              <a:t>gjaxyaqy</a:t>
            </a:r>
            <a:r>
              <a:rPr lang="en-US" b="1" dirty="0" smtClean="0"/>
              <a:t> </a:t>
            </a:r>
            <a:r>
              <a:rPr lang="en-US" b="1" dirty="0" err="1" smtClean="0"/>
              <a:t>ynnr</a:t>
            </a:r>
            <a:r>
              <a:rPr lang="en-US" b="1" dirty="0" smtClean="0"/>
              <a:t> ns </a:t>
            </a:r>
            <a:r>
              <a:rPr lang="en-US" b="1" dirty="0" err="1" smtClean="0"/>
              <a:t>adxcuboxybnc</a:t>
            </a:r>
            <a:r>
              <a:rPr lang="en-US" b="1" dirty="0" smtClean="0"/>
              <a:t>, </a:t>
            </a:r>
            <a:r>
              <a:rPr lang="en-US" b="1" dirty="0" err="1" smtClean="0"/>
              <a:t>vxq</a:t>
            </a:r>
            <a:r>
              <a:rPr lang="en-US" b="1" dirty="0" smtClean="0"/>
              <a:t> </a:t>
            </a:r>
            <a:r>
              <a:rPr lang="en-US" b="1" dirty="0" err="1" smtClean="0"/>
              <a:t>eaac</a:t>
            </a:r>
            <a:r>
              <a:rPr lang="en-US" b="1" dirty="0" smtClean="0"/>
              <a:t> </a:t>
            </a:r>
            <a:r>
              <a:rPr lang="en-US" b="1" dirty="0" err="1" smtClean="0"/>
              <a:t>yjxcqsnjdap</a:t>
            </a:r>
            <a:r>
              <a:rPr lang="en-US" b="1" dirty="0" smtClean="0"/>
              <a:t> </a:t>
            </a:r>
            <a:r>
              <a:rPr lang="en-US" b="1" dirty="0" err="1" smtClean="0"/>
              <a:t>bcyn</a:t>
            </a:r>
            <a:r>
              <a:rPr lang="en-US" b="1" dirty="0" smtClean="0"/>
              <a:t> </a:t>
            </a:r>
            <a:r>
              <a:rPr lang="en-US" b="1" dirty="0" err="1" smtClean="0"/>
              <a:t>yva</a:t>
            </a:r>
            <a:r>
              <a:rPr lang="en-US" b="1" dirty="0" smtClean="0"/>
              <a:t> </a:t>
            </a:r>
            <a:r>
              <a:rPr lang="en-US" b="1" dirty="0" err="1" smtClean="0"/>
              <a:t>dnqy</a:t>
            </a:r>
            <a:r>
              <a:rPr lang="en-US" b="1" dirty="0" smtClean="0"/>
              <a:t> </a:t>
            </a:r>
            <a:r>
              <a:rPr lang="en-US" b="1" dirty="0" err="1" smtClean="0"/>
              <a:t>pxcgajnkq</a:t>
            </a:r>
            <a:r>
              <a:rPr lang="en-US" b="1" dirty="0" smtClean="0"/>
              <a:t> </a:t>
            </a:r>
            <a:r>
              <a:rPr lang="en-US" b="1" dirty="0" err="1" smtClean="0"/>
              <a:t>sxubrbyxynj</a:t>
            </a:r>
            <a:r>
              <a:rPr lang="en-US" b="1" dirty="0" smtClean="0"/>
              <a:t> ns </a:t>
            </a:r>
            <a:r>
              <a:rPr lang="en-US" b="1" dirty="0" err="1" smtClean="0"/>
              <a:t>ynyxrbyxjbxcbqd</a:t>
            </a:r>
            <a:r>
              <a:rPr lang="en-US" b="1" dirty="0" smtClean="0"/>
              <a:t> la </a:t>
            </a:r>
            <a:r>
              <a:rPr lang="en-US" b="1" dirty="0" err="1" smtClean="0"/>
              <a:t>vxha</a:t>
            </a:r>
            <a:r>
              <a:rPr lang="en-US" b="1" dirty="0" smtClean="0"/>
              <a:t> </a:t>
            </a:r>
            <a:r>
              <a:rPr lang="en-US" b="1" dirty="0" err="1" smtClean="0"/>
              <a:t>ahaj</a:t>
            </a:r>
            <a:r>
              <a:rPr lang="en-US" b="1" dirty="0" smtClean="0"/>
              <a:t> </a:t>
            </a:r>
            <a:r>
              <a:rPr lang="en-US" b="1" dirty="0" err="1" smtClean="0"/>
              <a:t>qaac</a:t>
            </a:r>
            <a:r>
              <a:rPr lang="en-US" b="1" dirty="0" smtClean="0"/>
              <a:t>. </a:t>
            </a:r>
            <a:r>
              <a:rPr lang="en-US" b="1" dirty="0" err="1" smtClean="0"/>
              <a:t>yva</a:t>
            </a:r>
            <a:r>
              <a:rPr lang="en-US" b="1" dirty="0" smtClean="0"/>
              <a:t> </a:t>
            </a:r>
            <a:r>
              <a:rPr lang="en-US" b="1" dirty="0" err="1" smtClean="0"/>
              <a:t>bcyajcay</a:t>
            </a:r>
            <a:r>
              <a:rPr lang="en-US" b="1" dirty="0" smtClean="0"/>
              <a:t> </a:t>
            </a:r>
            <a:r>
              <a:rPr lang="en-US" b="1" dirty="0" err="1" smtClean="0"/>
              <a:t>bq</a:t>
            </a:r>
            <a:r>
              <a:rPr lang="en-US" b="1" dirty="0" smtClean="0"/>
              <a:t> x </a:t>
            </a:r>
            <a:r>
              <a:rPr lang="en-US" b="1" dirty="0" err="1" smtClean="0"/>
              <a:t>yvjaxy</a:t>
            </a:r>
            <a:r>
              <a:rPr lang="en-US" b="1" dirty="0" smtClean="0"/>
              <a:t> </a:t>
            </a:r>
            <a:r>
              <a:rPr lang="en-US" b="1" dirty="0" err="1" smtClean="0"/>
              <a:t>yn</a:t>
            </a:r>
            <a:r>
              <a:rPr lang="en-US" b="1" dirty="0" smtClean="0"/>
              <a:t> </a:t>
            </a:r>
            <a:r>
              <a:rPr lang="en-US" b="1" dirty="0" err="1" smtClean="0"/>
              <a:t>vkdxc</a:t>
            </a:r>
            <a:r>
              <a:rPr lang="en-US" b="1" dirty="0" smtClean="0"/>
              <a:t> </a:t>
            </a:r>
            <a:r>
              <a:rPr lang="en-US" b="1" dirty="0" err="1" smtClean="0"/>
              <a:t>ubhbrbfxybnc</a:t>
            </a:r>
            <a:r>
              <a:rPr lang="en-US" b="1" dirty="0" smtClean="0"/>
              <a:t>.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yvaqa</a:t>
            </a:r>
            <a:r>
              <a:rPr lang="en-US" b="1" dirty="0" smtClean="0"/>
              <a:t> </a:t>
            </a:r>
            <a:r>
              <a:rPr lang="en-US" b="1" dirty="0" err="1" smtClean="0"/>
              <a:t>yjxcqsnjdxybncq</a:t>
            </a:r>
            <a:r>
              <a:rPr lang="en-US" b="1" dirty="0" smtClean="0"/>
              <a:t> </a:t>
            </a:r>
            <a:r>
              <a:rPr lang="en-US" b="1" dirty="0" err="1" smtClean="0"/>
              <a:t>vxha</a:t>
            </a:r>
            <a:r>
              <a:rPr lang="en-US" b="1" dirty="0" smtClean="0"/>
              <a:t> </a:t>
            </a:r>
            <a:r>
              <a:rPr lang="en-US" b="1" dirty="0" err="1" smtClean="0"/>
              <a:t>unda</a:t>
            </a:r>
            <a:r>
              <a:rPr lang="en-US" b="1" dirty="0" smtClean="0"/>
              <a:t> </a:t>
            </a:r>
            <a:r>
              <a:rPr lang="en-US" b="1" dirty="0" err="1" smtClean="0"/>
              <a:t>xenky</a:t>
            </a:r>
            <a:r>
              <a:rPr lang="en-US" b="1" dirty="0" smtClean="0"/>
              <a:t> </a:t>
            </a:r>
            <a:r>
              <a:rPr lang="en-US" b="1" dirty="0" err="1" smtClean="0"/>
              <a:t>qbracyrw</a:t>
            </a:r>
            <a:r>
              <a:rPr lang="en-US" b="1" dirty="0" smtClean="0"/>
              <a:t>, </a:t>
            </a:r>
            <a:r>
              <a:rPr lang="en-US" b="1" dirty="0" err="1" smtClean="0"/>
              <a:t>eauxkqa</a:t>
            </a:r>
            <a:r>
              <a:rPr lang="en-US" b="1" dirty="0" smtClean="0"/>
              <a:t> </a:t>
            </a:r>
            <a:r>
              <a:rPr lang="en-US" b="1" dirty="0" err="1" smtClean="0"/>
              <a:t>yvnqa</a:t>
            </a:r>
            <a:r>
              <a:rPr lang="en-US" b="1" dirty="0" smtClean="0"/>
              <a:t> </a:t>
            </a:r>
            <a:r>
              <a:rPr lang="en-US" b="1" dirty="0" err="1" smtClean="0"/>
              <a:t>lvn</a:t>
            </a:r>
            <a:r>
              <a:rPr lang="en-US" b="1" dirty="0" smtClean="0"/>
              <a:t> </a:t>
            </a:r>
            <a:r>
              <a:rPr lang="en-US" b="1" dirty="0" err="1" smtClean="0"/>
              <a:t>zcnl</a:t>
            </a:r>
            <a:r>
              <a:rPr lang="en-US" b="1" dirty="0" smtClean="0"/>
              <a:t> </a:t>
            </a:r>
            <a:r>
              <a:rPr lang="en-US" b="1" dirty="0" err="1" smtClean="0"/>
              <a:t>lvxy</a:t>
            </a:r>
            <a:r>
              <a:rPr lang="en-US" b="1" dirty="0" smtClean="0"/>
              <a:t> </a:t>
            </a:r>
            <a:r>
              <a:rPr lang="en-US" b="1" dirty="0" err="1" smtClean="0"/>
              <a:t>bq</a:t>
            </a:r>
            <a:r>
              <a:rPr lang="en-US" b="1" dirty="0" smtClean="0"/>
              <a:t> </a:t>
            </a:r>
            <a:r>
              <a:rPr lang="en-US" b="1" dirty="0" err="1" smtClean="0"/>
              <a:t>gnbcg</a:t>
            </a:r>
            <a:r>
              <a:rPr lang="en-US" b="1" dirty="0" smtClean="0"/>
              <a:t> </a:t>
            </a:r>
            <a:r>
              <a:rPr lang="en-US" b="1" dirty="0" err="1" smtClean="0"/>
              <a:t>nc</a:t>
            </a:r>
            <a:r>
              <a:rPr lang="en-US" b="1" dirty="0" smtClean="0"/>
              <a:t> </a:t>
            </a:r>
            <a:r>
              <a:rPr lang="en-US" b="1" dirty="0" err="1" smtClean="0"/>
              <a:t>lnjz</a:t>
            </a:r>
            <a:r>
              <a:rPr lang="en-US" b="1" dirty="0" smtClean="0"/>
              <a:t> </a:t>
            </a:r>
            <a:r>
              <a:rPr lang="en-US" b="1" dirty="0" err="1" smtClean="0"/>
              <a:t>bc</a:t>
            </a:r>
            <a:r>
              <a:rPr lang="en-US" b="1" dirty="0" smtClean="0"/>
              <a:t> </a:t>
            </a:r>
            <a:r>
              <a:rPr lang="en-US" b="1" dirty="0" err="1" smtClean="0"/>
              <a:t>yva</a:t>
            </a:r>
            <a:r>
              <a:rPr lang="en-US" b="1" dirty="0" smtClean="0"/>
              <a:t> </a:t>
            </a:r>
            <a:r>
              <a:rPr lang="en-US" b="1" dirty="0" err="1" smtClean="0"/>
              <a:t>grnexr</a:t>
            </a:r>
            <a:r>
              <a:rPr lang="en-US" b="1" dirty="0" smtClean="0"/>
              <a:t> </a:t>
            </a:r>
            <a:r>
              <a:rPr lang="en-US" b="1" dirty="0" err="1" smtClean="0"/>
              <a:t>qkjhabrrxcua</a:t>
            </a:r>
            <a:r>
              <a:rPr lang="en-US" b="1" dirty="0" smtClean="0"/>
              <a:t> </a:t>
            </a:r>
            <a:r>
              <a:rPr lang="en-US" b="1" dirty="0" err="1" smtClean="0"/>
              <a:t>bcpkqyjw</a:t>
            </a:r>
            <a:r>
              <a:rPr lang="en-US" b="1" dirty="0" smtClean="0"/>
              <a:t> </a:t>
            </a:r>
            <a:r>
              <a:rPr lang="en-US" b="1" dirty="0" err="1" smtClean="0"/>
              <a:t>xcp</a:t>
            </a:r>
            <a:r>
              <a:rPr lang="en-US" b="1" dirty="0" smtClean="0"/>
              <a:t> </a:t>
            </a:r>
            <a:r>
              <a:rPr lang="en-US" b="1" dirty="0" err="1" smtClean="0"/>
              <a:t>vxha</a:t>
            </a:r>
            <a:r>
              <a:rPr lang="en-US" b="1" dirty="0" smtClean="0"/>
              <a:t> </a:t>
            </a:r>
            <a:r>
              <a:rPr lang="en-US" b="1" dirty="0" err="1" smtClean="0"/>
              <a:t>cn</a:t>
            </a:r>
            <a:r>
              <a:rPr lang="en-US" b="1" dirty="0" smtClean="0"/>
              <a:t> </a:t>
            </a:r>
            <a:r>
              <a:rPr lang="en-US" b="1" dirty="0" err="1" smtClean="0"/>
              <a:t>bcuacybhaq</a:t>
            </a:r>
            <a:r>
              <a:rPr lang="en-US" b="1" dirty="0" smtClean="0"/>
              <a:t> </a:t>
            </a:r>
            <a:r>
              <a:rPr lang="en-US" b="1" dirty="0" err="1" smtClean="0"/>
              <a:t>yn</a:t>
            </a:r>
            <a:r>
              <a:rPr lang="en-US" b="1" dirty="0" smtClean="0"/>
              <a:t> </a:t>
            </a:r>
            <a:r>
              <a:rPr lang="en-US" b="1" dirty="0" err="1" smtClean="0"/>
              <a:t>qoaxz</a:t>
            </a:r>
            <a:r>
              <a:rPr lang="en-US" b="1" dirty="0" smtClean="0"/>
              <a:t> </a:t>
            </a:r>
            <a:r>
              <a:rPr lang="en-US" b="1" dirty="0" err="1" smtClean="0"/>
              <a:t>nky</a:t>
            </a:r>
            <a:r>
              <a:rPr lang="en-US" b="1" dirty="0" smtClean="0"/>
              <a:t>. </a:t>
            </a:r>
            <a:r>
              <a:rPr lang="en-US" b="1" dirty="0" err="1" smtClean="0"/>
              <a:t>rasy</a:t>
            </a:r>
            <a:r>
              <a:rPr lang="en-US" b="1" dirty="0" smtClean="0"/>
              <a:t> </a:t>
            </a:r>
            <a:r>
              <a:rPr lang="en-US" b="1" dirty="0" err="1" smtClean="0"/>
              <a:t>yn</a:t>
            </a:r>
            <a:r>
              <a:rPr lang="en-US" b="1" dirty="0" smtClean="0"/>
              <a:t> </a:t>
            </a:r>
            <a:r>
              <a:rPr lang="en-US" b="1" dirty="0" err="1" smtClean="0"/>
              <a:t>byq</a:t>
            </a:r>
            <a:r>
              <a:rPr lang="en-US" b="1" dirty="0" smtClean="0"/>
              <a:t> </a:t>
            </a:r>
            <a:r>
              <a:rPr lang="en-US" b="1" dirty="0" err="1" smtClean="0"/>
              <a:t>nlc</a:t>
            </a:r>
            <a:r>
              <a:rPr lang="en-US" b="1" dirty="0" smtClean="0"/>
              <a:t> </a:t>
            </a:r>
            <a:r>
              <a:rPr lang="en-US" b="1" dirty="0" err="1" smtClean="0"/>
              <a:t>yjxtauynjw</a:t>
            </a:r>
            <a:r>
              <a:rPr lang="en-US" b="1" dirty="0" smtClean="0"/>
              <a:t>, </a:t>
            </a:r>
            <a:r>
              <a:rPr lang="en-US" b="1" dirty="0" err="1" smtClean="0"/>
              <a:t>lbyvbc</a:t>
            </a:r>
            <a:r>
              <a:rPr lang="en-US" b="1" dirty="0" smtClean="0"/>
              <a:t> x </a:t>
            </a:r>
            <a:r>
              <a:rPr lang="en-US" b="1" dirty="0" err="1" smtClean="0"/>
              <a:t>sal</a:t>
            </a:r>
            <a:r>
              <a:rPr lang="en-US" b="1" dirty="0" smtClean="0"/>
              <a:t> </a:t>
            </a:r>
            <a:r>
              <a:rPr lang="en-US" b="1" dirty="0" err="1" smtClean="0"/>
              <a:t>waxjq</a:t>
            </a:r>
            <a:r>
              <a:rPr lang="en-US" b="1" dirty="0" smtClean="0"/>
              <a:t>, </a:t>
            </a:r>
            <a:r>
              <a:rPr lang="en-US" b="1" dirty="0" err="1" smtClean="0"/>
              <a:t>grnexr</a:t>
            </a:r>
            <a:r>
              <a:rPr lang="en-US" b="1" dirty="0" smtClean="0"/>
              <a:t> </a:t>
            </a:r>
            <a:r>
              <a:rPr lang="en-US" b="1" dirty="0" err="1" smtClean="0"/>
              <a:t>ubhbrbfxybnc</a:t>
            </a:r>
            <a:r>
              <a:rPr lang="en-US" b="1" dirty="0" smtClean="0"/>
              <a:t> </a:t>
            </a:r>
            <a:r>
              <a:rPr lang="en-US" b="1" dirty="0" err="1" smtClean="0"/>
              <a:t>lbrr</a:t>
            </a:r>
            <a:r>
              <a:rPr lang="en-US" b="1" dirty="0" smtClean="0"/>
              <a:t> </a:t>
            </a:r>
            <a:r>
              <a:rPr lang="en-US" b="1" dirty="0" err="1" smtClean="0"/>
              <a:t>ea</a:t>
            </a:r>
            <a:r>
              <a:rPr lang="en-US" b="1" dirty="0" smtClean="0"/>
              <a:t> x </a:t>
            </a:r>
            <a:r>
              <a:rPr lang="en-US" b="1" dirty="0" err="1" smtClean="0"/>
              <a:t>onqydnpajc</a:t>
            </a:r>
            <a:r>
              <a:rPr lang="en-US" b="1" dirty="0" smtClean="0"/>
              <a:t> </a:t>
            </a:r>
            <a:r>
              <a:rPr lang="en-US" b="1" dirty="0" err="1" smtClean="0"/>
              <a:t>qkjhabrrxcua</a:t>
            </a:r>
            <a:r>
              <a:rPr lang="en-US" b="1" dirty="0" smtClean="0"/>
              <a:t> </a:t>
            </a:r>
            <a:r>
              <a:rPr lang="en-US" b="1" dirty="0" err="1" smtClean="0"/>
              <a:t>pwqynobx</a:t>
            </a:r>
            <a:r>
              <a:rPr lang="en-US" b="1" dirty="0" smtClean="0"/>
              <a:t>, </a:t>
            </a:r>
            <a:r>
              <a:rPr lang="en-US" b="1" dirty="0" err="1" smtClean="0"/>
              <a:t>sjnd</a:t>
            </a:r>
            <a:r>
              <a:rPr lang="en-US" b="1" dirty="0" smtClean="0"/>
              <a:t> </a:t>
            </a:r>
            <a:r>
              <a:rPr lang="en-US" b="1" dirty="0" err="1" smtClean="0"/>
              <a:t>lvbuv</a:t>
            </a:r>
            <a:r>
              <a:rPr lang="en-US" b="1" dirty="0" smtClean="0"/>
              <a:t> </a:t>
            </a:r>
            <a:r>
              <a:rPr lang="en-US" b="1" dirty="0" err="1" smtClean="0"/>
              <a:t>aquxoa</a:t>
            </a:r>
            <a:r>
              <a:rPr lang="en-US" b="1" dirty="0" smtClean="0"/>
              <a:t> </a:t>
            </a:r>
            <a:r>
              <a:rPr lang="en-US" b="1" dirty="0" err="1" smtClean="0"/>
              <a:t>snj</a:t>
            </a:r>
            <a:r>
              <a:rPr lang="en-US" b="1" dirty="0" smtClean="0"/>
              <a:t> </a:t>
            </a:r>
            <a:r>
              <a:rPr lang="en-US" b="1" dirty="0" err="1" smtClean="0"/>
              <a:t>xrr</a:t>
            </a:r>
            <a:r>
              <a:rPr lang="en-US" b="1" dirty="0" smtClean="0"/>
              <a:t> </a:t>
            </a:r>
            <a:r>
              <a:rPr lang="en-US" b="1" dirty="0" err="1" smtClean="0"/>
              <a:t>eky</a:t>
            </a:r>
            <a:r>
              <a:rPr lang="en-US" b="1" dirty="0" smtClean="0"/>
              <a:t> </a:t>
            </a:r>
            <a:r>
              <a:rPr lang="en-US" b="1" dirty="0" err="1" smtClean="0"/>
              <a:t>yva</a:t>
            </a:r>
            <a:r>
              <a:rPr lang="en-US" b="1" dirty="0" smtClean="0"/>
              <a:t> </a:t>
            </a:r>
            <a:r>
              <a:rPr lang="en-US" b="1" dirty="0" err="1" smtClean="0"/>
              <a:t>dnqy</a:t>
            </a:r>
            <a:r>
              <a:rPr lang="en-US" b="1" dirty="0" smtClean="0"/>
              <a:t> </a:t>
            </a:r>
            <a:r>
              <a:rPr lang="en-US" b="1" dirty="0" err="1" smtClean="0"/>
              <a:t>qzbrrap</a:t>
            </a:r>
            <a:r>
              <a:rPr lang="en-US" b="1" dirty="0" smtClean="0"/>
              <a:t> </a:t>
            </a:r>
            <a:r>
              <a:rPr lang="en-US" b="1" dirty="0" err="1" smtClean="0"/>
              <a:t>bcpbhbpkxrq</a:t>
            </a:r>
            <a:r>
              <a:rPr lang="en-US" b="1" dirty="0" smtClean="0"/>
              <a:t> </a:t>
            </a:r>
            <a:r>
              <a:rPr lang="en-US" b="1" dirty="0" err="1" smtClean="0"/>
              <a:t>lbrr</a:t>
            </a:r>
            <a:r>
              <a:rPr lang="en-US" b="1" dirty="0" smtClean="0"/>
              <a:t> </a:t>
            </a:r>
            <a:r>
              <a:rPr lang="en-US" b="1" dirty="0" err="1" smtClean="0"/>
              <a:t>ea</a:t>
            </a:r>
            <a:r>
              <a:rPr lang="en-US" b="1" dirty="0" smtClean="0"/>
              <a:t> </a:t>
            </a:r>
            <a:r>
              <a:rPr lang="en-US" b="1" dirty="0" err="1" smtClean="0"/>
              <a:t>bdonqqbera</a:t>
            </a:r>
            <a:r>
              <a:rPr lang="en-US" b="1" dirty="0" smtClean="0"/>
              <a:t>. </a:t>
            </a:r>
            <a:r>
              <a:rPr lang="en-US" b="1" dirty="0" err="1" smtClean="0"/>
              <a:t>bc</a:t>
            </a:r>
            <a:r>
              <a:rPr lang="en-US" b="1" dirty="0" smtClean="0"/>
              <a:t> </a:t>
            </a:r>
            <a:r>
              <a:rPr lang="en-US" b="1" dirty="0" err="1" smtClean="0"/>
              <a:t>sxuy</a:t>
            </a:r>
            <a:r>
              <a:rPr lang="en-US" b="1" dirty="0" smtClean="0"/>
              <a:t>, la </a:t>
            </a:r>
            <a:r>
              <a:rPr lang="en-US" b="1" dirty="0" err="1" smtClean="0"/>
              <a:t>dxw</a:t>
            </a:r>
            <a:r>
              <a:rPr lang="en-US" b="1" dirty="0" smtClean="0"/>
              <a:t> </a:t>
            </a:r>
            <a:r>
              <a:rPr lang="en-US" b="1" dirty="0" err="1" smtClean="0"/>
              <a:t>xrjaxpw</a:t>
            </a:r>
            <a:r>
              <a:rPr lang="en-US" b="1" dirty="0" smtClean="0"/>
              <a:t> </a:t>
            </a:r>
            <a:r>
              <a:rPr lang="en-US" b="1" dirty="0" err="1" smtClean="0"/>
              <a:t>ea</a:t>
            </a:r>
            <a:r>
              <a:rPr lang="en-US" b="1" dirty="0" smtClean="0"/>
              <a:t> </a:t>
            </a:r>
            <a:r>
              <a:rPr lang="en-US" b="1" dirty="0" err="1" smtClean="0"/>
              <a:t>yvaja</a:t>
            </a:r>
            <a:r>
              <a:rPr lang="en-US" b="1" dirty="0" smtClean="0"/>
              <a:t>.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lvbra</a:t>
            </a:r>
            <a:r>
              <a:rPr lang="en-US" b="1" dirty="0" smtClean="0"/>
              <a:t> </a:t>
            </a:r>
            <a:r>
              <a:rPr lang="en-US" b="1" dirty="0" err="1" smtClean="0"/>
              <a:t>dxcw</a:t>
            </a:r>
            <a:r>
              <a:rPr lang="en-US" b="1" dirty="0" smtClean="0"/>
              <a:t> </a:t>
            </a:r>
            <a:r>
              <a:rPr lang="en-US" b="1" dirty="0" err="1" smtClean="0"/>
              <a:t>ljbyajq</a:t>
            </a:r>
            <a:r>
              <a:rPr lang="en-US" b="1" dirty="0" smtClean="0"/>
              <a:t> </a:t>
            </a:r>
            <a:r>
              <a:rPr lang="en-US" b="1" dirty="0" err="1" smtClean="0"/>
              <a:t>vxha</a:t>
            </a:r>
            <a:r>
              <a:rPr lang="en-US" b="1" dirty="0" smtClean="0"/>
              <a:t> </a:t>
            </a:r>
            <a:r>
              <a:rPr lang="en-US" b="1" dirty="0" err="1" smtClean="0"/>
              <a:t>uncqbpajap</a:t>
            </a:r>
            <a:r>
              <a:rPr lang="en-US" b="1" dirty="0" smtClean="0"/>
              <a:t> </a:t>
            </a:r>
            <a:r>
              <a:rPr lang="en-US" b="1" dirty="0" err="1" smtClean="0"/>
              <a:t>lvxy</a:t>
            </a:r>
            <a:r>
              <a:rPr lang="en-US" b="1" dirty="0" smtClean="0"/>
              <a:t> </a:t>
            </a:r>
            <a:r>
              <a:rPr lang="en-US" b="1" dirty="0" err="1" smtClean="0"/>
              <a:t>yva</a:t>
            </a:r>
            <a:r>
              <a:rPr lang="en-US" b="1" dirty="0" smtClean="0"/>
              <a:t> </a:t>
            </a:r>
            <a:r>
              <a:rPr lang="en-US" b="1" dirty="0" err="1" smtClean="0"/>
              <a:t>bcyajcay</a:t>
            </a:r>
            <a:r>
              <a:rPr lang="en-US" b="1" dirty="0" smtClean="0"/>
              <a:t> </a:t>
            </a:r>
            <a:r>
              <a:rPr lang="en-US" b="1" dirty="0" err="1" smtClean="0"/>
              <a:t>daxcq</a:t>
            </a:r>
            <a:r>
              <a:rPr lang="en-US" b="1" dirty="0" smtClean="0"/>
              <a:t> </a:t>
            </a:r>
            <a:r>
              <a:rPr lang="en-US" b="1" dirty="0" err="1" smtClean="0"/>
              <a:t>snj</a:t>
            </a:r>
            <a:r>
              <a:rPr lang="en-US" b="1" dirty="0" smtClean="0"/>
              <a:t> </a:t>
            </a:r>
            <a:r>
              <a:rPr lang="en-US" b="1" dirty="0" err="1" smtClean="0"/>
              <a:t>grnexr</a:t>
            </a:r>
            <a:r>
              <a:rPr lang="en-US" b="1" dirty="0" smtClean="0"/>
              <a:t> </a:t>
            </a:r>
            <a:r>
              <a:rPr lang="en-US" b="1" dirty="0" err="1" smtClean="0"/>
              <a:t>ubhbrbfxybnc</a:t>
            </a:r>
            <a:r>
              <a:rPr lang="en-US" b="1" dirty="0" smtClean="0"/>
              <a:t>, </a:t>
            </a:r>
            <a:r>
              <a:rPr lang="en-US" b="1" dirty="0" err="1" smtClean="0"/>
              <a:t>yvaw</a:t>
            </a:r>
            <a:r>
              <a:rPr lang="en-US" b="1" dirty="0" smtClean="0"/>
              <a:t> </a:t>
            </a:r>
            <a:r>
              <a:rPr lang="en-US" b="1" dirty="0" err="1" smtClean="0"/>
              <a:t>xja</a:t>
            </a:r>
            <a:r>
              <a:rPr lang="en-US" b="1" dirty="0" smtClean="0"/>
              <a:t> </a:t>
            </a:r>
            <a:r>
              <a:rPr lang="en-US" b="1" dirty="0" err="1" smtClean="0"/>
              <a:t>ljncg</a:t>
            </a:r>
            <a:r>
              <a:rPr lang="en-US" b="1" dirty="0" smtClean="0"/>
              <a:t>. </a:t>
            </a:r>
            <a:r>
              <a:rPr lang="en-US" b="1" dirty="0" err="1" smtClean="0"/>
              <a:t>yvaw</a:t>
            </a:r>
            <a:r>
              <a:rPr lang="en-US" b="1" dirty="0" smtClean="0"/>
              <a:t> </a:t>
            </a:r>
            <a:r>
              <a:rPr lang="en-US" b="1" dirty="0" err="1" smtClean="0"/>
              <a:t>xja</a:t>
            </a:r>
            <a:r>
              <a:rPr lang="en-US" b="1" dirty="0" smtClean="0"/>
              <a:t> </a:t>
            </a:r>
            <a:r>
              <a:rPr lang="en-US" b="1" dirty="0" err="1" smtClean="0"/>
              <a:t>ljncg</a:t>
            </a:r>
            <a:r>
              <a:rPr lang="en-US" b="1" dirty="0" smtClean="0"/>
              <a:t> </a:t>
            </a:r>
            <a:r>
              <a:rPr lang="en-US" b="1" dirty="0" err="1" smtClean="0"/>
              <a:t>eauxkqa</a:t>
            </a:r>
            <a:r>
              <a:rPr lang="en-US" b="1" dirty="0" smtClean="0"/>
              <a:t> </a:t>
            </a:r>
            <a:r>
              <a:rPr lang="en-US" b="1" dirty="0" err="1" smtClean="0"/>
              <a:t>yvaw</a:t>
            </a:r>
            <a:r>
              <a:rPr lang="en-US" b="1" dirty="0" smtClean="0"/>
              <a:t> </a:t>
            </a:r>
            <a:r>
              <a:rPr lang="en-US" b="1" dirty="0" err="1" smtClean="0"/>
              <a:t>pn</a:t>
            </a:r>
            <a:r>
              <a:rPr lang="en-US" b="1" dirty="0" smtClean="0"/>
              <a:t> </a:t>
            </a:r>
            <a:r>
              <a:rPr lang="en-US" b="1" dirty="0" err="1" smtClean="0"/>
              <a:t>cny</a:t>
            </a:r>
            <a:r>
              <a:rPr lang="en-US" b="1" dirty="0" smtClean="0"/>
              <a:t> </a:t>
            </a:r>
            <a:r>
              <a:rPr lang="en-US" b="1" dirty="0" err="1" smtClean="0"/>
              <a:t>vxha</a:t>
            </a:r>
            <a:r>
              <a:rPr lang="en-US" b="1" dirty="0" smtClean="0"/>
              <a:t> </a:t>
            </a:r>
            <a:r>
              <a:rPr lang="en-US" b="1" dirty="0" err="1" smtClean="0"/>
              <a:t>yva</a:t>
            </a:r>
            <a:r>
              <a:rPr lang="en-US" b="1" dirty="0" smtClean="0"/>
              <a:t> </a:t>
            </a:r>
            <a:r>
              <a:rPr lang="en-US" b="1" dirty="0" err="1" smtClean="0"/>
              <a:t>qacqa</a:t>
            </a:r>
            <a:r>
              <a:rPr lang="en-US" b="1" dirty="0" smtClean="0"/>
              <a:t> ns </a:t>
            </a:r>
            <a:r>
              <a:rPr lang="en-US" b="1" dirty="0" err="1" smtClean="0"/>
              <a:t>oajqoauybha</a:t>
            </a:r>
            <a:r>
              <a:rPr lang="en-US" b="1" dirty="0" smtClean="0"/>
              <a:t> </a:t>
            </a:r>
            <a:r>
              <a:rPr lang="en-US" b="1" dirty="0" err="1" smtClean="0"/>
              <a:t>yvxy</a:t>
            </a:r>
            <a:r>
              <a:rPr lang="en-US" b="1" dirty="0" smtClean="0"/>
              <a:t> </a:t>
            </a:r>
            <a:r>
              <a:rPr lang="en-US" b="1" dirty="0" err="1" smtClean="0"/>
              <a:t>pbjauy</a:t>
            </a:r>
            <a:r>
              <a:rPr lang="en-US" b="1" dirty="0" smtClean="0"/>
              <a:t> </a:t>
            </a:r>
            <a:r>
              <a:rPr lang="en-US" b="1" dirty="0" err="1" smtClean="0"/>
              <a:t>aioajbacua</a:t>
            </a:r>
            <a:r>
              <a:rPr lang="en-US" b="1" dirty="0" smtClean="0"/>
              <a:t> </a:t>
            </a:r>
            <a:r>
              <a:rPr lang="en-US" b="1" dirty="0" err="1" smtClean="0"/>
              <a:t>ejbcgq</a:t>
            </a:r>
            <a:r>
              <a:rPr lang="en-US" b="1" dirty="0" smtClean="0"/>
              <a:t>. </a:t>
            </a:r>
            <a:r>
              <a:rPr lang="en-US" b="1" dirty="0" err="1" smtClean="0"/>
              <a:t>yvaw</a:t>
            </a:r>
            <a:r>
              <a:rPr lang="en-US" b="1" dirty="0" smtClean="0"/>
              <a:t> </a:t>
            </a:r>
            <a:r>
              <a:rPr lang="en-US" b="1" dirty="0" err="1" smtClean="0"/>
              <a:t>xja</a:t>
            </a:r>
            <a:r>
              <a:rPr lang="en-US" b="1" dirty="0" smtClean="0"/>
              <a:t> </a:t>
            </a:r>
            <a:r>
              <a:rPr lang="en-US" b="1" dirty="0" err="1" smtClean="0"/>
              <a:t>ljncg</a:t>
            </a:r>
            <a:r>
              <a:rPr lang="en-US" b="1" dirty="0" smtClean="0"/>
              <a:t> </a:t>
            </a:r>
            <a:r>
              <a:rPr lang="en-US" b="1" dirty="0" err="1" smtClean="0"/>
              <a:t>eauxkqa</a:t>
            </a:r>
            <a:r>
              <a:rPr lang="en-US" b="1" dirty="0" smtClean="0"/>
              <a:t> </a:t>
            </a:r>
            <a:r>
              <a:rPr lang="en-US" b="1" dirty="0" err="1" smtClean="0"/>
              <a:t>yvaw</a:t>
            </a:r>
            <a:r>
              <a:rPr lang="en-US" b="1" dirty="0" smtClean="0"/>
              <a:t> </a:t>
            </a:r>
            <a:r>
              <a:rPr lang="en-US" b="1" dirty="0" err="1" smtClean="0"/>
              <a:t>vxha</a:t>
            </a:r>
            <a:r>
              <a:rPr lang="en-US" b="1" dirty="0" smtClean="0"/>
              <a:t> </a:t>
            </a:r>
            <a:r>
              <a:rPr lang="en-US" b="1" dirty="0" err="1" smtClean="0"/>
              <a:t>cahaj</a:t>
            </a:r>
            <a:r>
              <a:rPr lang="en-US" b="1" dirty="0" smtClean="0"/>
              <a:t> day </a:t>
            </a:r>
            <a:r>
              <a:rPr lang="en-US" b="1" dirty="0" err="1" smtClean="0"/>
              <a:t>yva</a:t>
            </a:r>
            <a:r>
              <a:rPr lang="en-US" b="1" dirty="0" smtClean="0"/>
              <a:t> </a:t>
            </a:r>
            <a:r>
              <a:rPr lang="en-US" b="1" dirty="0" err="1" smtClean="0"/>
              <a:t>acadw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yvbqbqyvaoxgawnkxjarnnzbcgsnj</a:t>
            </a:r>
            <a:r>
              <a:rPr lang="en-US" b="1" dirty="0" smtClean="0"/>
              <a:t>/</a:t>
            </a:r>
            <a:r>
              <a:rPr lang="en-US" b="1" dirty="0" err="1" smtClean="0"/>
              <a:t>enckq</a:t>
            </a:r>
            <a:r>
              <a:rPr lang="en-US" b="1" dirty="0" smtClean="0"/>
              <a:t>/ww2r9rs7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1996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Γιατί να ασχοληθώ με την κρυπτογραφία;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Έχει θεωρητικό ενδιαφέρον</a:t>
            </a:r>
          </a:p>
          <a:p>
            <a:r>
              <a:rPr lang="el-GR" dirty="0" smtClean="0"/>
              <a:t>Εφαρμόζει μαθηματικά που παραδοσιακά ήταν ανεφάρμοστα</a:t>
            </a:r>
          </a:p>
          <a:p>
            <a:pPr lvl="1"/>
            <a:r>
              <a:rPr lang="el-GR" dirty="0" smtClean="0"/>
              <a:t>π.χ. Θεωρία αριθμών</a:t>
            </a:r>
          </a:p>
          <a:p>
            <a:r>
              <a:rPr lang="el-GR" dirty="0" smtClean="0"/>
              <a:t>Συχνά περιέχει δύσκολες και ενδιαφέρουσες μαθηματικές τεχνικές και περιοχές</a:t>
            </a:r>
          </a:p>
          <a:p>
            <a:pPr lvl="1"/>
            <a:r>
              <a:rPr lang="el-GR" dirty="0" smtClean="0"/>
              <a:t>π.χ. Θεωρία αλγεβρικών καμπυλών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055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Συστήματα κωδικοποίησης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base64</a:t>
            </a:r>
            <a:r>
              <a:rPr lang="el-GR" dirty="0" smtClean="0"/>
              <a:t>: Μετατρέπει ένα κείμενο όπου κάθε ψηφίο του είναι ένα </a:t>
            </a:r>
            <a:r>
              <a:rPr lang="en-US" dirty="0" smtClean="0"/>
              <a:t>byte (</a:t>
            </a:r>
            <a:r>
              <a:rPr lang="el-GR" dirty="0" smtClean="0"/>
              <a:t>βάση 256) σε βάση </a:t>
            </a:r>
            <a:r>
              <a:rPr lang="en-US" dirty="0" smtClean="0"/>
              <a:t>64 </a:t>
            </a:r>
            <a:r>
              <a:rPr lang="el-GR" dirty="0" smtClean="0"/>
              <a:t>όπου τα ψηφία είναι τα ακόλουθα:</a:t>
            </a:r>
          </a:p>
          <a:p>
            <a:pPr lvl="1"/>
            <a:r>
              <a:rPr lang="en-US" dirty="0" smtClean="0"/>
              <a:t>A-Z (26 </a:t>
            </a:r>
            <a:r>
              <a:rPr lang="el-GR" dirty="0" smtClean="0"/>
              <a:t>ψηφία)</a:t>
            </a:r>
            <a:endParaRPr lang="en-US" dirty="0" smtClean="0"/>
          </a:p>
          <a:p>
            <a:pPr lvl="1"/>
            <a:r>
              <a:rPr lang="en-US" dirty="0" smtClean="0"/>
              <a:t>a-z</a:t>
            </a:r>
            <a:r>
              <a:rPr lang="el-GR" dirty="0" smtClean="0"/>
              <a:t> (26 ψηφία)</a:t>
            </a:r>
            <a:endParaRPr lang="en-US" dirty="0" smtClean="0"/>
          </a:p>
          <a:p>
            <a:pPr lvl="1"/>
            <a:r>
              <a:rPr lang="en-US" dirty="0" smtClean="0"/>
              <a:t>0-9</a:t>
            </a:r>
            <a:r>
              <a:rPr lang="el-GR" dirty="0" smtClean="0"/>
              <a:t> (10 ψηφία)</a:t>
            </a:r>
            <a:endParaRPr lang="en-US" dirty="0" smtClean="0"/>
          </a:p>
          <a:p>
            <a:pPr lvl="1"/>
            <a:r>
              <a:rPr lang="en-US" dirty="0" smtClean="0"/>
              <a:t>“+”, “/” (2 </a:t>
            </a:r>
            <a:r>
              <a:rPr lang="el-GR" dirty="0" smtClean="0"/>
              <a:t>ψηφία)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14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0-05 at 12.28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412750"/>
            <a:ext cx="55880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523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Συστήματα κωδικοποίησης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base64</a:t>
            </a:r>
            <a:r>
              <a:rPr lang="en-US" dirty="0" smtClean="0"/>
              <a:t>: </a:t>
            </a:r>
            <a:r>
              <a:rPr lang="el-GR" dirty="0" smtClean="0"/>
              <a:t>Χρησιμοποιείται για να ανταλλάξει </a:t>
            </a:r>
            <a:r>
              <a:rPr lang="en-US" dirty="0" smtClean="0"/>
              <a:t>binary </a:t>
            </a:r>
            <a:r>
              <a:rPr lang="el-GR" dirty="0" smtClean="0"/>
              <a:t>μέσω</a:t>
            </a:r>
            <a:r>
              <a:rPr lang="en-US" dirty="0" smtClean="0"/>
              <a:t> </a:t>
            </a:r>
            <a:r>
              <a:rPr lang="el-GR" dirty="0" smtClean="0"/>
              <a:t>συστημάτων που υποστηρίζουν μόνο απλό κείμενο</a:t>
            </a:r>
            <a:endParaRPr lang="en-US" dirty="0" smtClean="0"/>
          </a:p>
          <a:p>
            <a:r>
              <a:rPr lang="el-GR" dirty="0" smtClean="0"/>
              <a:t>Πώς μοιάζει:</a:t>
            </a:r>
            <a:r>
              <a:rPr lang="en-US" dirty="0"/>
              <a:t> </a:t>
            </a:r>
            <a:r>
              <a:rPr lang="en-US" dirty="0" smtClean="0"/>
              <a:t>SGVsbG8gTlRVQSE=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288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Συστήματα κωδικοποίησης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base58</a:t>
            </a:r>
            <a:r>
              <a:rPr lang="en-US" dirty="0" smtClean="0"/>
              <a:t>: </a:t>
            </a:r>
            <a:r>
              <a:rPr lang="el-GR" dirty="0" smtClean="0"/>
              <a:t>Παρόμοιο με το </a:t>
            </a:r>
            <a:r>
              <a:rPr lang="en-US" dirty="0" smtClean="0"/>
              <a:t>base64</a:t>
            </a:r>
            <a:endParaRPr lang="el-GR" dirty="0" smtClean="0"/>
          </a:p>
          <a:p>
            <a:r>
              <a:rPr lang="el-GR" dirty="0" smtClean="0"/>
              <a:t>Λείπουν οι εξής χαρακτήρες:</a:t>
            </a:r>
          </a:p>
          <a:p>
            <a:pPr lvl="1"/>
            <a:r>
              <a:rPr lang="en-US" dirty="0" smtClean="0"/>
              <a:t>0 (</a:t>
            </a:r>
            <a:r>
              <a:rPr lang="el-GR" dirty="0" smtClean="0"/>
              <a:t>μηδέν)</a:t>
            </a:r>
          </a:p>
          <a:p>
            <a:pPr lvl="1"/>
            <a:r>
              <a:rPr lang="en-US" dirty="0" smtClean="0"/>
              <a:t>O (</a:t>
            </a:r>
            <a:r>
              <a:rPr lang="el-GR" dirty="0" smtClean="0"/>
              <a:t>κεφαλαίο ο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 (</a:t>
            </a:r>
            <a:r>
              <a:rPr lang="el-GR" dirty="0" smtClean="0"/>
              <a:t>κεφαλαίο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 (</a:t>
            </a:r>
            <a:r>
              <a:rPr lang="el-GR" dirty="0" smtClean="0"/>
              <a:t>πεζό </a:t>
            </a:r>
            <a:r>
              <a:rPr lang="en-US" dirty="0" smtClean="0"/>
              <a:t>L)</a:t>
            </a:r>
          </a:p>
          <a:p>
            <a:r>
              <a:rPr lang="el-GR" dirty="0" smtClean="0"/>
              <a:t>Έχει τον ίδιο σκοπό με το </a:t>
            </a:r>
            <a:r>
              <a:rPr lang="en-US" dirty="0" smtClean="0"/>
              <a:t>base64, </a:t>
            </a:r>
            <a:r>
              <a:rPr lang="el-GR" dirty="0" smtClean="0"/>
              <a:t>αλλά είναι εύκολο να το διαβάσει άνθρωπος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57421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XOR gate is the only one used throughout all cryptography”</a:t>
            </a:r>
          </a:p>
          <a:p>
            <a:r>
              <a:rPr lang="el-GR" dirty="0" smtClean="0"/>
              <a:t>Βασική συνάρτηση που θα χρησιμοποιήσουμε πολύ</a:t>
            </a:r>
          </a:p>
        </p:txBody>
      </p:sp>
    </p:spTree>
    <p:extLst>
      <p:ext uri="{BB962C8B-B14F-4D97-AF65-F5344CB8AC3E}">
        <p14:creationId xmlns:p14="http://schemas.microsoft.com/office/powerpoint/2010/main" val="2798650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Binary:</a:t>
            </a:r>
          </a:p>
          <a:p>
            <a:pPr lvl="1"/>
            <a:r>
              <a:rPr lang="en-US" dirty="0" smtClean="0"/>
              <a:t>0 ⊕ 0 = 0</a:t>
            </a:r>
          </a:p>
          <a:p>
            <a:pPr lvl="1"/>
            <a:r>
              <a:rPr lang="en-US" dirty="0" smtClean="0"/>
              <a:t>0 ⊕ 1 = 1 ⊕ 0 = 1</a:t>
            </a:r>
          </a:p>
          <a:p>
            <a:pPr lvl="1"/>
            <a:r>
              <a:rPr lang="en-US" dirty="0" smtClean="0"/>
              <a:t>1 ⊕ 1 = 0</a:t>
            </a:r>
          </a:p>
          <a:p>
            <a:r>
              <a:rPr lang="en-US" dirty="0" smtClean="0"/>
              <a:t>Bitwise:</a:t>
            </a:r>
          </a:p>
          <a:p>
            <a:pPr lvl="1"/>
            <a:r>
              <a:rPr lang="el-GR" dirty="0" smtClean="0"/>
              <a:t>Γράφουμε τους δύο αριθμούς σε </a:t>
            </a:r>
            <a:r>
              <a:rPr lang="en-US" dirty="0" smtClean="0"/>
              <a:t>bits </a:t>
            </a:r>
            <a:r>
              <a:rPr lang="el-GR" dirty="0" smtClean="0"/>
              <a:t>και εφαρμόζουμε </a:t>
            </a:r>
            <a:r>
              <a:rPr lang="en-US" dirty="0" smtClean="0"/>
              <a:t>binary </a:t>
            </a:r>
            <a:r>
              <a:rPr lang="en-US" dirty="0" err="1" smtClean="0"/>
              <a:t>xor</a:t>
            </a:r>
            <a:r>
              <a:rPr lang="en-US" dirty="0" smtClean="0"/>
              <a:t> </a:t>
            </a:r>
            <a:r>
              <a:rPr lang="el-GR" dirty="0" smtClean="0"/>
              <a:t>ανά </a:t>
            </a:r>
            <a:r>
              <a:rPr lang="en-US" dirty="0" smtClean="0"/>
              <a:t>bit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10664542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172 ⊕ 99 = 207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(172)</a:t>
            </a:r>
            <a:r>
              <a:rPr lang="en-US" baseline="-25000" dirty="0" smtClean="0">
                <a:latin typeface="Consolas"/>
                <a:cs typeface="Consolas"/>
              </a:rPr>
              <a:t>10</a:t>
            </a:r>
            <a:r>
              <a:rPr lang="en-US" dirty="0" smtClean="0">
                <a:latin typeface="Consolas"/>
                <a:cs typeface="Consolas"/>
              </a:rPr>
              <a:t> = (1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latin typeface="Consolas"/>
                <a:cs typeface="Consolas"/>
              </a:rPr>
              <a:t>101100)</a:t>
            </a:r>
            <a:r>
              <a:rPr lang="en-US" baseline="-25000" dirty="0" smtClean="0">
                <a:latin typeface="Consolas"/>
                <a:cs typeface="Consolas"/>
              </a:rPr>
              <a:t>2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(99)</a:t>
            </a:r>
            <a:r>
              <a:rPr lang="en-US" baseline="-25000" dirty="0" smtClean="0">
                <a:latin typeface="Consolas"/>
                <a:cs typeface="Consolas"/>
              </a:rPr>
              <a:t>10</a:t>
            </a:r>
            <a:r>
              <a:rPr lang="en-US" dirty="0" smtClean="0">
                <a:latin typeface="Consolas"/>
                <a:cs typeface="Consolas"/>
              </a:rPr>
              <a:t> = (0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latin typeface="Consolas"/>
                <a:cs typeface="Consolas"/>
              </a:rPr>
              <a:t>100011)</a:t>
            </a:r>
            <a:r>
              <a:rPr lang="en-US" baseline="-25000" dirty="0" smtClean="0">
                <a:latin typeface="Consolas"/>
                <a:cs typeface="Consolas"/>
              </a:rPr>
              <a:t>2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(207)</a:t>
            </a:r>
            <a:r>
              <a:rPr lang="en-US" baseline="-25000" dirty="0" smtClean="0">
                <a:latin typeface="Consolas"/>
                <a:cs typeface="Consolas"/>
              </a:rPr>
              <a:t>10</a:t>
            </a:r>
            <a:r>
              <a:rPr lang="en-US" dirty="0" smtClean="0">
                <a:latin typeface="Consolas"/>
                <a:cs typeface="Consolas"/>
              </a:rPr>
              <a:t> = (1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latin typeface="Consolas"/>
                <a:cs typeface="Consolas"/>
              </a:rPr>
              <a:t>001111)</a:t>
            </a:r>
            <a:r>
              <a:rPr lang="en-US" baseline="-25000" dirty="0" smtClean="0">
                <a:latin typeface="Consolas"/>
                <a:cs typeface="Consola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421399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dirty="0" smtClean="0"/>
              <a:t>Αντιμεταθετικότητα</a:t>
            </a:r>
          </a:p>
          <a:p>
            <a:pPr lvl="1"/>
            <a:r>
              <a:rPr lang="en-US" dirty="0" smtClean="0"/>
              <a:t>x ⊕ y = y ⊕ x</a:t>
            </a:r>
            <a:endParaRPr lang="el-GR" dirty="0" smtClean="0"/>
          </a:p>
          <a:p>
            <a:r>
              <a:rPr lang="el-GR" dirty="0" smtClean="0"/>
              <a:t>Προσεταιριστικότητα</a:t>
            </a:r>
            <a:endParaRPr lang="en-US" dirty="0" smtClean="0"/>
          </a:p>
          <a:p>
            <a:pPr lvl="1"/>
            <a:r>
              <a:rPr lang="en-US" dirty="0" smtClean="0"/>
              <a:t>x ⊕ (y ⊕ z) = (x ⊕ y) ⊕ z</a:t>
            </a:r>
          </a:p>
          <a:p>
            <a:r>
              <a:rPr lang="el-GR" dirty="0" smtClean="0"/>
              <a:t>Απορροφητικότητα</a:t>
            </a:r>
          </a:p>
          <a:p>
            <a:pPr lvl="1"/>
            <a:r>
              <a:rPr lang="en-US" dirty="0" smtClean="0"/>
              <a:t>x</a:t>
            </a:r>
            <a:r>
              <a:rPr lang="en-US" dirty="0"/>
              <a:t> </a:t>
            </a:r>
            <a:r>
              <a:rPr lang="en-US" dirty="0" smtClean="0"/>
              <a:t>⊕ x = 0</a:t>
            </a:r>
          </a:p>
          <a:p>
            <a:r>
              <a:rPr lang="el-GR" dirty="0" smtClean="0"/>
              <a:t>Ουδέτερο στοιχείο</a:t>
            </a:r>
          </a:p>
          <a:p>
            <a:pPr lvl="1"/>
            <a:r>
              <a:rPr lang="en-US" dirty="0" smtClean="0"/>
              <a:t>x ⊕ 0 = x</a:t>
            </a:r>
          </a:p>
          <a:p>
            <a:r>
              <a:rPr lang="el-GR" dirty="0" smtClean="0"/>
              <a:t>Άρα:</a:t>
            </a:r>
          </a:p>
          <a:p>
            <a:pPr lvl="1"/>
            <a:r>
              <a:rPr lang="en-US" dirty="0" smtClean="0"/>
              <a:t>(x ⊕ y) ⊕ y =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781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Συμμετρική κρυπτογραφία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Η Α</a:t>
            </a:r>
            <a:r>
              <a:rPr lang="en-US" dirty="0" smtClean="0"/>
              <a:t>lice </a:t>
            </a:r>
            <a:r>
              <a:rPr lang="el-GR" dirty="0" smtClean="0"/>
              <a:t>θέλει να στείλει ένα μήνυμα στον </a:t>
            </a:r>
            <a:r>
              <a:rPr lang="en-US" dirty="0" smtClean="0"/>
              <a:t>Bob</a:t>
            </a:r>
          </a:p>
          <a:p>
            <a:r>
              <a:rPr lang="el-GR" dirty="0" smtClean="0"/>
              <a:t>Αρχικά, η </a:t>
            </a:r>
            <a:r>
              <a:rPr lang="en-US" dirty="0" smtClean="0"/>
              <a:t>Alice </a:t>
            </a:r>
            <a:r>
              <a:rPr lang="el-GR" dirty="0" smtClean="0"/>
              <a:t>και ο </a:t>
            </a:r>
            <a:r>
              <a:rPr lang="en-US" dirty="0" smtClean="0"/>
              <a:t>Bob </a:t>
            </a:r>
            <a:r>
              <a:rPr lang="el-GR" dirty="0" smtClean="0"/>
              <a:t>συναντιούνται και ανταλλάσσουν ένα κοινό </a:t>
            </a:r>
            <a:r>
              <a:rPr lang="el-GR" b="1" dirty="0" smtClean="0"/>
              <a:t>μυστικό κλειδί </a:t>
            </a:r>
            <a:r>
              <a:rPr lang="en-US" dirty="0" smtClean="0"/>
              <a:t>s (secret)</a:t>
            </a:r>
            <a:endParaRPr lang="el-GR" dirty="0" smtClean="0"/>
          </a:p>
          <a:p>
            <a:r>
              <a:rPr lang="el-GR" dirty="0" smtClean="0"/>
              <a:t>Το </a:t>
            </a:r>
            <a:r>
              <a:rPr lang="en-US" dirty="0" smtClean="0"/>
              <a:t>s </a:t>
            </a:r>
            <a:r>
              <a:rPr lang="el-GR" b="1" dirty="0" smtClean="0"/>
              <a:t>πρέπει να μείνει κρυφό</a:t>
            </a:r>
          </a:p>
          <a:p>
            <a:r>
              <a:rPr lang="el-GR" dirty="0" smtClean="0"/>
              <a:t>Στη συνέχεια χρησιμοποιούν το </a:t>
            </a:r>
            <a:r>
              <a:rPr lang="en-US" dirty="0" smtClean="0"/>
              <a:t>s </a:t>
            </a:r>
            <a:r>
              <a:rPr lang="el-GR" dirty="0" smtClean="0"/>
              <a:t>για να επικοινωνήσουν</a:t>
            </a:r>
          </a:p>
          <a:p>
            <a:r>
              <a:rPr lang="el-GR" dirty="0" smtClean="0"/>
              <a:t>Προς το παρόν η ανταλλαγή του </a:t>
            </a:r>
            <a:r>
              <a:rPr lang="en-US" dirty="0" smtClean="0"/>
              <a:t>s </a:t>
            </a:r>
            <a:r>
              <a:rPr lang="el-GR" dirty="0" smtClean="0"/>
              <a:t>δε θα μας απασχολήσει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15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Ορθότητα συμμετρικής κρυπτογραφίας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 = E(m, s)</a:t>
            </a:r>
          </a:p>
          <a:p>
            <a:pPr marL="0" indent="0" algn="ctr">
              <a:buNone/>
            </a:pPr>
            <a:r>
              <a:rPr lang="en-US" dirty="0" smtClean="0"/>
              <a:t>m = D(c, s)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D(E(m, s), s) = 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88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Γιατί να ασχοληθώ με την κρυπτογραφία;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Έχει πρακτικό ενδιαφέρον</a:t>
            </a:r>
          </a:p>
          <a:p>
            <a:r>
              <a:rPr lang="el-GR" dirty="0" smtClean="0"/>
              <a:t>Είναι γέφυρα που ενώνει την επιστήμη των υπολογιστών με:</a:t>
            </a:r>
          </a:p>
          <a:p>
            <a:pPr lvl="1"/>
            <a:r>
              <a:rPr lang="el-GR" dirty="0" smtClean="0"/>
              <a:t>Τη νομική επιστήμη</a:t>
            </a:r>
          </a:p>
          <a:p>
            <a:pPr lvl="1"/>
            <a:r>
              <a:rPr lang="el-GR" dirty="0" smtClean="0"/>
              <a:t>Τις πολιτικές επιστήμες</a:t>
            </a:r>
          </a:p>
          <a:p>
            <a:pPr lvl="1"/>
            <a:r>
              <a:rPr lang="el-GR" dirty="0" smtClean="0"/>
              <a:t>Τα οικονομικά</a:t>
            </a:r>
          </a:p>
          <a:p>
            <a:r>
              <a:rPr lang="el-GR" dirty="0" smtClean="0"/>
              <a:t>Έχει εφαρμογές που μπορούν να κάνουν τον κόσμο καλύτερο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979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Κρυπτανάλυση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Η δυνατότητα ενός εχθρού </a:t>
            </a:r>
            <a:r>
              <a:rPr lang="el-GR" b="1" dirty="0" smtClean="0"/>
              <a:t>να μάθει το </a:t>
            </a:r>
            <a:r>
              <a:rPr lang="en-US" b="1" dirty="0" smtClean="0"/>
              <a:t>plaintext</a:t>
            </a:r>
            <a:r>
              <a:rPr lang="en-US" dirty="0" smtClean="0"/>
              <a:t> </a:t>
            </a:r>
            <a:r>
              <a:rPr lang="el-GR" b="1" dirty="0" smtClean="0"/>
              <a:t>χωρίς να γνωρίζει το μυστικό κλειδί</a:t>
            </a:r>
          </a:p>
          <a:p>
            <a:r>
              <a:rPr lang="el-GR" dirty="0" smtClean="0"/>
              <a:t>Η δυνατότητα ενός εχθρού </a:t>
            </a:r>
            <a:r>
              <a:rPr lang="el-GR" b="1" dirty="0" smtClean="0"/>
              <a:t>να μάθει το μυστικό κλειδί </a:t>
            </a:r>
            <a:r>
              <a:rPr lang="el-GR" dirty="0" smtClean="0"/>
              <a:t>όταν έχει άλλα δεδομένα</a:t>
            </a:r>
            <a:endParaRPr lang="en-US" dirty="0" smtClean="0"/>
          </a:p>
          <a:p>
            <a:r>
              <a:rPr lang="el-GR" dirty="0" smtClean="0"/>
              <a:t>Θέλουμε να σχεδιάσουμε συστήματα που να μην επιδέχονται κρυπτανάλυση</a:t>
            </a:r>
          </a:p>
        </p:txBody>
      </p:sp>
    </p:spTree>
    <p:extLst>
      <p:ext uri="{BB962C8B-B14F-4D97-AF65-F5344CB8AC3E}">
        <p14:creationId xmlns:p14="http://schemas.microsoft.com/office/powerpoint/2010/main" val="413802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Η αρχή του </a:t>
            </a:r>
            <a:r>
              <a:rPr lang="en-US" dirty="0" err="1" smtClean="0"/>
              <a:t>Kerckhoff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dirty="0" smtClean="0"/>
              <a:t>Υποθέστε ότι ο εχθρός σας </a:t>
            </a:r>
            <a:r>
              <a:rPr lang="el-GR" b="1" dirty="0" smtClean="0"/>
              <a:t>έχει τον πηγαίο σας κώδικα</a:t>
            </a:r>
          </a:p>
          <a:p>
            <a:r>
              <a:rPr lang="el-GR" dirty="0" smtClean="0"/>
              <a:t>Οι </a:t>
            </a:r>
            <a:r>
              <a:rPr lang="el-GR" b="1" dirty="0" smtClean="0"/>
              <a:t>συναρτήσεις </a:t>
            </a:r>
            <a:r>
              <a:rPr lang="en-US" b="1" dirty="0" smtClean="0"/>
              <a:t>E</a:t>
            </a:r>
            <a:r>
              <a:rPr lang="en-US" dirty="0" smtClean="0"/>
              <a:t> </a:t>
            </a:r>
            <a:r>
              <a:rPr lang="el-GR" dirty="0" smtClean="0"/>
              <a:t>και </a:t>
            </a:r>
            <a:r>
              <a:rPr lang="en-US" b="1" dirty="0" smtClean="0"/>
              <a:t>D</a:t>
            </a:r>
            <a:r>
              <a:rPr lang="en-US" dirty="0" smtClean="0"/>
              <a:t> </a:t>
            </a:r>
            <a:r>
              <a:rPr lang="el-GR" dirty="0" smtClean="0"/>
              <a:t>είναι γνωστές από τον αντίπαλο</a:t>
            </a:r>
          </a:p>
          <a:p>
            <a:r>
              <a:rPr lang="el-GR" dirty="0" smtClean="0"/>
              <a:t>Υποθέστε ότι οι </a:t>
            </a:r>
            <a:r>
              <a:rPr lang="el-GR" b="1" dirty="0" smtClean="0"/>
              <a:t>αλγόριθμοι</a:t>
            </a:r>
            <a:r>
              <a:rPr lang="el-GR" dirty="0" smtClean="0"/>
              <a:t> κρυπτογράφησης και αποκρυπτογράφησης είναι δημοσιευμένοι</a:t>
            </a:r>
          </a:p>
          <a:p>
            <a:r>
              <a:rPr lang="el-GR" dirty="0" smtClean="0"/>
              <a:t>Το μόνο που μπορεί να είναι </a:t>
            </a:r>
            <a:r>
              <a:rPr lang="el-GR" b="1" dirty="0" smtClean="0"/>
              <a:t>μυστικό είναι το κλειδί</a:t>
            </a:r>
          </a:p>
          <a:p>
            <a:pPr lvl="1"/>
            <a:r>
              <a:rPr lang="el-GR" dirty="0" smtClean="0"/>
              <a:t>Αν υποκλαπούν, τα κλειδιά αλλάζουν εύκολα</a:t>
            </a:r>
          </a:p>
          <a:p>
            <a:pPr lvl="1"/>
            <a:r>
              <a:rPr lang="el-GR" dirty="0" smtClean="0"/>
              <a:t>Οι αλγόριθμοι όχι</a:t>
            </a:r>
          </a:p>
        </p:txBody>
      </p:sp>
    </p:spTree>
    <p:extLst>
      <p:ext uri="{BB962C8B-B14F-4D97-AF65-F5344CB8AC3E}">
        <p14:creationId xmlns:p14="http://schemas.microsoft.com/office/powerpoint/2010/main" val="1253286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Η αρχή του </a:t>
            </a:r>
            <a:r>
              <a:rPr lang="en-US" dirty="0" err="1" smtClean="0"/>
              <a:t>Kerckhoff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Τα κρυπτοσυστήματα πρέπει να μην επιδέχονται κρυπτανάλυση </a:t>
            </a:r>
            <a:r>
              <a:rPr lang="el-GR" b="1" dirty="0" smtClean="0"/>
              <a:t>ακόμη </a:t>
            </a:r>
            <a:r>
              <a:rPr lang="el-GR" dirty="0" smtClean="0"/>
              <a:t>και υπό αυτές τις συνθήκες</a:t>
            </a:r>
          </a:p>
          <a:p>
            <a:r>
              <a:rPr lang="el-GR" dirty="0" smtClean="0"/>
              <a:t>Όταν αναλύουμε την ασφάλεια ενός συστήματος, υποθέτουμε ότι ο τρόπος λειτουργίας του συστήματος είναι γνωστός στον αντίπαλο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326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Τι δύναμη μπορεί να έχει ο αντίπαλος;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l-GR" dirty="0" smtClean="0"/>
              <a:t>Διαθέτει </a:t>
            </a:r>
            <a:r>
              <a:rPr lang="el-GR" b="1" dirty="0" smtClean="0"/>
              <a:t>το </a:t>
            </a:r>
            <a:r>
              <a:rPr lang="en-US" b="1" dirty="0" err="1" smtClean="0"/>
              <a:t>ciphertext</a:t>
            </a:r>
            <a:r>
              <a:rPr lang="en-US" dirty="0" smtClean="0"/>
              <a:t>? (</a:t>
            </a:r>
            <a:r>
              <a:rPr lang="en-US" dirty="0" err="1" smtClean="0"/>
              <a:t>Ciphertext</a:t>
            </a:r>
            <a:r>
              <a:rPr lang="en-US" dirty="0" smtClean="0"/>
              <a:t> attack)</a:t>
            </a:r>
            <a:endParaRPr lang="el-GR" dirty="0" smtClean="0"/>
          </a:p>
          <a:p>
            <a:r>
              <a:rPr lang="el-GR" dirty="0" smtClean="0"/>
              <a:t>Διαθέτει κάποια </a:t>
            </a:r>
            <a:r>
              <a:rPr lang="el-GR" b="1" dirty="0" smtClean="0"/>
              <a:t>ζεύγη </a:t>
            </a:r>
            <a:r>
              <a:rPr lang="en-US" b="1" dirty="0" smtClean="0"/>
              <a:t>plaintext</a:t>
            </a:r>
            <a:r>
              <a:rPr lang="el-GR" b="1" dirty="0" smtClean="0"/>
              <a:t> </a:t>
            </a:r>
            <a:r>
              <a:rPr lang="en-US" b="1" dirty="0" smtClean="0"/>
              <a:t>-</a:t>
            </a:r>
            <a:r>
              <a:rPr lang="el-GR" b="1" dirty="0" smtClean="0"/>
              <a:t> </a:t>
            </a:r>
            <a:r>
              <a:rPr lang="en-US" b="1" dirty="0" err="1" smtClean="0"/>
              <a:t>ciphertext</a:t>
            </a:r>
            <a:r>
              <a:rPr lang="en-US" dirty="0" smtClean="0"/>
              <a:t>? (Plaintext attack)</a:t>
            </a:r>
          </a:p>
          <a:p>
            <a:r>
              <a:rPr lang="el-GR" dirty="0" smtClean="0"/>
              <a:t>Διαθέτει τη δυνατότητα να κρυπτογραφήσει </a:t>
            </a:r>
            <a:r>
              <a:rPr lang="el-GR" b="1" dirty="0" smtClean="0"/>
              <a:t>κείμενα της επιλογής </a:t>
            </a:r>
            <a:r>
              <a:rPr lang="el-GR" dirty="0" smtClean="0"/>
              <a:t>του με το μυστικό κλειδί?</a:t>
            </a:r>
            <a:r>
              <a:rPr lang="en-US" dirty="0" smtClean="0"/>
              <a:t> (Chosen plaintext)</a:t>
            </a:r>
            <a:endParaRPr lang="el-GR" dirty="0" smtClean="0"/>
          </a:p>
          <a:p>
            <a:r>
              <a:rPr lang="el-GR" dirty="0" smtClean="0"/>
              <a:t>Διαθέτει τη δυνατότητα να </a:t>
            </a:r>
            <a:r>
              <a:rPr lang="el-GR" b="1" dirty="0" smtClean="0"/>
              <a:t>αποκρυπτογραφήσει κείμενα της επιλογής του </a:t>
            </a:r>
            <a:r>
              <a:rPr lang="el-GR" dirty="0" smtClean="0"/>
              <a:t>με το μυστικό κλειδί?</a:t>
            </a:r>
            <a:r>
              <a:rPr lang="en-US" dirty="0" smtClean="0"/>
              <a:t> (Chosen </a:t>
            </a:r>
            <a:r>
              <a:rPr lang="en-US" dirty="0" err="1" smtClean="0"/>
              <a:t>ciphertext</a:t>
            </a:r>
            <a:r>
              <a:rPr lang="en-US" dirty="0" smtClean="0"/>
              <a:t>)</a:t>
            </a:r>
          </a:p>
          <a:p>
            <a:pPr lvl="1"/>
            <a:r>
              <a:rPr lang="el-GR" dirty="0" smtClean="0"/>
              <a:t>(εκτός από το κείμενο που τον ενδιαφέρει)</a:t>
            </a:r>
            <a:endParaRPr lang="en-US" dirty="0" smtClean="0"/>
          </a:p>
          <a:p>
            <a:r>
              <a:rPr lang="el-GR" dirty="0" smtClean="0"/>
              <a:t>Διαθέτει τη δυνατότητα να </a:t>
            </a:r>
            <a:r>
              <a:rPr lang="el-GR" b="1" dirty="0" smtClean="0"/>
              <a:t>κρυπτογραφήσει το μυστικό μαζί </a:t>
            </a:r>
            <a:r>
              <a:rPr lang="el-GR" dirty="0" smtClean="0"/>
              <a:t>με κάποιο κείμενο της επιλογής του</a:t>
            </a:r>
            <a:r>
              <a:rPr lang="en-US" dirty="0" smtClean="0"/>
              <a:t>? (Partially-chosen plaintext)</a:t>
            </a:r>
          </a:p>
          <a:p>
            <a:r>
              <a:rPr lang="el-GR" dirty="0" smtClean="0"/>
              <a:t>Πιο αυστηροί ορισμοί γι’ αυτά την Παρασκευή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184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44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Τι συστήματα κρυπτογραφίας μπορείτε να σκεφτείτε;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293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Μετάθεση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Παραδοσιακά κρυπτοσυστήματα</a:t>
            </a:r>
            <a:endParaRPr lang="en-US" dirty="0" smtClean="0"/>
          </a:p>
          <a:p>
            <a:r>
              <a:rPr lang="el-GR" dirty="0" smtClean="0"/>
              <a:t>Τα γράμματα στο κείμενο αλλάζουν σειρά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7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Συμμετρική κρυπτογραφία με σκυτάλη</a:t>
            </a:r>
            <a:endParaRPr lang="en-US" dirty="0"/>
          </a:p>
        </p:txBody>
      </p:sp>
      <p:pic>
        <p:nvPicPr>
          <p:cNvPr id="4" name="Picture 3" descr="Skytala&amp;EmptyStrip-Shad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091" y="2193637"/>
            <a:ext cx="6096000" cy="45720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l-GR" dirty="0" smtClean="0"/>
              <a:t>Παράδειγμα συστήματος μετάθεσης</a:t>
            </a:r>
          </a:p>
          <a:p>
            <a:r>
              <a:rPr lang="el-GR" dirty="0" smtClean="0"/>
              <a:t>Αρχαία Σπάρτη</a:t>
            </a:r>
            <a:endParaRPr lang="en-US" dirty="0"/>
          </a:p>
          <a:p>
            <a:r>
              <a:rPr lang="el-GR" dirty="0" smtClean="0"/>
              <a:t>Για στρατιωτικούς σκοπούς</a:t>
            </a:r>
          </a:p>
          <a:p>
            <a:r>
              <a:rPr lang="el-GR" dirty="0" smtClean="0"/>
              <a:t>Το κλειδί είναι 2 ίδιες σκυτάλες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71112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Κρυπτογράφηση με σκυτάλη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= E(m = </a:t>
            </a:r>
            <a:r>
              <a:rPr lang="el-GR" dirty="0" smtClean="0"/>
              <a:t>μυστικό κείμενο</a:t>
            </a:r>
            <a:r>
              <a:rPr lang="en-US" dirty="0" smtClean="0"/>
              <a:t>, s = </a:t>
            </a:r>
            <a:r>
              <a:rPr lang="el-GR" dirty="0" smtClean="0"/>
              <a:t>σκυτάλη):</a:t>
            </a:r>
          </a:p>
          <a:p>
            <a:pPr lvl="1"/>
            <a:r>
              <a:rPr lang="el-GR" dirty="0" smtClean="0"/>
              <a:t>Τυλίγουμε το χαρτί γύρω από τη σκυτάλη</a:t>
            </a:r>
          </a:p>
          <a:p>
            <a:pPr lvl="1"/>
            <a:r>
              <a:rPr lang="el-GR" dirty="0" smtClean="0"/>
              <a:t>Γράφουμε μήνυμα</a:t>
            </a:r>
          </a:p>
          <a:p>
            <a:pPr lvl="1"/>
            <a:r>
              <a:rPr lang="el-GR" dirty="0" smtClean="0"/>
              <a:t>Ξετυλίγουμε</a:t>
            </a:r>
          </a:p>
          <a:p>
            <a:r>
              <a:rPr lang="en-US" dirty="0" smtClean="0"/>
              <a:t>m = D(c = </a:t>
            </a:r>
            <a:r>
              <a:rPr lang="el-GR" dirty="0" smtClean="0"/>
              <a:t>χαρτί</a:t>
            </a:r>
            <a:r>
              <a:rPr lang="en-US" dirty="0" smtClean="0"/>
              <a:t>, s = </a:t>
            </a:r>
            <a:r>
              <a:rPr lang="el-GR" dirty="0" smtClean="0"/>
              <a:t>σκυτάλη):</a:t>
            </a:r>
          </a:p>
          <a:p>
            <a:pPr lvl="1"/>
            <a:r>
              <a:rPr lang="el-GR" dirty="0" smtClean="0"/>
              <a:t>Τυλίγουμε το χαρτί γύρω από τη σκυτάλη</a:t>
            </a:r>
          </a:p>
          <a:p>
            <a:pPr lvl="1"/>
            <a:r>
              <a:rPr lang="el-GR" dirty="0" smtClean="0"/>
              <a:t>Διαβάζουμε το μήνυμα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111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474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52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361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Κρυπτογράφηση σε στήλες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E:</a:t>
            </a:r>
            <a:endParaRPr lang="el-GR" dirty="0" smtClean="0"/>
          </a:p>
          <a:p>
            <a:r>
              <a:rPr lang="el-GR" dirty="0" smtClean="0"/>
              <a:t>Γράφουμε το κείμενό μας σε ένα πίνακα οριζόντια</a:t>
            </a:r>
          </a:p>
          <a:p>
            <a:r>
              <a:rPr lang="el-GR" dirty="0" smtClean="0"/>
              <a:t>Διαβάζουμε τις στήλες με σειρά που δίνεται από το κλειδί</a:t>
            </a:r>
          </a:p>
          <a:p>
            <a:pPr marL="0" indent="0">
              <a:buNone/>
            </a:pPr>
            <a:r>
              <a:rPr lang="en-US" dirty="0" smtClean="0"/>
              <a:t>D:</a:t>
            </a:r>
          </a:p>
          <a:p>
            <a:r>
              <a:rPr lang="el-GR" dirty="0" smtClean="0"/>
              <a:t>Επανατοποθετούμε το κείμενο στις στήλες με βάση το κλειδί</a:t>
            </a:r>
          </a:p>
          <a:p>
            <a:r>
              <a:rPr lang="el-GR" dirty="0" smtClean="0"/>
              <a:t>Διαβάζουμε το κείμενο στον πίνακα οριζόντια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5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Εφαρμογές της κρυπτογραφίας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Κρυπτογράφηση στο </a:t>
            </a:r>
            <a:r>
              <a:rPr lang="en-US" dirty="0" smtClean="0"/>
              <a:t>web</a:t>
            </a:r>
            <a:endParaRPr lang="en-US" dirty="0"/>
          </a:p>
        </p:txBody>
      </p:sp>
      <p:pic>
        <p:nvPicPr>
          <p:cNvPr id="4" name="Picture 3" descr="Screen Shot 2015-10-04 at 8.23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8363"/>
            <a:ext cx="9144000" cy="213889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34083" y="2831665"/>
            <a:ext cx="967126" cy="383978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38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Κρυπτογράφηση σε στήλες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>
                <a:latin typeface="Consolas"/>
                <a:cs typeface="Consolas"/>
              </a:rPr>
              <a:t>6 3 2 4 1 5</a:t>
            </a:r>
          </a:p>
          <a:p>
            <a:pPr marL="0" indent="0">
              <a:buNone/>
            </a:pPr>
            <a:r>
              <a:rPr lang="pl-PL" dirty="0" smtClean="0">
                <a:latin typeface="Consolas"/>
                <a:cs typeface="Consolas"/>
              </a:rPr>
              <a:t>W E A R E D</a:t>
            </a:r>
          </a:p>
          <a:p>
            <a:pPr marL="0" indent="0">
              <a:buNone/>
            </a:pPr>
            <a:r>
              <a:rPr lang="pl-PL" dirty="0" smtClean="0">
                <a:latin typeface="Consolas"/>
                <a:cs typeface="Consolas"/>
              </a:rPr>
              <a:t>I S C O V E </a:t>
            </a:r>
          </a:p>
          <a:p>
            <a:pPr marL="0" indent="0">
              <a:buNone/>
            </a:pPr>
            <a:r>
              <a:rPr lang="pl-PL" dirty="0" smtClean="0">
                <a:latin typeface="Consolas"/>
                <a:cs typeface="Consolas"/>
              </a:rPr>
              <a:t>R E D F L E </a:t>
            </a:r>
          </a:p>
          <a:p>
            <a:pPr marL="0" indent="0">
              <a:buNone/>
            </a:pPr>
            <a:r>
              <a:rPr lang="pl-PL" dirty="0" smtClean="0">
                <a:latin typeface="Consolas"/>
                <a:cs typeface="Consolas"/>
              </a:rPr>
              <a:t>E A T O N C </a:t>
            </a:r>
          </a:p>
          <a:p>
            <a:pPr marL="0" indent="0">
              <a:buNone/>
            </a:pPr>
            <a:r>
              <a:rPr lang="pl-PL" dirty="0" smtClean="0">
                <a:latin typeface="Consolas"/>
                <a:cs typeface="Consolas"/>
              </a:rPr>
              <a:t>E Q K J E U</a:t>
            </a:r>
          </a:p>
          <a:p>
            <a:pPr marL="0" indent="0">
              <a:buNone/>
            </a:pPr>
            <a:endParaRPr lang="pl-PL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pl-PL" dirty="0" smtClean="0">
                <a:latin typeface="Consolas"/>
                <a:cs typeface="Consolas"/>
              </a:rPr>
              <a:t>EVLNE ACDTK ESEAQ ROFOJ DEECU WIREE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93884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Αντικατάσταση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 smtClean="0"/>
              <a:t>Παραδοσιακά κρυπτοσυστήματα</a:t>
            </a:r>
          </a:p>
          <a:p>
            <a:r>
              <a:rPr lang="el-GR" dirty="0" smtClean="0"/>
              <a:t>Αντικαθιστά κάθε γράμμα του κειμένου με κάποιο άλλο</a:t>
            </a:r>
          </a:p>
          <a:p>
            <a:r>
              <a:rPr lang="el-GR" dirty="0" smtClean="0"/>
              <a:t>Διατηρεί τις θέσεις των γραμμάτων</a:t>
            </a:r>
            <a:endParaRPr lang="en-US" dirty="0" smtClean="0"/>
          </a:p>
          <a:p>
            <a:r>
              <a:rPr lang="el-GR" b="1" dirty="0" smtClean="0"/>
              <a:t>Μονοαλφαβητικά</a:t>
            </a:r>
            <a:r>
              <a:rPr lang="en-US" dirty="0" smtClean="0"/>
              <a:t>:</a:t>
            </a:r>
            <a:endParaRPr lang="el-GR" dirty="0" smtClean="0"/>
          </a:p>
          <a:p>
            <a:pPr lvl="1"/>
            <a:r>
              <a:rPr lang="el-GR" dirty="0" smtClean="0"/>
              <a:t>Το ίδιο γράμμα αντικαθίσταται πάντα με το ίδιο άλλο</a:t>
            </a:r>
          </a:p>
          <a:p>
            <a:r>
              <a:rPr lang="el-GR" b="1" dirty="0" smtClean="0"/>
              <a:t>Πολυαλφαβητικά</a:t>
            </a:r>
            <a:endParaRPr lang="en-US" b="1" dirty="0" smtClean="0"/>
          </a:p>
          <a:p>
            <a:pPr lvl="1"/>
            <a:r>
              <a:rPr lang="el-GR" dirty="0" smtClean="0"/>
              <a:t>Το ίδιο γράμμα μπορεί να αντικατασταθεί με διαφορετικά γράμματα, ανάλογα τη θέση</a:t>
            </a:r>
          </a:p>
        </p:txBody>
      </p:sp>
    </p:spTree>
    <p:extLst>
      <p:ext uri="{BB962C8B-B14F-4D97-AF65-F5344CB8AC3E}">
        <p14:creationId xmlns:p14="http://schemas.microsoft.com/office/powerpoint/2010/main" val="209731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Καίσαρα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dirty="0" smtClean="0"/>
              <a:t>Μονοαλφαβητικό σύστημα αντικατάστασης</a:t>
            </a:r>
            <a:endParaRPr lang="en-US" dirty="0" smtClean="0"/>
          </a:p>
          <a:p>
            <a:r>
              <a:rPr lang="el-GR" dirty="0" smtClean="0"/>
              <a:t>Κάθε γράμμα αντικαθίσταται με το </a:t>
            </a:r>
            <a:r>
              <a:rPr lang="en-US" dirty="0" smtClean="0"/>
              <a:t>s-</a:t>
            </a:r>
            <a:r>
              <a:rPr lang="el-GR" dirty="0" smtClean="0"/>
              <a:t>οστό επόμενό του στο αλφάβητο</a:t>
            </a:r>
            <a:endParaRPr lang="en-US" dirty="0" smtClean="0"/>
          </a:p>
          <a:p>
            <a:r>
              <a:rPr lang="el-GR" dirty="0" smtClean="0"/>
              <a:t>Αν ξεπεράσουμε το αλφάβητο, γυρνάμε στην αρχή</a:t>
            </a:r>
          </a:p>
          <a:p>
            <a:r>
              <a:rPr lang="el-GR" dirty="0" smtClean="0"/>
              <a:t>π.χ. </a:t>
            </a:r>
            <a:r>
              <a:rPr lang="en-US" dirty="0" smtClean="0"/>
              <a:t>s = 3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A -&gt; D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B -&gt; E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C -&gt; F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Z -&gt; C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98577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Ιδιαίτερη περίπτωση στο κρυπτοσύστημα Καίσαρα</a:t>
            </a:r>
          </a:p>
          <a:p>
            <a:r>
              <a:rPr lang="el-GR" dirty="0" smtClean="0"/>
              <a:t>Το κλειδί είναι </a:t>
            </a:r>
            <a:r>
              <a:rPr lang="en-US" dirty="0" smtClean="0"/>
              <a:t>s = 13</a:t>
            </a:r>
          </a:p>
          <a:p>
            <a:r>
              <a:rPr lang="el-GR" dirty="0" smtClean="0"/>
              <a:t>Έχει την ιδιότητα ότι στα Αγγλικά</a:t>
            </a:r>
          </a:p>
          <a:p>
            <a:pPr lvl="1"/>
            <a:r>
              <a:rPr lang="en-US" dirty="0" smtClean="0"/>
              <a:t>E(13, m) = D(13, m)</a:t>
            </a:r>
            <a:endParaRPr lang="el-GR" dirty="0" smtClean="0"/>
          </a:p>
          <a:p>
            <a:pPr lvl="1"/>
            <a:r>
              <a:rPr lang="el-GR" dirty="0" smtClean="0"/>
              <a:t>Διότι </a:t>
            </a:r>
            <a:r>
              <a:rPr lang="en-US" dirty="0" smtClean="0"/>
              <a:t>13 + 13 = 26</a:t>
            </a:r>
            <a:r>
              <a:rPr lang="el-GR" dirty="0" smtClean="0"/>
              <a:t>, το μήκος του αλφαβήτου</a:t>
            </a:r>
          </a:p>
          <a:p>
            <a:r>
              <a:rPr lang="el-GR" dirty="0" smtClean="0"/>
              <a:t>Χρησιμοποιείται στο </a:t>
            </a:r>
            <a:r>
              <a:rPr lang="en-US" dirty="0" smtClean="0"/>
              <a:t>Internet </a:t>
            </a:r>
            <a:r>
              <a:rPr lang="el-GR" dirty="0" smtClean="0"/>
              <a:t>συχνά για να κρύψει μία λύση σε κάποιο γρίφο (όπως τα περιοδικά που δείχνουν τη λύση ανάποδα)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19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70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Πώς μπορούμε να κρυπταναλύσουμε το σύστημα Καίσαρα;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24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Κρυπτανάλυση με </a:t>
            </a:r>
            <a:r>
              <a:rPr lang="en-US" dirty="0" smtClean="0"/>
              <a:t>brute-force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Δοκιμάζουμε όλα τα πιθανά κλειδιά</a:t>
            </a:r>
          </a:p>
          <a:p>
            <a:r>
              <a:rPr lang="el-GR" dirty="0" smtClean="0"/>
              <a:t>Στην περίπτωση του Καίσαρα είναι </a:t>
            </a:r>
            <a:r>
              <a:rPr lang="en-US" dirty="0" smtClean="0"/>
              <a:t>26</a:t>
            </a:r>
          </a:p>
          <a:p>
            <a:r>
              <a:rPr lang="el-GR" dirty="0" smtClean="0"/>
              <a:t>Επιχειρούμε να αποκρυπτογραφήσουμε με κάθε κλειδί</a:t>
            </a:r>
          </a:p>
          <a:p>
            <a:r>
              <a:rPr lang="el-GR" dirty="0" smtClean="0"/>
              <a:t>Το σωστό κλειδί δίνει ένα κείμενο που βγάζει νόημα</a:t>
            </a:r>
            <a:r>
              <a:rPr lang="en-US" dirty="0"/>
              <a:t> </a:t>
            </a:r>
            <a:r>
              <a:rPr lang="el-GR" dirty="0" smtClean="0"/>
              <a:t>στη γλώσσα που είναι γραμμένο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37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Γενική αντικατάσταση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Το κλειδί είναι ένας αυθαίρετος χάρτης αντικατάστασης</a:t>
            </a:r>
          </a:p>
          <a:p>
            <a:r>
              <a:rPr lang="el-GR" dirty="0" smtClean="0"/>
              <a:t>Κάθε γράμμα μπορεί να αντικαθίσταται από οποιοδήποτε άλλο</a:t>
            </a:r>
          </a:p>
          <a:p>
            <a:r>
              <a:rPr lang="el-GR" dirty="0" smtClean="0"/>
              <a:t>Πρόκειται για μία </a:t>
            </a:r>
            <a:r>
              <a:rPr lang="en-US" dirty="0" smtClean="0"/>
              <a:t>‘1 - 1’ </a:t>
            </a:r>
            <a:r>
              <a:rPr lang="el-GR" dirty="0" smtClean="0"/>
              <a:t>συνάρτηση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[A-Z] -&gt; [A-Z]</a:t>
            </a:r>
            <a:endParaRPr lang="el-GR" dirty="0" smtClean="0"/>
          </a:p>
          <a:p>
            <a:r>
              <a:rPr lang="el-GR" dirty="0" smtClean="0"/>
              <a:t>Μονοαλφαβητικό σύστημα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304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Γενική αντικατάσταση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6818"/>
            <a:ext cx="8229600" cy="37593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300" dirty="0" smtClean="0">
                <a:latin typeface="Consolas"/>
                <a:cs typeface="Consolas"/>
              </a:rPr>
              <a:t>A B C D E F G H I J K L M N O P Q R S </a:t>
            </a:r>
            <a:r>
              <a:rPr lang="fr-FR" sz="2300" dirty="0" err="1" smtClean="0">
                <a:latin typeface="Consolas"/>
                <a:cs typeface="Consolas"/>
              </a:rPr>
              <a:t>T</a:t>
            </a:r>
            <a:r>
              <a:rPr lang="fr-FR" sz="2300" dirty="0" smtClean="0">
                <a:latin typeface="Consolas"/>
                <a:cs typeface="Consolas"/>
              </a:rPr>
              <a:t> U V W X Y</a:t>
            </a:r>
          </a:p>
          <a:p>
            <a:pPr marL="0" indent="0" algn="ctr">
              <a:buNone/>
            </a:pPr>
            <a:endParaRPr lang="fr-FR" sz="2300" dirty="0">
              <a:latin typeface="Consolas"/>
              <a:cs typeface="Consolas"/>
            </a:endParaRPr>
          </a:p>
          <a:p>
            <a:pPr marL="0" indent="0" algn="ctr">
              <a:buNone/>
            </a:pPr>
            <a:r>
              <a:rPr lang="fr-FR" sz="2300" dirty="0" smtClean="0">
                <a:latin typeface="Consolas"/>
                <a:cs typeface="Consolas"/>
              </a:rPr>
              <a:t>Y K O V N Q P M X W B I </a:t>
            </a:r>
            <a:r>
              <a:rPr lang="fr-FR" sz="2300" dirty="0" err="1" smtClean="0">
                <a:latin typeface="Consolas"/>
                <a:cs typeface="Consolas"/>
              </a:rPr>
              <a:t>T</a:t>
            </a:r>
            <a:r>
              <a:rPr lang="fr-FR" sz="2300" dirty="0" smtClean="0">
                <a:latin typeface="Consolas"/>
                <a:cs typeface="Consolas"/>
              </a:rPr>
              <a:t> R U A C S H E F G L J D</a:t>
            </a:r>
            <a:endParaRPr lang="en-US" sz="23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81875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Πόσα πιθανά κλειδιά υπάρχουν;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26! = 403291461126605635584000000 = 2</a:t>
            </a:r>
            <a:r>
              <a:rPr lang="en-US" baseline="30000" dirty="0" smtClean="0"/>
              <a:t>88</a:t>
            </a:r>
          </a:p>
          <a:p>
            <a:pPr marL="0" indent="0">
              <a:buNone/>
            </a:pPr>
            <a:endParaRPr lang="en-US" baseline="30000" dirty="0"/>
          </a:p>
          <a:p>
            <a:r>
              <a:rPr lang="el-GR" dirty="0" smtClean="0"/>
              <a:t>Αδύνατο να κρυπταναλυθεί με </a:t>
            </a:r>
            <a:r>
              <a:rPr lang="en-US" dirty="0" smtClean="0"/>
              <a:t>brute force</a:t>
            </a:r>
          </a:p>
          <a:p>
            <a:pPr lvl="1"/>
            <a:r>
              <a:rPr lang="el-GR" dirty="0" smtClean="0"/>
              <a:t>ακόμη και από υπολογιστή</a:t>
            </a:r>
            <a:endParaRPr lang="en-US" dirty="0" smtClean="0"/>
          </a:p>
          <a:p>
            <a:r>
              <a:rPr lang="el-GR" dirty="0" smtClean="0"/>
              <a:t>Πώς θα μπορούσαμε να το κρυπταναλύσουμε;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60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Ανάλυση συχνότητας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dirty="0" smtClean="0"/>
              <a:t>Στα μονοαλφαβητικά συστήματα, η κατανομή συχνοτήτων παραμένει η ίδια, απλώς αλλάζουν τα γράμματα</a:t>
            </a:r>
          </a:p>
          <a:p>
            <a:r>
              <a:rPr lang="el-GR" dirty="0" smtClean="0"/>
              <a:t>Βρίσκουμε το πιο συχνό γράμμα στο κρυπτοκείμενο</a:t>
            </a:r>
          </a:p>
          <a:p>
            <a:r>
              <a:rPr lang="el-GR" dirty="0" smtClean="0"/>
              <a:t>Το αντιστοιχούμε με το πιο συχνό γράμμα της γλώσσας</a:t>
            </a:r>
          </a:p>
          <a:p>
            <a:pPr lvl="1"/>
            <a:r>
              <a:rPr lang="el-GR" dirty="0" smtClean="0"/>
              <a:t>‘α’ στα Ελληνικά</a:t>
            </a:r>
          </a:p>
          <a:p>
            <a:pPr lvl="1"/>
            <a:r>
              <a:rPr lang="en-US" dirty="0" smtClean="0"/>
              <a:t>‘e’ </a:t>
            </a:r>
            <a:r>
              <a:rPr lang="el-GR" dirty="0" smtClean="0"/>
              <a:t>στα Αγγλικά</a:t>
            </a:r>
          </a:p>
          <a:p>
            <a:r>
              <a:rPr lang="el-GR" dirty="0" smtClean="0"/>
              <a:t>Συνεχίζουμε για τα επόμενα γράμματα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72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Εφαρμογές της κρυπτογραφίας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Κρυπτογράφηση </a:t>
            </a:r>
            <a:r>
              <a:rPr lang="en-US" dirty="0" smtClean="0"/>
              <a:t>e-mail</a:t>
            </a:r>
            <a:endParaRPr lang="en-US" dirty="0"/>
          </a:p>
        </p:txBody>
      </p:sp>
      <p:pic>
        <p:nvPicPr>
          <p:cNvPr id="6" name="Picture 5" descr="Screen Shot 2015-10-04 at 9.39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6086"/>
            <a:ext cx="9144000" cy="425928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888627" y="4067028"/>
            <a:ext cx="4392099" cy="182115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62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Ανάλυση συχνότητας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Επειδή το κείμενο δεν είναι απείρου μήκους, οι συχνότητες μπορεί να μην είναι τέλειες</a:t>
            </a:r>
          </a:p>
          <a:p>
            <a:r>
              <a:rPr lang="el-GR" dirty="0" smtClean="0"/>
              <a:t>Λαμβάνουμε υπ’ όψιν ότι μπορεί να έχουμε κάνει λάθη</a:t>
            </a:r>
          </a:p>
          <a:p>
            <a:r>
              <a:rPr lang="el-GR" dirty="0" smtClean="0"/>
              <a:t>Χρησιμοποιούμε ως βοήθεια συχνά εμφανιζόμενες </a:t>
            </a:r>
            <a:r>
              <a:rPr lang="el-GR" dirty="0" smtClean="0"/>
              <a:t>λέξεις</a:t>
            </a:r>
            <a:endParaRPr lang="el-GR" dirty="0" smtClean="0"/>
          </a:p>
          <a:p>
            <a:pPr lvl="1"/>
            <a:r>
              <a:rPr lang="el-GR" dirty="0" smtClean="0"/>
              <a:t>π.χ. στα Αγγλικά </a:t>
            </a:r>
            <a:r>
              <a:rPr lang="en-US" dirty="0" smtClean="0"/>
              <a:t>‘the’, ‘a’, ‘an’, ‘or’, ‘to’, ‘on’, …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3326258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Συχνότητα γραμμάτων στα Αγγλικά</a:t>
            </a:r>
            <a:endParaRPr lang="en-US" dirty="0"/>
          </a:p>
        </p:txBody>
      </p:sp>
      <p:pic>
        <p:nvPicPr>
          <p:cNvPr id="4" name="Picture 3" descr="fe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39" y="1267398"/>
            <a:ext cx="6988252" cy="559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977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Συχνότητα λέξεων στα Αγγλικά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51349"/>
              </p:ext>
            </p:extLst>
          </p:nvPr>
        </p:nvGraphicFramePr>
        <p:xfrm>
          <a:off x="1524000" y="2000592"/>
          <a:ext cx="6096000" cy="4079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Κατ</a:t>
                      </a:r>
                      <a:r>
                        <a:rPr lang="el-GR" dirty="0" smtClean="0"/>
                        <a:t>άταξη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Λ</a:t>
                      </a:r>
                      <a:r>
                        <a:rPr lang="el-GR" dirty="0" smtClean="0"/>
                        <a:t>έξη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that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have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4083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Άσκηση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Θα αν</a:t>
            </a:r>
            <a:r>
              <a:rPr lang="el-GR" dirty="0" smtClean="0"/>
              <a:t>έβει στο </a:t>
            </a:r>
            <a:r>
              <a:rPr lang="en-US" dirty="0" smtClean="0"/>
              <a:t>site </a:t>
            </a:r>
            <a:r>
              <a:rPr lang="el-GR" dirty="0" smtClean="0"/>
              <a:t>πριν το επόμενο μάθημα</a:t>
            </a:r>
          </a:p>
          <a:p>
            <a:endParaRPr lang="el-GR" dirty="0"/>
          </a:p>
          <a:p>
            <a:pPr marL="514350" indent="-514350">
              <a:buFont typeface="+mj-lt"/>
              <a:buAutoNum type="arabicPeriod"/>
            </a:pPr>
            <a:r>
              <a:rPr lang="el-GR" dirty="0" smtClean="0"/>
              <a:t>Αντιστρέψτε </a:t>
            </a:r>
            <a:r>
              <a:rPr lang="en-US" dirty="0" smtClean="0"/>
              <a:t>base64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/>
              <a:t>Αποκρυπτογραφήστε </a:t>
            </a:r>
            <a:r>
              <a:rPr lang="en-US" dirty="0" smtClean="0"/>
              <a:t>rot13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/>
              <a:t>Κρυπταναλύστε γενική αντικατάσταση με ανάλυση συχνότητας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024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Vigenère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 smtClean="0"/>
              <a:t>Πολυαλφαβητικό σύστημα</a:t>
            </a:r>
          </a:p>
          <a:p>
            <a:r>
              <a:rPr lang="el-GR" dirty="0" smtClean="0"/>
              <a:t>Παρόμοιο με το κρυπτοσύστημα Καίσαρα</a:t>
            </a:r>
          </a:p>
          <a:p>
            <a:r>
              <a:rPr lang="el-GR" dirty="0" smtClean="0"/>
              <a:t>Όμως το κλειδί είναι πολλές μετατοπίσεις εντός του αλφαβήτου αντί για μία</a:t>
            </a:r>
          </a:p>
          <a:p>
            <a:r>
              <a:rPr lang="el-GR" dirty="0" smtClean="0"/>
              <a:t>Αντιπροσωπεύεται από μία λέξη</a:t>
            </a:r>
          </a:p>
          <a:p>
            <a:r>
              <a:rPr lang="el-GR" dirty="0" smtClean="0"/>
              <a:t>π.χ. </a:t>
            </a:r>
            <a:r>
              <a:rPr lang="en-US" dirty="0" smtClean="0"/>
              <a:t>LEMON = (11, 4, 12, 14, 13)</a:t>
            </a:r>
            <a:endParaRPr lang="el-GR" dirty="0" smtClean="0"/>
          </a:p>
          <a:p>
            <a:r>
              <a:rPr lang="el-GR" dirty="0" smtClean="0"/>
              <a:t>Το πρώτο γράμμα κρυπτογραφείται με το πρώτο γράμμα του κλειδιού, το δεύτερο με το δεύτερο κ.ό.κ.</a:t>
            </a:r>
          </a:p>
        </p:txBody>
      </p:sp>
    </p:spTree>
    <p:extLst>
      <p:ext uri="{BB962C8B-B14F-4D97-AF65-F5344CB8AC3E}">
        <p14:creationId xmlns:p14="http://schemas.microsoft.com/office/powerpoint/2010/main" val="24429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200px-Vigenère_square_shading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46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203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Κρυπτογράφηση </a:t>
            </a:r>
            <a:r>
              <a:rPr lang="en-US" dirty="0" err="1" smtClean="0"/>
              <a:t>Vigenère</a:t>
            </a:r>
            <a:r>
              <a:rPr lang="el-GR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Consolas"/>
                <a:cs typeface="Consolas"/>
              </a:rPr>
              <a:t> </a:t>
            </a:r>
          </a:p>
          <a:p>
            <a:pPr marL="0" indent="0" algn="ctr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 algn="ctr">
              <a:buNone/>
            </a:pPr>
            <a:r>
              <a:rPr lang="en-US" dirty="0" smtClean="0">
                <a:latin typeface="Consolas"/>
                <a:cs typeface="Consolas"/>
              </a:rPr>
              <a:t>  LEMONLEMONLEMONLEMONLEMONLEMON</a:t>
            </a:r>
          </a:p>
          <a:p>
            <a:pPr marL="0" indent="0" algn="ctr">
              <a:buNone/>
            </a:pPr>
            <a:r>
              <a:rPr lang="en-US" dirty="0" smtClean="0">
                <a:latin typeface="Consolas"/>
                <a:cs typeface="Consolas"/>
              </a:rPr>
              <a:t>+ THE NSA IS SPYING ON AMERICANS</a:t>
            </a:r>
          </a:p>
          <a:p>
            <a:pPr marL="0" indent="0" algn="ctr">
              <a:buNone/>
            </a:pPr>
            <a:r>
              <a:rPr lang="en-US" dirty="0" smtClean="0">
                <a:latin typeface="Consolas"/>
                <a:cs typeface="Consolas"/>
              </a:rPr>
              <a:t>  ______________________________</a:t>
            </a:r>
          </a:p>
          <a:p>
            <a:pPr marL="0" indent="0" algn="ctr">
              <a:buNone/>
            </a:pPr>
            <a:r>
              <a:rPr lang="en-US" dirty="0" smtClean="0">
                <a:latin typeface="Consolas"/>
                <a:cs typeface="Consolas"/>
              </a:rPr>
              <a:t>  ELQ ADE WF WBMVYK CA EYSETGMBF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560413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10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Πώς θα κρυπταναλύατε το </a:t>
            </a:r>
            <a:r>
              <a:rPr lang="en-US" dirty="0" err="1" smtClean="0"/>
              <a:t>Vigenère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519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Κρυπτανάλυση </a:t>
            </a:r>
            <a:r>
              <a:rPr lang="en-US" dirty="0" err="1" smtClean="0"/>
              <a:t>Vigenère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 smtClean="0"/>
              <a:t>Έστω </a:t>
            </a:r>
            <a:r>
              <a:rPr lang="el-GR" dirty="0" smtClean="0"/>
              <a:t>ότι γνωρίζουμε το μήκος του κλειδιού. Τότε μπορούμε να κάνουμε ανάλυση συχνότητας κατά γράμμα</a:t>
            </a:r>
            <a:endParaRPr lang="en-US" dirty="0" smtClean="0"/>
          </a:p>
          <a:p>
            <a:r>
              <a:rPr lang="el-GR" dirty="0" smtClean="0"/>
              <a:t>Δοκιμάζω όλα τα πιθανά μήκη κλειδιού</a:t>
            </a:r>
          </a:p>
          <a:p>
            <a:pPr lvl="1"/>
            <a:r>
              <a:rPr lang="el-GR" dirty="0" smtClean="0"/>
              <a:t>Ξεκινώ με 1 (απλή Καίσαρα)</a:t>
            </a:r>
          </a:p>
          <a:p>
            <a:pPr lvl="1"/>
            <a:r>
              <a:rPr lang="el-GR" dirty="0" smtClean="0"/>
              <a:t>Συνεχίζω με 2</a:t>
            </a:r>
          </a:p>
          <a:p>
            <a:pPr lvl="1"/>
            <a:r>
              <a:rPr lang="el-GR" dirty="0" smtClean="0"/>
              <a:t>κ.ό.κ.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4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Δε</a:t>
            </a:r>
            <a:r>
              <a:rPr lang="el-GR" dirty="0" smtClean="0"/>
              <a:t>ίκτης σύμπτωσης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Η πιθαν</a:t>
            </a:r>
            <a:r>
              <a:rPr lang="el-GR" dirty="0" smtClean="0"/>
              <a:t>ότητα δύο τυχαία επιλεγμένα γράμματα ενός κειμένου φυσικής γλώσσας να είναι τα ίδια</a:t>
            </a: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327785"/>
              </p:ext>
            </p:extLst>
          </p:nvPr>
        </p:nvGraphicFramePr>
        <p:xfrm>
          <a:off x="1933575" y="3806825"/>
          <a:ext cx="5286375" cy="231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1041400" imgH="457200" progId="Equation.3">
                  <p:embed/>
                </p:oleObj>
              </mc:Choice>
              <mc:Fallback>
                <p:oleObj name="Equation" r:id="rId3" imgW="1041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3575" y="3806825"/>
                        <a:ext cx="5286375" cy="2319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091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Εφαρμογές της κρυπτογραφίας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Κρυπτογράφηση </a:t>
            </a:r>
            <a:r>
              <a:rPr lang="en-US" dirty="0" smtClean="0"/>
              <a:t>chat</a:t>
            </a:r>
            <a:endParaRPr lang="en-US" dirty="0"/>
          </a:p>
        </p:txBody>
      </p:sp>
      <p:pic>
        <p:nvPicPr>
          <p:cNvPr id="4" name="Picture 3" descr="Screen Shot 2015-10-04 at 9.4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736" y="1685636"/>
            <a:ext cx="4217823" cy="499918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213717" y="4081602"/>
            <a:ext cx="3473083" cy="1102307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21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Δε</a:t>
            </a:r>
            <a:r>
              <a:rPr lang="el-GR" dirty="0" smtClean="0"/>
              <a:t>ίκτης σύμπτωσης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Τυχα</a:t>
            </a:r>
            <a:r>
              <a:rPr lang="el-GR" dirty="0" smtClean="0"/>
              <a:t>ίο μεγάλο Αγγλικό κείμενο: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l-GR" dirty="0" smtClean="0"/>
              <a:t>Τυχαίο κείμενο με ομοιόμορφα τυχαία επιλεγμένα γράμματα:</a:t>
            </a:r>
          </a:p>
          <a:p>
            <a:pPr marL="457200" lvl="1" indent="0">
              <a:buNone/>
            </a:pPr>
            <a:endParaRPr lang="en-US" baseline="-25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630669"/>
              </p:ext>
            </p:extLst>
          </p:nvPr>
        </p:nvGraphicFramePr>
        <p:xfrm>
          <a:off x="3285258" y="4880769"/>
          <a:ext cx="26035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3" imgW="1066800" imgH="393700" progId="Equation.3">
                  <p:embed/>
                </p:oleObj>
              </mc:Choice>
              <mc:Fallback>
                <p:oleObj name="Equation" r:id="rId3" imgW="1066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5258" y="4880769"/>
                        <a:ext cx="2603500" cy="960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573020"/>
              </p:ext>
            </p:extLst>
          </p:nvPr>
        </p:nvGraphicFramePr>
        <p:xfrm>
          <a:off x="3662459" y="2414368"/>
          <a:ext cx="1848501" cy="616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5" imgW="685800" imgH="228600" progId="Equation.3">
                  <p:embed/>
                </p:oleObj>
              </mc:Choice>
              <mc:Fallback>
                <p:oleObj name="Equation" r:id="rId5" imgW="685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62459" y="2414368"/>
                        <a:ext cx="1848501" cy="616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81212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Δε</a:t>
            </a:r>
            <a:r>
              <a:rPr lang="el-GR" dirty="0" smtClean="0"/>
              <a:t>ίκτης σύμπτωσης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Το μ</a:t>
            </a:r>
            <a:r>
              <a:rPr lang="el-GR" dirty="0" smtClean="0"/>
              <a:t>ήκος του κλειδιού</a:t>
            </a:r>
            <a:r>
              <a:rPr lang="en-US" dirty="0" smtClean="0"/>
              <a:t> </a:t>
            </a:r>
            <a:r>
              <a:rPr lang="el-GR" dirty="0" smtClean="0"/>
              <a:t>στο </a:t>
            </a:r>
            <a:r>
              <a:rPr lang="en-US" dirty="0" err="1" smtClean="0"/>
              <a:t>Vigenère</a:t>
            </a:r>
            <a:r>
              <a:rPr lang="el-GR" dirty="0" smtClean="0"/>
              <a:t> μπορεί να βρεθεί προσεγγιστικά ως: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517337"/>
              </p:ext>
            </p:extLst>
          </p:nvPr>
        </p:nvGraphicFramePr>
        <p:xfrm>
          <a:off x="3109913" y="4011613"/>
          <a:ext cx="2713037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749300" imgH="444500" progId="Equation.3">
                  <p:embed/>
                </p:oleObj>
              </mc:Choice>
              <mc:Fallback>
                <p:oleObj name="Equation" r:id="rId3" imgW="749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9913" y="4011613"/>
                        <a:ext cx="2713037" cy="160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94460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Εύρεση κλειδιού</a:t>
            </a:r>
            <a:r>
              <a:rPr lang="en-US" dirty="0" smtClean="0"/>
              <a:t> </a:t>
            </a:r>
            <a:r>
              <a:rPr lang="en-US" dirty="0" err="1" smtClean="0"/>
              <a:t>Vigenère</a:t>
            </a:r>
            <a:r>
              <a:rPr lang="el-GR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Απλο</a:t>
            </a:r>
            <a:r>
              <a:rPr lang="el-GR" dirty="0" smtClean="0"/>
              <a:t>ύστερα, </a:t>
            </a:r>
            <a:r>
              <a:rPr lang="el-GR" b="1" dirty="0" smtClean="0"/>
              <a:t>μαντεύουμε</a:t>
            </a:r>
            <a:r>
              <a:rPr lang="el-GR" dirty="0" smtClean="0"/>
              <a:t> μήκη κλειδιών και τοποθετούμε το κείμενο σε στήλες τέτοιου μήκους</a:t>
            </a:r>
          </a:p>
          <a:p>
            <a:r>
              <a:rPr lang="el-GR" dirty="0" smtClean="0"/>
              <a:t>Βρίσκουμε το δείκτη σύμπτωσης σε κάθε στήλη ξεχωριστά</a:t>
            </a:r>
          </a:p>
          <a:p>
            <a:r>
              <a:rPr lang="el-GR" dirty="0" smtClean="0"/>
              <a:t>Κρατάμε το μήκος που έχει μέσο όρο δεικτών σύμπτωσης κοντινότερα στο αναμενόμενο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398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Μάθαμε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Ιστορικά κρυπτοσυστήματα</a:t>
            </a:r>
          </a:p>
          <a:p>
            <a:r>
              <a:rPr lang="el-GR" dirty="0" smtClean="0"/>
              <a:t>Κωδικοποιήσεις: </a:t>
            </a:r>
            <a:r>
              <a:rPr lang="en-US" dirty="0" smtClean="0"/>
              <a:t>base64, base58</a:t>
            </a:r>
          </a:p>
          <a:p>
            <a:r>
              <a:rPr lang="en-US" dirty="0" err="1" smtClean="0"/>
              <a:t>xor</a:t>
            </a:r>
            <a:endParaRPr lang="el-GR" dirty="0" smtClean="0"/>
          </a:p>
          <a:p>
            <a:r>
              <a:rPr lang="el-GR" dirty="0" smtClean="0"/>
              <a:t>Συστήματα μετάθεσης</a:t>
            </a:r>
            <a:endParaRPr lang="en-US" dirty="0" smtClean="0"/>
          </a:p>
          <a:p>
            <a:r>
              <a:rPr lang="el-GR" dirty="0" smtClean="0"/>
              <a:t>Καίσαρα</a:t>
            </a:r>
          </a:p>
          <a:p>
            <a:r>
              <a:rPr lang="en-US" dirty="0" err="1" smtClean="0"/>
              <a:t>Vigenère</a:t>
            </a:r>
            <a:endParaRPr lang="el-GR" dirty="0" smtClean="0"/>
          </a:p>
          <a:p>
            <a:r>
              <a:rPr lang="el-GR" dirty="0" smtClean="0"/>
              <a:t>Κρυπτανάλυση </a:t>
            </a:r>
            <a:r>
              <a:rPr lang="en-US" dirty="0" smtClean="0"/>
              <a:t>brute-</a:t>
            </a:r>
            <a:r>
              <a:rPr lang="en-US" dirty="0" smtClean="0"/>
              <a:t>force, </a:t>
            </a:r>
            <a:r>
              <a:rPr lang="el-GR" dirty="0" smtClean="0"/>
              <a:t>συχνότητας, με δε</a:t>
            </a:r>
            <a:r>
              <a:rPr lang="el-GR" dirty="0" smtClean="0"/>
              <a:t>ίκτες σύμπτωσης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3952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Την επόμενη φορά...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Το τέλειο κρυπτοσύστημα: </a:t>
            </a:r>
            <a:r>
              <a:rPr lang="en-US" dirty="0" smtClean="0"/>
              <a:t>One-time pad</a:t>
            </a:r>
            <a:endParaRPr lang="el-GR" dirty="0" smtClean="0"/>
          </a:p>
          <a:p>
            <a:pPr lvl="1"/>
            <a:r>
              <a:rPr lang="el-GR" dirty="0" smtClean="0"/>
              <a:t>...και απόδειξη γιατί δεν μπορεί να σπάσει ποτέ!</a:t>
            </a:r>
            <a:endParaRPr lang="en-US" dirty="0" smtClean="0"/>
          </a:p>
          <a:p>
            <a:r>
              <a:rPr lang="el-GR" dirty="0" smtClean="0"/>
              <a:t>Αυστηροί ορισμοί, μοντέλα και μέθοδοι αποδείξεων στην κρυπτογραφία</a:t>
            </a:r>
          </a:p>
          <a:p>
            <a:pPr lvl="1"/>
            <a:r>
              <a:rPr lang="en-US" dirty="0" smtClean="0"/>
              <a:t>CO, KPA, CPA, CPA2, CCA, PCPA</a:t>
            </a:r>
          </a:p>
          <a:p>
            <a:pPr lvl="1"/>
            <a:r>
              <a:rPr lang="en-US" dirty="0" smtClean="0"/>
              <a:t>Semantic security</a:t>
            </a:r>
          </a:p>
          <a:p>
            <a:pPr lvl="1"/>
            <a:r>
              <a:rPr lang="en-US" dirty="0" err="1" smtClean="0"/>
              <a:t>Indistinguishability</a:t>
            </a:r>
            <a:endParaRPr lang="el-GR" dirty="0" smtClean="0"/>
          </a:p>
          <a:p>
            <a:pPr lvl="1"/>
            <a:r>
              <a:rPr lang="el-GR" dirty="0" smtClean="0"/>
              <a:t>Αναγωγές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6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Εφαρμογές της κρυπτογραφίας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Ψηφιακές υπογραφές</a:t>
            </a:r>
          </a:p>
          <a:p>
            <a:r>
              <a:rPr lang="el-GR" dirty="0" smtClean="0"/>
              <a:t>Ηλεκτρονικά συμβόλαια</a:t>
            </a:r>
            <a:endParaRPr lang="en-US" dirty="0"/>
          </a:p>
        </p:txBody>
      </p:sp>
      <p:pic>
        <p:nvPicPr>
          <p:cNvPr id="4" name="Picture 3" descr="Screen Shot 2015-10-04 at 9.43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46" y="2843713"/>
            <a:ext cx="5861628" cy="384110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440544" y="6399714"/>
            <a:ext cx="1316181" cy="38547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03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2642</Words>
  <Application>Microsoft Macintosh PowerPoint</Application>
  <PresentationFormat>On-screen Show (4:3)</PresentationFormat>
  <Paragraphs>436</Paragraphs>
  <Slides>84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6" baseType="lpstr">
      <vt:lpstr>Office Theme</vt:lpstr>
      <vt:lpstr>Microsoft Equation</vt:lpstr>
      <vt:lpstr>Κρυπτογραφία: Εισαγωγή &amp; Ιστορικά συστήματα</vt:lpstr>
      <vt:lpstr>Στόχοι του σημερινού μαθήματος</vt:lpstr>
      <vt:lpstr>Τι είναι κρυπτογραφία;</vt:lpstr>
      <vt:lpstr>Γιατί να ασχοληθώ με την κρυπτογραφία;</vt:lpstr>
      <vt:lpstr>Γιατί να ασχοληθώ με την κρυπτογραφία;</vt:lpstr>
      <vt:lpstr>Εφαρμογές της κρυπτογραφίας</vt:lpstr>
      <vt:lpstr>Εφαρμογές της κρυπτογραφίας</vt:lpstr>
      <vt:lpstr>Εφαρμογές της κρυπτογραφίας</vt:lpstr>
      <vt:lpstr>Εφαρμογές της κρυπτογραφίας</vt:lpstr>
      <vt:lpstr>Εφαρμογές της κρυπτογραφίας</vt:lpstr>
      <vt:lpstr>Οι πρωταγωνιστές μας</vt:lpstr>
      <vt:lpstr>Eπικοινωνία</vt:lpstr>
      <vt:lpstr>Επικοινωνία στο δίκτυο</vt:lpstr>
      <vt:lpstr>Επικοινωνία στο δίκτυο</vt:lpstr>
      <vt:lpstr>Threat model</vt:lpstr>
      <vt:lpstr>Τι είναι κρυπτογραφία;</vt:lpstr>
      <vt:lpstr>Ιδιωτικότητα (confidentiality)</vt:lpstr>
      <vt:lpstr>Ιδιωτικότητα</vt:lpstr>
      <vt:lpstr>Παραβίαση ιδιωτικότητας</vt:lpstr>
      <vt:lpstr>Ακεραιότητα (integrity)</vt:lpstr>
      <vt:lpstr>Παραβίαση ακεραιότητας</vt:lpstr>
      <vt:lpstr>Πιστοποίηση (authentication)</vt:lpstr>
      <vt:lpstr>Undeniability</vt:lpstr>
      <vt:lpstr>Deniability</vt:lpstr>
      <vt:lpstr>Ανωνυμία (Anonymity)</vt:lpstr>
      <vt:lpstr>Forward secrecy</vt:lpstr>
      <vt:lpstr>Παράδειγμα ιδιοτήτων</vt:lpstr>
      <vt:lpstr>Παράδειγμα ιδιοτήτων</vt:lpstr>
      <vt:lpstr>Παραδείγματα ιδιοτήτων</vt:lpstr>
      <vt:lpstr>Παραδείγματα ιδιοτήτων</vt:lpstr>
      <vt:lpstr>Διάλλειμα</vt:lpstr>
      <vt:lpstr>Βασικοί όροι</vt:lpstr>
      <vt:lpstr>Εξίσωση ορθότητας</vt:lpstr>
      <vt:lpstr>PowerPoint Presentation</vt:lpstr>
      <vt:lpstr>Κρυπτογραφία και Στεγανογραφία</vt:lpstr>
      <vt:lpstr>Τι συστήματα στεγανογραφίας μπορείτε να σκεφτείτε;</vt:lpstr>
      <vt:lpstr>Κωδικοποίηση και Κρυπτογράφηση</vt:lpstr>
      <vt:lpstr>Τι συστήματα κωδικοποίησης μπορείτε να σκεφτείτε;</vt:lpstr>
      <vt:lpstr>PowerPoint Presentation</vt:lpstr>
      <vt:lpstr>Συστήματα κωδικοποίησης</vt:lpstr>
      <vt:lpstr>PowerPoint Presentation</vt:lpstr>
      <vt:lpstr>Συστήματα κωδικοποίησης</vt:lpstr>
      <vt:lpstr>Συστήματα κωδικοποίησης</vt:lpstr>
      <vt:lpstr>xor</vt:lpstr>
      <vt:lpstr>xor</vt:lpstr>
      <vt:lpstr>xor</vt:lpstr>
      <vt:lpstr>xor</vt:lpstr>
      <vt:lpstr>Συμμετρική κρυπτογραφία</vt:lpstr>
      <vt:lpstr>Ορθότητα συμμετρικής κρυπτογραφίας</vt:lpstr>
      <vt:lpstr>Κρυπτανάλυση</vt:lpstr>
      <vt:lpstr>Η αρχή του Kerckhoff</vt:lpstr>
      <vt:lpstr>Η αρχή του Kerckhoff</vt:lpstr>
      <vt:lpstr>Τι δύναμη μπορεί να έχει ο αντίπαλος;</vt:lpstr>
      <vt:lpstr>Τι συστήματα κρυπτογραφίας μπορείτε να σκεφτείτε;</vt:lpstr>
      <vt:lpstr>Μετάθεση</vt:lpstr>
      <vt:lpstr>Συμμετρική κρυπτογραφία με σκυτάλη</vt:lpstr>
      <vt:lpstr>Κρυπτογράφηση με σκυτάλη</vt:lpstr>
      <vt:lpstr>PowerPoint Presentation</vt:lpstr>
      <vt:lpstr>Κρυπτογράφηση σε στήλες</vt:lpstr>
      <vt:lpstr>Κρυπτογράφηση σε στήλες</vt:lpstr>
      <vt:lpstr>Αντικατάσταση</vt:lpstr>
      <vt:lpstr>Καίσαρα</vt:lpstr>
      <vt:lpstr>rot13</vt:lpstr>
      <vt:lpstr>Πώς μπορούμε να κρυπταναλύσουμε το σύστημα Καίσαρα;</vt:lpstr>
      <vt:lpstr>Κρυπτανάλυση με brute-force</vt:lpstr>
      <vt:lpstr>Γενική αντικατάσταση</vt:lpstr>
      <vt:lpstr>Γενική αντικατάσταση</vt:lpstr>
      <vt:lpstr>Πόσα πιθανά κλειδιά υπάρχουν;</vt:lpstr>
      <vt:lpstr>Ανάλυση συχνότητας</vt:lpstr>
      <vt:lpstr>Ανάλυση συχνότητας</vt:lpstr>
      <vt:lpstr>Συχνότητα γραμμάτων στα Αγγλικά</vt:lpstr>
      <vt:lpstr>Συχνότητα λέξεων στα Αγγλικά</vt:lpstr>
      <vt:lpstr>Άσκηση</vt:lpstr>
      <vt:lpstr>Vigenère</vt:lpstr>
      <vt:lpstr>PowerPoint Presentation</vt:lpstr>
      <vt:lpstr>Κρυπτογράφηση Vigenère </vt:lpstr>
      <vt:lpstr>Πώς θα κρυπταναλύατε το Vigenère?</vt:lpstr>
      <vt:lpstr>Κρυπτανάλυση Vigenère</vt:lpstr>
      <vt:lpstr>Δείκτης σύμπτωσης</vt:lpstr>
      <vt:lpstr>Δείκτης σύμπτωσης</vt:lpstr>
      <vt:lpstr>Δείκτης σύμπτωσης</vt:lpstr>
      <vt:lpstr>Εύρεση κλειδιού Vigenère </vt:lpstr>
      <vt:lpstr>Μάθαμε</vt:lpstr>
      <vt:lpstr>Την επόμενη φορά...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Κρυπτογραφία: Εισαγωγή &amp; Ιστορικά συστήματα</dc:title>
  <dc:creator>Dionysis Zindros</dc:creator>
  <cp:lastModifiedBy>Dionysis Zindros</cp:lastModifiedBy>
  <cp:revision>15</cp:revision>
  <dcterms:created xsi:type="dcterms:W3CDTF">2015-10-06T11:39:07Z</dcterms:created>
  <dcterms:modified xsi:type="dcterms:W3CDTF">2015-10-06T14:00:27Z</dcterms:modified>
</cp:coreProperties>
</file>