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319" r:id="rId9"/>
    <p:sldId id="264" r:id="rId10"/>
    <p:sldId id="265" r:id="rId11"/>
    <p:sldId id="375" r:id="rId12"/>
    <p:sldId id="376" r:id="rId13"/>
    <p:sldId id="266" r:id="rId14"/>
    <p:sldId id="268" r:id="rId15"/>
    <p:sldId id="269" r:id="rId16"/>
    <p:sldId id="267" r:id="rId17"/>
    <p:sldId id="270" r:id="rId18"/>
    <p:sldId id="259" r:id="rId19"/>
    <p:sldId id="271" r:id="rId20"/>
    <p:sldId id="373" r:id="rId21"/>
    <p:sldId id="374" r:id="rId22"/>
    <p:sldId id="288" r:id="rId23"/>
    <p:sldId id="316" r:id="rId24"/>
    <p:sldId id="315" r:id="rId25"/>
    <p:sldId id="317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9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432C-5793-7A4B-8037-01508688F78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AA22-6C9A-1542-B5D4-682650C53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rypto-class-students@googlegroups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ypto-class.g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101.io/" TargetMode="External"/><Relationship Id="rId4" Type="http://schemas.openxmlformats.org/officeDocument/2006/relationships/hyperlink" Target="https://en.bitcoin.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course/crypto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potik@cs.ntua.gr" TargetMode="External"/><Relationship Id="rId4" Type="http://schemas.openxmlformats.org/officeDocument/2006/relationships/hyperlink" Target="mailto:dionyziz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grontas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kkanelli@gmail.com" TargetMode="External"/><Relationship Id="rId4" Type="http://schemas.openxmlformats.org/officeDocument/2006/relationships/hyperlink" Target="mailto:karantiaskostis@gmail.com" TargetMode="External"/><Relationship Id="rId5" Type="http://schemas.openxmlformats.org/officeDocument/2006/relationships/hyperlink" Target="mailto:platwnace@gmail.com" TargetMode="External"/><Relationship Id="rId6" Type="http://schemas.openxmlformats.org/officeDocument/2006/relationships/hyperlink" Target="mailto:sokratis.vidros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bresas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harapod@gmail.com" TargetMode="External"/><Relationship Id="rId4" Type="http://schemas.openxmlformats.org/officeDocument/2006/relationships/hyperlink" Target="mailto:dimit.karakostas@gmail.com" TargetMode="External"/><Relationship Id="rId5" Type="http://schemas.openxmlformats.org/officeDocument/2006/relationships/hyperlink" Target="mailto:elefthei@mit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zavarikioti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enelvon@gmail.com" TargetMode="External"/><Relationship Id="rId3" Type="http://schemas.openxmlformats.org/officeDocument/2006/relationships/hyperlink" Target="mailto:bgoumas@gmail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Κρυπτογραφία</a:t>
            </a:r>
            <a:r>
              <a:rPr lang="en-US" dirty="0" smtClean="0"/>
              <a:t>: </a:t>
            </a:r>
            <a:r>
              <a:rPr lang="el-GR" dirty="0" smtClean="0"/>
              <a:t>Οργανωτικά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Χειμερινό Εξάμηνο 2015 - 2016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395587"/>
            <a:ext cx="7772400" cy="32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ΗΜΜΥ ΕΜΠ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7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Αλλαγές στο μάθημα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μάθημα διατηρεί το δυνατό θεωρητικό και ακαδημαϊκό του χαρακτήρα</a:t>
            </a:r>
          </a:p>
          <a:p>
            <a:r>
              <a:rPr lang="el-GR" dirty="0" smtClean="0"/>
              <a:t>Προστίθενται </a:t>
            </a:r>
            <a:r>
              <a:rPr lang="el-GR" b="1" dirty="0" smtClean="0"/>
              <a:t>εφαρμογές</a:t>
            </a:r>
            <a:r>
              <a:rPr lang="el-GR" dirty="0" smtClean="0"/>
              <a:t> της κρυπτογραφίας</a:t>
            </a:r>
            <a:endParaRPr lang="el-GR" dirty="0"/>
          </a:p>
          <a:p>
            <a:pPr lvl="1"/>
            <a:r>
              <a:rPr lang="el-GR" dirty="0" smtClean="0"/>
              <a:t>Κρυπτογραφία στο </a:t>
            </a:r>
            <a:r>
              <a:rPr lang="en-US" dirty="0" smtClean="0"/>
              <a:t>web (HTTPS, HSTS)</a:t>
            </a:r>
          </a:p>
          <a:p>
            <a:pPr lvl="1"/>
            <a:r>
              <a:rPr lang="el-GR" dirty="0" smtClean="0"/>
              <a:t>Επιθέσεις </a:t>
            </a:r>
            <a:r>
              <a:rPr lang="en-US" dirty="0" smtClean="0"/>
              <a:t>side-channel</a:t>
            </a:r>
          </a:p>
          <a:p>
            <a:pPr lvl="1"/>
            <a:r>
              <a:rPr lang="el-GR" dirty="0" smtClean="0"/>
              <a:t>Κρυπτογράφηση επικοινωνιών (</a:t>
            </a:r>
            <a:r>
              <a:rPr lang="en-US" dirty="0" smtClean="0"/>
              <a:t>GPG, OTR)</a:t>
            </a:r>
          </a:p>
          <a:p>
            <a:pPr lvl="1"/>
            <a:r>
              <a:rPr lang="el-GR" dirty="0" smtClean="0"/>
              <a:t>Ψηφιακές ψηφοφορίες</a:t>
            </a:r>
          </a:p>
          <a:p>
            <a:pPr lvl="1"/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err="1" smtClean="0"/>
              <a:t>bitcoin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Απορ</a:t>
            </a:r>
            <a:r>
              <a:rPr lang="el-GR" dirty="0" smtClean="0"/>
              <a:t>ίες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Στ</a:t>
            </a:r>
            <a:r>
              <a:rPr lang="el-GR" dirty="0" smtClean="0"/>
              <a:t>είλτε </a:t>
            </a:r>
            <a:r>
              <a:rPr lang="en-US" dirty="0" smtClean="0"/>
              <a:t>e-mail </a:t>
            </a:r>
            <a:r>
              <a:rPr lang="el-GR" dirty="0" smtClean="0"/>
              <a:t>στη </a:t>
            </a:r>
            <a:r>
              <a:rPr lang="en-US" dirty="0" smtClean="0"/>
              <a:t>mailing list </a:t>
            </a:r>
            <a:r>
              <a:rPr lang="el-GR" dirty="0" smtClean="0"/>
              <a:t>των φοιτητών του μαθήματος: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crypto-class-</a:t>
            </a:r>
            <a:r>
              <a:rPr lang="en-US" dirty="0" smtClean="0">
                <a:hlinkClick r:id="rId2"/>
              </a:rPr>
              <a:t>students@googlegroups.com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r>
              <a:rPr lang="el-GR" dirty="0" smtClean="0"/>
              <a:t>Δημ</a:t>
            </a:r>
            <a:r>
              <a:rPr lang="el-GR" dirty="0" smtClean="0"/>
              <a:t>όσια λίστα</a:t>
            </a:r>
            <a:endParaRPr lang="en-US" dirty="0" smtClean="0"/>
          </a:p>
          <a:p>
            <a:r>
              <a:rPr lang="el-GR" dirty="0" smtClean="0"/>
              <a:t>Θα απαντούν βοηθοί / διδάσκοντες</a:t>
            </a:r>
          </a:p>
        </p:txBody>
      </p:sp>
    </p:spTree>
    <p:extLst>
      <p:ext uri="{BB962C8B-B14F-4D97-AF65-F5344CB8AC3E}">
        <p14:creationId xmlns:p14="http://schemas.microsoft.com/office/powerpoint/2010/main" val="31961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Απορ</a:t>
            </a:r>
            <a:r>
              <a:rPr lang="el-GR" dirty="0" smtClean="0"/>
              <a:t>ίες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Διαδραστικ</a:t>
            </a:r>
            <a:r>
              <a:rPr lang="el-GR" dirty="0" smtClean="0"/>
              <a:t>ό μάθημα</a:t>
            </a:r>
          </a:p>
          <a:p>
            <a:r>
              <a:rPr lang="el-GR" dirty="0" smtClean="0"/>
              <a:t>Ρωτήστε ό,τι θέλετε κατά τη διάρκεια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Ασκήσεις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Δύο ειδών</a:t>
            </a:r>
          </a:p>
          <a:p>
            <a:pPr lvl="1"/>
            <a:r>
              <a:rPr lang="el-GR" dirty="0" smtClean="0"/>
              <a:t>Πρακτικές ασκήσεις</a:t>
            </a:r>
          </a:p>
          <a:p>
            <a:pPr lvl="1"/>
            <a:r>
              <a:rPr lang="el-GR" dirty="0" smtClean="0"/>
              <a:t>Θεωρητικές ασκήσεις</a:t>
            </a:r>
          </a:p>
          <a:p>
            <a:r>
              <a:rPr lang="el-GR" dirty="0" smtClean="0"/>
              <a:t>Περίπου 1 άσκηση για κάθε μάθημα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8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Θεωρητικές ασκήσεις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Παραδοσιακές μαθηματικές «αποδεικτικές» ασκήσεις</a:t>
            </a:r>
          </a:p>
          <a:p>
            <a:r>
              <a:rPr lang="el-GR" dirty="0" smtClean="0"/>
              <a:t>Θεωρητικός σχεδιασμός πρωτοκόλλων</a:t>
            </a:r>
          </a:p>
          <a:p>
            <a:r>
              <a:rPr lang="el-GR" dirty="0" smtClean="0"/>
              <a:t>Παραδίδονται σε μορφή </a:t>
            </a:r>
            <a:r>
              <a:rPr lang="en-US" dirty="0" smtClean="0"/>
              <a:t>PDF</a:t>
            </a:r>
          </a:p>
          <a:p>
            <a:pPr lvl="1"/>
            <a:r>
              <a:rPr lang="el-GR" dirty="0" smtClean="0"/>
              <a:t>Σκανάρισμα χειρόγραφων λύσεων που έχουν μετατραπεί σε </a:t>
            </a:r>
            <a:r>
              <a:rPr lang="en-US" dirty="0" smtClean="0"/>
              <a:t>PDF </a:t>
            </a:r>
            <a:r>
              <a:rPr lang="el-GR" dirty="0" smtClean="0"/>
              <a:t>επιτρέπονται</a:t>
            </a:r>
            <a:endParaRPr lang="en-US" dirty="0" smtClean="0"/>
          </a:p>
          <a:p>
            <a:r>
              <a:rPr lang="el-GR" dirty="0" smtClean="0"/>
              <a:t>Συνεργασίες πρέπει να αναγράφονται στη λύση</a:t>
            </a:r>
          </a:p>
          <a:p>
            <a:r>
              <a:rPr lang="el-GR" dirty="0" smtClean="0"/>
              <a:t>Κάθε μαθητής που θα συνεργαστεί πρέπει να στείλει την κοινή λύση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Πρακτικές ασκήσεις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Απαιτούν να γράψετε κώδικα για να βρείτε τη λύση</a:t>
            </a:r>
          </a:p>
          <a:p>
            <a:r>
              <a:rPr lang="el-GR" dirty="0" smtClean="0"/>
              <a:t>Συχνά χρειάζονται τη χρήση μεγάλων αριθμών</a:t>
            </a:r>
          </a:p>
          <a:p>
            <a:r>
              <a:rPr lang="el-GR" dirty="0" smtClean="0"/>
              <a:t>Μπορείτε να χρησιμοποιήσετε έτοιμες βιβλιοθήκες</a:t>
            </a:r>
          </a:p>
          <a:p>
            <a:r>
              <a:rPr lang="el-GR" dirty="0" smtClean="0"/>
              <a:t>Οι συνεργασίες επιτρέπονται και ενθαρρύνονται</a:t>
            </a:r>
            <a:endParaRPr lang="en-US" dirty="0" smtClean="0"/>
          </a:p>
          <a:p>
            <a:r>
              <a:rPr lang="el-GR" dirty="0" smtClean="0"/>
              <a:t>Διαδραστικό σύστημα: Ξέρετε αν έχετε στείλει τη σωστή λύση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4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crypto-</a:t>
            </a:r>
            <a:r>
              <a:rPr lang="en-US" dirty="0" err="1" smtClean="0"/>
              <a:t>class.gr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Φέτος υλοποιείται το </a:t>
            </a:r>
            <a:r>
              <a:rPr lang="en-US" dirty="0" smtClean="0"/>
              <a:t>crypto-</a:t>
            </a:r>
            <a:r>
              <a:rPr lang="en-US" dirty="0" err="1" smtClean="0"/>
              <a:t>class.gr</a:t>
            </a:r>
            <a:r>
              <a:rPr lang="en-US" dirty="0" smtClean="0"/>
              <a:t> project</a:t>
            </a:r>
          </a:p>
          <a:p>
            <a:r>
              <a:rPr lang="el-GR" dirty="0" smtClean="0"/>
              <a:t>Για την παρακολούθηση του μαθήματος απαιτείται η εγγραφή στο </a:t>
            </a:r>
            <a:r>
              <a:rPr lang="en-US" dirty="0" smtClean="0"/>
              <a:t>website</a:t>
            </a:r>
          </a:p>
          <a:p>
            <a:pPr lvl="1"/>
            <a:r>
              <a:rPr lang="el-GR" dirty="0" smtClean="0"/>
              <a:t>Επισκευθείτε το </a:t>
            </a:r>
            <a:r>
              <a:rPr lang="en-US" dirty="0" smtClean="0">
                <a:hlinkClick r:id="rId2"/>
              </a:rPr>
              <a:t>www.crypto-class.gr</a:t>
            </a:r>
            <a:r>
              <a:rPr lang="en-US" dirty="0"/>
              <a:t> </a:t>
            </a:r>
            <a:r>
              <a:rPr lang="el-GR" dirty="0" smtClean="0"/>
              <a:t>και γραφτείτε με τον αριθμό μητρώου σας</a:t>
            </a:r>
          </a:p>
          <a:p>
            <a:r>
              <a:rPr lang="el-GR" dirty="0" smtClean="0"/>
              <a:t>Οι εργασίες παραδίδονται </a:t>
            </a:r>
            <a:r>
              <a:rPr lang="el-GR" b="1" dirty="0" smtClean="0"/>
              <a:t>μόνο</a:t>
            </a:r>
            <a:r>
              <a:rPr lang="el-GR" dirty="0" smtClean="0"/>
              <a:t> μέσω του </a:t>
            </a:r>
            <a:r>
              <a:rPr lang="en-US" dirty="0" smtClean="0"/>
              <a:t>website</a:t>
            </a:r>
            <a:r>
              <a:rPr lang="el-GR" dirty="0" smtClean="0"/>
              <a:t>. </a:t>
            </a:r>
            <a:r>
              <a:rPr lang="el-GR" b="1" dirty="0" smtClean="0"/>
              <a:t>Δεν </a:t>
            </a:r>
            <a:r>
              <a:rPr lang="el-GR" dirty="0" smtClean="0"/>
              <a:t>γίνονται δεκτές:</a:t>
            </a:r>
            <a:endParaRPr lang="en-US" dirty="0" smtClean="0"/>
          </a:p>
          <a:p>
            <a:pPr lvl="1"/>
            <a:r>
              <a:rPr lang="el-GR" dirty="0" smtClean="0"/>
              <a:t>Λύσεις στο χαρτί (τυπωμένες ή χειρόγραφες)</a:t>
            </a:r>
          </a:p>
          <a:p>
            <a:pPr lvl="1"/>
            <a:r>
              <a:rPr lang="el-GR" dirty="0" smtClean="0"/>
              <a:t>Λύσεις μέσω </a:t>
            </a:r>
            <a:r>
              <a:rPr lang="en-US" dirty="0" smtClean="0"/>
              <a:t>e-mail, CD</a:t>
            </a:r>
            <a:r>
              <a:rPr lang="el-GR" dirty="0" smtClean="0"/>
              <a:t>,</a:t>
            </a:r>
            <a:r>
              <a:rPr lang="en-US" dirty="0" smtClean="0"/>
              <a:t> </a:t>
            </a:r>
            <a:r>
              <a:rPr lang="el-GR" dirty="0" smtClean="0"/>
              <a:t>κλπ.</a:t>
            </a:r>
          </a:p>
        </p:txBody>
      </p:sp>
    </p:spTree>
    <p:extLst>
      <p:ext uri="{BB962C8B-B14F-4D97-AF65-F5344CB8AC3E}">
        <p14:creationId xmlns:p14="http://schemas.microsoft.com/office/powerpoint/2010/main" val="7977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deadlines </a:t>
            </a:r>
            <a:r>
              <a:rPr lang="el-GR" dirty="0" smtClean="0"/>
              <a:t>θα τηρηθούν αυστηρά</a:t>
            </a:r>
          </a:p>
          <a:p>
            <a:r>
              <a:rPr lang="el-GR" dirty="0" smtClean="0"/>
              <a:t>Παρατάσεις δεν θα δοθούν</a:t>
            </a:r>
          </a:p>
          <a:p>
            <a:r>
              <a:rPr lang="el-GR" dirty="0" smtClean="0"/>
              <a:t>Θα έχετε 1 - 2 εβδομάδες για κάθε άσκηση</a:t>
            </a:r>
          </a:p>
          <a:p>
            <a:r>
              <a:rPr lang="el-GR" dirty="0" smtClean="0"/>
              <a:t>Μετά το </a:t>
            </a:r>
            <a:r>
              <a:rPr lang="en-US" dirty="0" smtClean="0"/>
              <a:t>deadline</a:t>
            </a:r>
            <a:r>
              <a:rPr lang="el-GR" dirty="0" smtClean="0"/>
              <a:t>:</a:t>
            </a:r>
            <a:endParaRPr lang="el-GR" dirty="0"/>
          </a:p>
          <a:p>
            <a:pPr lvl="1"/>
            <a:r>
              <a:rPr lang="el-GR" dirty="0" smtClean="0"/>
              <a:t>2 επιπλέον μέρες για παράδοση για το 80% του βαθμού</a:t>
            </a:r>
            <a:endParaRPr lang="en-US" dirty="0" smtClean="0"/>
          </a:p>
          <a:p>
            <a:pPr lvl="1"/>
            <a:r>
              <a:rPr lang="el-GR" dirty="0" smtClean="0"/>
              <a:t>Δυνατότητα παράδοσης αργότερα για το 0% του βαθμού (</a:t>
            </a:r>
            <a:r>
              <a:rPr lang="en-US" dirty="0" smtClean="0"/>
              <a:t>test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4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Βαθμολογικό σχήμα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ΒΘΑ: Βαθμός θεωρητικών ασκήσεων (στα 5)</a:t>
            </a:r>
          </a:p>
          <a:p>
            <a:r>
              <a:rPr lang="el-GR" dirty="0" smtClean="0"/>
              <a:t>ΒΠΑ: Βαθμός πρακτικών ασκήσεων (στα 5)</a:t>
            </a:r>
          </a:p>
          <a:p>
            <a:r>
              <a:rPr lang="el-GR" dirty="0" smtClean="0"/>
              <a:t>ΒΕ: Γραπτός βαθμός τελικής εξέτασης (στα 10)</a:t>
            </a:r>
          </a:p>
          <a:p>
            <a:r>
              <a:rPr lang="el-GR" dirty="0" smtClean="0"/>
              <a:t>ΤΒ: Τελικός βαθμός στο μάθημα</a:t>
            </a:r>
            <a:r>
              <a:rPr lang="en-US" dirty="0" smtClean="0"/>
              <a:t> (</a:t>
            </a:r>
            <a:r>
              <a:rPr lang="el-GR" dirty="0" smtClean="0"/>
              <a:t>στα 15)</a:t>
            </a:r>
          </a:p>
          <a:p>
            <a:pPr marL="0" indent="0">
              <a:buNone/>
            </a:pPr>
            <a:endParaRPr lang="el-GR" dirty="0"/>
          </a:p>
          <a:p>
            <a:pPr marL="0" indent="0" algn="ctr">
              <a:buNone/>
            </a:pPr>
            <a:r>
              <a:rPr lang="el-GR" b="1" dirty="0" smtClean="0"/>
              <a:t>ΤΒ = ΒΕ * (1 + (ΒΘΑ + ΒΠΑ) / 20)</a:t>
            </a:r>
            <a:endParaRPr lang="en-US" b="1" dirty="0" smtClean="0"/>
          </a:p>
          <a:p>
            <a:pPr marL="0" indent="0" algn="ctr">
              <a:buNone/>
            </a:pPr>
            <a:endParaRPr lang="el-GR" b="1" dirty="0" smtClean="0"/>
          </a:p>
          <a:p>
            <a:r>
              <a:rPr lang="el-GR" dirty="0" smtClean="0"/>
              <a:t>Δεν απαιτούνται ειδικά κατώφλια για το 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Άδεια χρήσης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υλικό μας δημοσιεύεται δωρεάν εντός και εκτός πολυτεχνείου</a:t>
            </a:r>
          </a:p>
          <a:p>
            <a:r>
              <a:rPr lang="el-GR" dirty="0" smtClean="0"/>
              <a:t>Υπό </a:t>
            </a:r>
            <a:r>
              <a:rPr lang="en-US" dirty="0" smtClean="0"/>
              <a:t>Creative Commons</a:t>
            </a:r>
            <a:r>
              <a:rPr lang="el-GR" dirty="0" smtClean="0"/>
              <a:t> </a:t>
            </a:r>
            <a:r>
              <a:rPr lang="en-US" dirty="0"/>
              <a:t>4</a:t>
            </a:r>
            <a:r>
              <a:rPr lang="en-US" dirty="0" smtClean="0"/>
              <a:t>.0 </a:t>
            </a:r>
            <a:r>
              <a:rPr lang="en-US" dirty="0" smtClean="0"/>
              <a:t>BY</a:t>
            </a:r>
          </a:p>
          <a:p>
            <a:pPr lvl="1"/>
            <a:r>
              <a:rPr lang="el-GR" dirty="0" smtClean="0"/>
              <a:t>Διαφάνειες (</a:t>
            </a:r>
            <a:r>
              <a:rPr lang="en-US" dirty="0" smtClean="0"/>
              <a:t>PDF)</a:t>
            </a:r>
          </a:p>
          <a:p>
            <a:pPr lvl="1"/>
            <a:r>
              <a:rPr lang="el-GR" dirty="0" smtClean="0"/>
              <a:t>Βίντεο</a:t>
            </a:r>
          </a:p>
          <a:p>
            <a:pPr lvl="1"/>
            <a:r>
              <a:rPr lang="el-GR" dirty="0" smtClean="0"/>
              <a:t>Εκφωνήσεις ασκήσεων</a:t>
            </a:r>
            <a:endParaRPr lang="en-US" dirty="0" smtClean="0"/>
          </a:p>
          <a:p>
            <a:r>
              <a:rPr lang="el-GR" dirty="0" smtClean="0"/>
              <a:t>Υπό </a:t>
            </a:r>
            <a:r>
              <a:rPr lang="en-US" dirty="0" smtClean="0"/>
              <a:t>MIT</a:t>
            </a:r>
            <a:endParaRPr lang="el-GR" dirty="0" smtClean="0"/>
          </a:p>
          <a:p>
            <a:pPr lvl="1"/>
            <a:r>
              <a:rPr lang="el-GR" dirty="0" smtClean="0"/>
              <a:t>Πρότυπες λύσεις ασκήσεων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Οργανωτικά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Μαθήματα:</a:t>
            </a:r>
          </a:p>
          <a:p>
            <a:pPr lvl="1"/>
            <a:r>
              <a:rPr lang="el-GR" dirty="0" smtClean="0"/>
              <a:t>Τρίτη</a:t>
            </a:r>
            <a:r>
              <a:rPr lang="en-US" dirty="0" smtClean="0"/>
              <a:t>: 17:00 - 19:00</a:t>
            </a:r>
            <a:endParaRPr lang="el-GR" dirty="0" smtClean="0"/>
          </a:p>
          <a:p>
            <a:pPr lvl="1"/>
            <a:r>
              <a:rPr lang="el-GR" dirty="0" smtClean="0"/>
              <a:t>Παρασκευή</a:t>
            </a:r>
            <a:r>
              <a:rPr lang="en-US" dirty="0" smtClean="0"/>
              <a:t>: 16:00 - 18:00</a:t>
            </a:r>
          </a:p>
          <a:p>
            <a:pPr lvl="1"/>
            <a:r>
              <a:rPr lang="el-GR" dirty="0" smtClean="0"/>
              <a:t>Αίθουσα 005, Νέα Κτήρια ΗΜΜΥ</a:t>
            </a:r>
            <a:endParaRPr lang="en-US" dirty="0" smtClean="0"/>
          </a:p>
          <a:p>
            <a:r>
              <a:rPr lang="el-GR" dirty="0" smtClean="0"/>
              <a:t>Έναρξη μαθημάτων: 2015-10-06</a:t>
            </a:r>
          </a:p>
          <a:p>
            <a:r>
              <a:rPr lang="el-GR" dirty="0" smtClean="0"/>
              <a:t>13 εβδομάδες, 26 μαθήματα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Βιβλιογραφία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 smtClean="0"/>
              <a:t>Επ</a:t>
            </a:r>
            <a:r>
              <a:rPr lang="el-GR" b="1" dirty="0" smtClean="0"/>
              <a:t>ίσημη βιβλιογραφία</a:t>
            </a:r>
            <a:endParaRPr lang="en-US" b="1" dirty="0" smtClean="0"/>
          </a:p>
          <a:p>
            <a:r>
              <a:rPr lang="el-GR" dirty="0" smtClean="0"/>
              <a:t>Σημειώσεις </a:t>
            </a:r>
            <a:r>
              <a:rPr lang="el-GR" dirty="0" smtClean="0"/>
              <a:t>Κρυπτογραφίας</a:t>
            </a:r>
          </a:p>
          <a:p>
            <a:pPr lvl="1"/>
            <a:r>
              <a:rPr lang="el-GR" dirty="0" smtClean="0"/>
              <a:t>Στάθης </a:t>
            </a:r>
            <a:r>
              <a:rPr lang="el-GR" dirty="0" smtClean="0"/>
              <a:t>Ζάχος, </a:t>
            </a:r>
            <a:r>
              <a:rPr lang="el-GR" dirty="0" smtClean="0"/>
              <a:t>Άρης </a:t>
            </a:r>
            <a:r>
              <a:rPr lang="el-GR" dirty="0" smtClean="0"/>
              <a:t>Παγουρτζής</a:t>
            </a:r>
            <a:endParaRPr lang="en-US" dirty="0" smtClean="0"/>
          </a:p>
          <a:p>
            <a:r>
              <a:rPr lang="el-GR" dirty="0" smtClean="0"/>
              <a:t>Θεωρία αριθμών</a:t>
            </a:r>
            <a:endParaRPr lang="en-US" dirty="0" smtClean="0"/>
          </a:p>
          <a:p>
            <a:pPr lvl="1"/>
            <a:r>
              <a:rPr lang="en-US" dirty="0" smtClean="0"/>
              <a:t>Victor</a:t>
            </a:r>
            <a:r>
              <a:rPr lang="el-GR" dirty="0" smtClean="0"/>
              <a:t> </a:t>
            </a:r>
            <a:r>
              <a:rPr lang="en-US" dirty="0" err="1" smtClean="0"/>
              <a:t>Shoup</a:t>
            </a:r>
            <a:endParaRPr lang="en-US" dirty="0" smtClean="0"/>
          </a:p>
          <a:p>
            <a:pPr lvl="1"/>
            <a:r>
              <a:rPr lang="el-GR" dirty="0" smtClean="0"/>
              <a:t>Διαθ</a:t>
            </a:r>
            <a:r>
              <a:rPr lang="el-GR" dirty="0" smtClean="0"/>
              <a:t>έσιμο δωρεάν </a:t>
            </a:r>
            <a:r>
              <a:rPr lang="en-US" dirty="0" smtClean="0"/>
              <a:t>online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16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Βιβλιογραφία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b="1" dirty="0" smtClean="0"/>
              <a:t>Επ</a:t>
            </a:r>
            <a:r>
              <a:rPr lang="el-GR" b="1" dirty="0" smtClean="0"/>
              <a:t>ίσης χρήσιμα</a:t>
            </a:r>
            <a:endParaRPr lang="en-US" b="1" dirty="0" smtClean="0"/>
          </a:p>
          <a:p>
            <a:r>
              <a:rPr lang="en-US" dirty="0" smtClean="0"/>
              <a:t>Cryptography I, </a:t>
            </a:r>
            <a:r>
              <a:rPr lang="en-US" dirty="0" err="1" smtClean="0"/>
              <a:t>Coursera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Boneh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https://www.coursera.org/course/</a:t>
            </a:r>
            <a:r>
              <a:rPr lang="en-US" dirty="0" smtClean="0">
                <a:hlinkClick r:id="rId2"/>
              </a:rPr>
              <a:t>crypto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https://crypto101</a:t>
            </a:r>
            <a:r>
              <a:rPr lang="en-US" dirty="0">
                <a:hlinkClick r:id="rId3"/>
              </a:rPr>
              <a:t>.</a:t>
            </a:r>
            <a:r>
              <a:rPr lang="en-US" dirty="0" smtClean="0">
                <a:hlinkClick r:id="rId3"/>
              </a:rPr>
              <a:t>io/</a:t>
            </a:r>
            <a:r>
              <a:rPr lang="en-US" dirty="0" smtClean="0"/>
              <a:t> (</a:t>
            </a:r>
            <a:r>
              <a:rPr lang="el-GR" dirty="0" smtClean="0"/>
              <a:t>ημιτελ</a:t>
            </a:r>
            <a:r>
              <a:rPr lang="el-GR" dirty="0" smtClean="0"/>
              <a:t>ές)</a:t>
            </a:r>
            <a:endParaRPr lang="en-US" dirty="0" smtClean="0"/>
          </a:p>
          <a:p>
            <a:pPr lvl="1"/>
            <a:r>
              <a:rPr lang="en-US" dirty="0" smtClean="0"/>
              <a:t>CC BY NC 4.0</a:t>
            </a:r>
          </a:p>
          <a:p>
            <a:pPr lvl="1"/>
            <a:r>
              <a:rPr lang="el-GR" dirty="0" smtClean="0"/>
              <a:t>Μπορε</a:t>
            </a:r>
            <a:r>
              <a:rPr lang="el-GR" dirty="0" smtClean="0"/>
              <a:t>ίτε να βοηθήσετε</a:t>
            </a:r>
            <a:endParaRPr lang="en-US" dirty="0"/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Wikis </a:t>
            </a:r>
            <a:r>
              <a:rPr lang="el-GR" dirty="0" smtClean="0"/>
              <a:t>αποκεντρωμ</a:t>
            </a:r>
            <a:r>
              <a:rPr lang="el-GR" dirty="0" smtClean="0"/>
              <a:t>ένων συστημάτων</a:t>
            </a:r>
          </a:p>
          <a:p>
            <a:pPr lvl="1"/>
            <a:r>
              <a:rPr lang="el-GR" dirty="0" smtClean="0"/>
              <a:t>π.χ. </a:t>
            </a:r>
            <a:r>
              <a:rPr lang="en-US" dirty="0" err="1" smtClean="0"/>
              <a:t>bitcoin</a:t>
            </a:r>
            <a:r>
              <a:rPr lang="en-US" dirty="0"/>
              <a:t> wiki </a:t>
            </a:r>
            <a:r>
              <a:rPr lang="en-US" dirty="0" smtClean="0">
                <a:hlinkClick r:id="rId4"/>
              </a:rPr>
              <a:t>https://en.bitcoin.it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5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Ύλη του εξαμηνιαίου μαθήματος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Συμμετρική κρυπτογραφία</a:t>
            </a:r>
            <a:endParaRPr lang="en-US" dirty="0" smtClean="0"/>
          </a:p>
          <a:p>
            <a:pPr lvl="1"/>
            <a:r>
              <a:rPr lang="el-GR" dirty="0" smtClean="0"/>
              <a:t>Παραδοσιακά συστήματα</a:t>
            </a:r>
          </a:p>
          <a:p>
            <a:pPr lvl="1"/>
            <a:r>
              <a:rPr lang="en-US" dirty="0" smtClean="0"/>
              <a:t>One-time pad</a:t>
            </a:r>
            <a:endParaRPr lang="el-GR" dirty="0" smtClean="0"/>
          </a:p>
          <a:p>
            <a:pPr lvl="1"/>
            <a:r>
              <a:rPr lang="en-US" dirty="0" smtClean="0"/>
              <a:t>Block ciphers, AES</a:t>
            </a:r>
          </a:p>
          <a:p>
            <a:pPr lvl="1"/>
            <a:r>
              <a:rPr lang="en-US" dirty="0" smtClean="0"/>
              <a:t>Stream ciphers, RC4</a:t>
            </a:r>
          </a:p>
          <a:p>
            <a:pPr lvl="1"/>
            <a:r>
              <a:rPr lang="el-GR" dirty="0" smtClean="0"/>
              <a:t>Μαθηματική μοντελοποίηση ασφάλειας μέσω παιγνίων</a:t>
            </a:r>
          </a:p>
          <a:p>
            <a:r>
              <a:rPr lang="el-GR" dirty="0" smtClean="0"/>
              <a:t>Συναρτήσεις </a:t>
            </a:r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md5, SHA1, SHA256, </a:t>
            </a:r>
            <a:r>
              <a:rPr lang="el-GR" dirty="0" smtClean="0"/>
              <a:t>δέντρα </a:t>
            </a:r>
            <a:r>
              <a:rPr lang="en-US" dirty="0" err="1" smtClean="0"/>
              <a:t>Merkle</a:t>
            </a:r>
            <a:endParaRPr lang="en-US" dirty="0" smtClean="0"/>
          </a:p>
          <a:p>
            <a:pPr lvl="1"/>
            <a:r>
              <a:rPr lang="en-US" dirty="0" smtClean="0"/>
              <a:t>HMAC </a:t>
            </a:r>
            <a:r>
              <a:rPr lang="el-GR" dirty="0" smtClean="0"/>
              <a:t>για πιστοποίηση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11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Ύλη του εξαμηνιαίου μαθήματος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Ασύμμετρη κρυπτογραφία</a:t>
            </a:r>
            <a:endParaRPr lang="en-US" dirty="0" smtClean="0"/>
          </a:p>
          <a:p>
            <a:pPr lvl="1"/>
            <a:r>
              <a:rPr lang="en-US" dirty="0" smtClean="0"/>
              <a:t>RSA</a:t>
            </a:r>
          </a:p>
          <a:p>
            <a:pPr lvl="1"/>
            <a:r>
              <a:rPr lang="en-US" dirty="0" smtClean="0"/>
              <a:t>DSA, </a:t>
            </a:r>
            <a:r>
              <a:rPr lang="en-US" dirty="0" err="1" smtClean="0"/>
              <a:t>ElGamal</a:t>
            </a:r>
            <a:endParaRPr lang="en-US" dirty="0" smtClean="0"/>
          </a:p>
          <a:p>
            <a:pPr lvl="1"/>
            <a:r>
              <a:rPr lang="el-GR" dirty="0" smtClean="0"/>
              <a:t>Ελλειπτικές καμπύλες / </a:t>
            </a:r>
            <a:r>
              <a:rPr lang="en-US" dirty="0" smtClean="0"/>
              <a:t>ECDSA</a:t>
            </a:r>
            <a:endParaRPr lang="el-GR" dirty="0" smtClean="0"/>
          </a:p>
          <a:p>
            <a:r>
              <a:rPr lang="el-GR" dirty="0" smtClean="0"/>
              <a:t>Θεωρία αριθμών</a:t>
            </a:r>
          </a:p>
          <a:p>
            <a:r>
              <a:rPr lang="el-GR" dirty="0" smtClean="0"/>
              <a:t>Θεωρία ομάδων</a:t>
            </a:r>
            <a:endParaRPr lang="en-US" dirty="0" smtClean="0"/>
          </a:p>
          <a:p>
            <a:r>
              <a:rPr lang="el-GR" dirty="0" smtClean="0"/>
              <a:t>Αποδείξεις μηδενικής γνώσης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6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Ύλη του εξαμηνιαίου μαθήματος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Εφαρμογές</a:t>
            </a:r>
          </a:p>
          <a:p>
            <a:pPr lvl="1"/>
            <a:r>
              <a:rPr lang="el-GR" dirty="0" smtClean="0"/>
              <a:t>Οικονομική κρυπτογραφία: </a:t>
            </a:r>
            <a:r>
              <a:rPr lang="en-US" dirty="0" err="1" smtClean="0"/>
              <a:t>Blockchain</a:t>
            </a:r>
            <a:r>
              <a:rPr lang="en-US" dirty="0" smtClean="0"/>
              <a:t> &amp; </a:t>
            </a:r>
            <a:r>
              <a:rPr lang="en-US" dirty="0" err="1" smtClean="0"/>
              <a:t>bitcoin</a:t>
            </a:r>
            <a:endParaRPr lang="en-US" dirty="0" smtClean="0"/>
          </a:p>
          <a:p>
            <a:pPr lvl="1"/>
            <a:r>
              <a:rPr lang="el-GR" dirty="0" smtClean="0"/>
              <a:t>Διασφάλιση επικοινωνιών: </a:t>
            </a:r>
            <a:r>
              <a:rPr lang="en-US" dirty="0" smtClean="0"/>
              <a:t>GPG, OTR</a:t>
            </a:r>
            <a:endParaRPr lang="el-GR" dirty="0" smtClean="0"/>
          </a:p>
          <a:p>
            <a:pPr lvl="1"/>
            <a:r>
              <a:rPr lang="el-GR" dirty="0" smtClean="0"/>
              <a:t>Ελευθερία του λόγου και του τύπου: </a:t>
            </a:r>
            <a:r>
              <a:rPr lang="en-US" dirty="0" smtClean="0"/>
              <a:t>Tor</a:t>
            </a:r>
          </a:p>
          <a:p>
            <a:pPr lvl="1"/>
            <a:r>
              <a:rPr lang="el-GR" dirty="0" smtClean="0"/>
              <a:t>Ηλεκτρονική διακυβέρνηση: Εκλογές και ψηφοφορίες</a:t>
            </a:r>
          </a:p>
          <a:p>
            <a:pPr lvl="1"/>
            <a:r>
              <a:rPr lang="el-GR" dirty="0" smtClean="0"/>
              <a:t>Αποκεντρωμένα συστήματα και πολιτικές εφαρμογές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9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Στόχοι του εξαμηνιαίου μαθήματος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Να καταλάβετε τις βασικές έννοιες της κρυπτογραφίας</a:t>
            </a:r>
          </a:p>
          <a:p>
            <a:r>
              <a:rPr lang="el-GR" dirty="0" smtClean="0"/>
              <a:t>Να μπορείτε να επιχειρηματολογήσετε για την κρυπτογραφική ασφάλεια ενός συστήματος</a:t>
            </a:r>
          </a:p>
          <a:p>
            <a:r>
              <a:rPr lang="el-GR" dirty="0" smtClean="0"/>
              <a:t>Να μπορείτε να αναλύσετε θεωρητικά ένα κρυπτογραφικό σύστημα</a:t>
            </a:r>
          </a:p>
          <a:p>
            <a:r>
              <a:rPr lang="el-GR" dirty="0" smtClean="0"/>
              <a:t>Να μπορείτε να υλοποιήσετε σε κώδικα τα συστήματα που περιγράφουμε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1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Ανοιχτά προβλήματα και διπλωματικές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περιοχή είναι ιδιαίτερα ενεργή ερευνητικά</a:t>
            </a:r>
          </a:p>
          <a:p>
            <a:r>
              <a:rPr lang="el-GR" dirty="0" smtClean="0"/>
              <a:t>Αν ενδιαφέρεστε για διπλωματικές, υπάρχουν πολλά θέματα όπως:</a:t>
            </a:r>
          </a:p>
          <a:p>
            <a:pPr lvl="1"/>
            <a:r>
              <a:rPr lang="el-GR" dirty="0" smtClean="0"/>
              <a:t>Βυζαντινό πρόβλημα και επεκτάσεις</a:t>
            </a:r>
          </a:p>
          <a:p>
            <a:pPr lvl="1"/>
            <a:r>
              <a:rPr lang="el-GR" dirty="0" smtClean="0"/>
              <a:t>Ενοποίηση συστημάτων όπως </a:t>
            </a:r>
            <a:r>
              <a:rPr lang="en-US" dirty="0" smtClean="0"/>
              <a:t>tor + </a:t>
            </a:r>
            <a:r>
              <a:rPr lang="en-US" dirty="0" err="1" smtClean="0"/>
              <a:t>namecoin</a:t>
            </a:r>
            <a:endParaRPr lang="en-US" dirty="0" smtClean="0"/>
          </a:p>
          <a:p>
            <a:pPr lvl="1"/>
            <a:r>
              <a:rPr lang="el-GR" dirty="0" smtClean="0"/>
              <a:t>Πρακτικό «σπάσιμο» αληθινών κρυπτογραφικών πρωτοκόλλων με </a:t>
            </a:r>
            <a:r>
              <a:rPr lang="en-US" dirty="0" smtClean="0"/>
              <a:t>side-channel </a:t>
            </a:r>
            <a:r>
              <a:rPr lang="el-GR" dirty="0" smtClean="0"/>
              <a:t>μεθόδους</a:t>
            </a:r>
          </a:p>
          <a:p>
            <a:pPr lvl="1"/>
            <a:r>
              <a:rPr lang="el-GR" dirty="0" smtClean="0"/>
              <a:t>Υλοποίηση αμυνών στο παραπάνω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3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196"/>
            <a:ext cx="8229600" cy="553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 smtClean="0"/>
              <a:t>Υπεύθυνοι καθηγητές</a:t>
            </a:r>
          </a:p>
          <a:p>
            <a:r>
              <a:rPr lang="el-GR" dirty="0" smtClean="0"/>
              <a:t>Άρης Παγουρτζής (σε εκπαιδευτική άδεια)</a:t>
            </a:r>
          </a:p>
          <a:p>
            <a:r>
              <a:rPr lang="el-GR" dirty="0" smtClean="0"/>
              <a:t>Παναγιώτης Τσανάκας</a:t>
            </a:r>
          </a:p>
          <a:p>
            <a:r>
              <a:rPr lang="el-GR" dirty="0" smtClean="0"/>
              <a:t>Στάθος Ζάχος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b="1" dirty="0" smtClean="0"/>
              <a:t>Διδασκαλία</a:t>
            </a:r>
          </a:p>
          <a:p>
            <a:r>
              <a:rPr lang="el-GR" dirty="0" smtClean="0"/>
              <a:t>Παναγιώτης Γροντάς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pgrontas@gmail.com</a:t>
            </a:r>
            <a:endParaRPr lang="el-GR" dirty="0" smtClean="0"/>
          </a:p>
          <a:p>
            <a:r>
              <a:rPr lang="el-GR" dirty="0" smtClean="0"/>
              <a:t>Πέτρος Ποτίκας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ppotik@cs.ntua.gr</a:t>
            </a:r>
            <a:endParaRPr lang="el-GR" dirty="0" smtClean="0"/>
          </a:p>
          <a:p>
            <a:r>
              <a:rPr lang="el-GR" dirty="0" smtClean="0"/>
              <a:t>Διονύσης Ζήνδρος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dionyziz@gmail.com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52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196"/>
            <a:ext cx="8229600" cy="553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 smtClean="0"/>
              <a:t>Βοηθοί διδασκαλίας: </a:t>
            </a:r>
            <a:r>
              <a:rPr lang="en-US" b="1" dirty="0" smtClean="0"/>
              <a:t>crypto-</a:t>
            </a:r>
            <a:r>
              <a:rPr lang="en-US" b="1" dirty="0" err="1" smtClean="0"/>
              <a:t>class.gr</a:t>
            </a:r>
            <a:r>
              <a:rPr lang="en-US" b="1" dirty="0" smtClean="0"/>
              <a:t> project</a:t>
            </a:r>
            <a:endParaRPr lang="el-GR" b="1" dirty="0" smtClean="0"/>
          </a:p>
          <a:p>
            <a:r>
              <a:rPr lang="el-GR" dirty="0" smtClean="0"/>
              <a:t>Αλέξης Μπρέζας </a:t>
            </a:r>
            <a:r>
              <a:rPr lang="en-US" dirty="0" smtClean="0">
                <a:hlinkClick r:id="rId2"/>
              </a:rPr>
              <a:t>abresas@gmail.com</a:t>
            </a:r>
            <a:endParaRPr lang="en-US" dirty="0" smtClean="0"/>
          </a:p>
          <a:p>
            <a:r>
              <a:rPr lang="el-GR" dirty="0" smtClean="0"/>
              <a:t>Κωνσταντίνος </a:t>
            </a:r>
            <a:r>
              <a:rPr lang="el-GR" dirty="0" smtClean="0"/>
              <a:t>Καν</a:t>
            </a:r>
            <a:r>
              <a:rPr lang="el-GR" dirty="0" smtClean="0"/>
              <a:t>έ</a:t>
            </a:r>
            <a:r>
              <a:rPr lang="el-GR" dirty="0" smtClean="0"/>
              <a:t>λλης </a:t>
            </a:r>
            <a:r>
              <a:rPr lang="en-US" dirty="0" smtClean="0">
                <a:hlinkClick r:id="rId3"/>
              </a:rPr>
              <a:t>kkanelli@gmail.com</a:t>
            </a:r>
            <a:endParaRPr lang="en-US" dirty="0" smtClean="0"/>
          </a:p>
          <a:p>
            <a:r>
              <a:rPr lang="el-GR" dirty="0" smtClean="0"/>
              <a:t>Κωστής Καραντίας </a:t>
            </a:r>
            <a:r>
              <a:rPr lang="en-US" dirty="0" smtClean="0">
                <a:hlinkClick r:id="rId4"/>
              </a:rPr>
              <a:t>karantiaskostis@gmail.com</a:t>
            </a:r>
            <a:endParaRPr lang="en-US" dirty="0"/>
          </a:p>
          <a:p>
            <a:r>
              <a:rPr lang="el-GR" dirty="0" smtClean="0"/>
              <a:t>Πλάτων Κιορπελίδης </a:t>
            </a:r>
            <a:r>
              <a:rPr lang="en-US" dirty="0" smtClean="0">
                <a:hlinkClick r:id="rId5"/>
              </a:rPr>
              <a:t>platwnace@gmail.com</a:t>
            </a:r>
            <a:endParaRPr lang="en-US" dirty="0" smtClean="0"/>
          </a:p>
          <a:p>
            <a:r>
              <a:rPr lang="el-GR" dirty="0" smtClean="0"/>
              <a:t>Σωκράτης Βίδρος </a:t>
            </a:r>
            <a:r>
              <a:rPr lang="en-US" dirty="0" smtClean="0">
                <a:hlinkClick r:id="rId6"/>
              </a:rPr>
              <a:t>sokratis.vidros@gmail.com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96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196"/>
            <a:ext cx="8229600" cy="553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 smtClean="0"/>
              <a:t>Βοηθοί διδασκαλίας: Θεωρητικές ασκήσεις</a:t>
            </a:r>
            <a:endParaRPr lang="en-US" b="1" dirty="0" smtClean="0"/>
          </a:p>
          <a:p>
            <a:r>
              <a:rPr lang="el-GR" dirty="0" smtClean="0"/>
              <a:t>Ζέτα Αβαρικιώτη </a:t>
            </a:r>
            <a:r>
              <a:rPr lang="en-US" dirty="0" smtClean="0">
                <a:hlinkClick r:id="rId2"/>
              </a:rPr>
              <a:t>zavarikioti@gmail.com</a:t>
            </a:r>
            <a:endParaRPr lang="en-US" dirty="0" smtClean="0"/>
          </a:p>
          <a:p>
            <a:r>
              <a:rPr lang="el-GR" dirty="0" smtClean="0"/>
              <a:t>Χαρά</a:t>
            </a:r>
            <a:r>
              <a:rPr lang="en-US" dirty="0" smtClean="0"/>
              <a:t> </a:t>
            </a:r>
            <a:r>
              <a:rPr lang="el-GR" dirty="0" smtClean="0"/>
              <a:t>Ποδηματά </a:t>
            </a:r>
            <a:r>
              <a:rPr lang="en-US" dirty="0" smtClean="0">
                <a:hlinkClick r:id="rId3"/>
              </a:rPr>
              <a:t>charapod@gmail.com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b="1" dirty="0" smtClean="0"/>
              <a:t>Βοηθοί διδασκαλίας: Πρακτικές ασκήσεις</a:t>
            </a:r>
            <a:endParaRPr lang="en-US" b="1" dirty="0" smtClean="0"/>
          </a:p>
          <a:p>
            <a:r>
              <a:rPr lang="el-GR" dirty="0" smtClean="0"/>
              <a:t>Δημήτρης Καρακώστας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dimit.karakostas@gmail.com</a:t>
            </a:r>
            <a:endParaRPr lang="en-US" dirty="0" smtClean="0"/>
          </a:p>
          <a:p>
            <a:r>
              <a:rPr lang="el-GR" dirty="0" smtClean="0"/>
              <a:t>Λευτέρης Ιωαννίδης </a:t>
            </a:r>
            <a:r>
              <a:rPr lang="en-US" dirty="0" smtClean="0">
                <a:hlinkClick r:id="rId5"/>
              </a:rPr>
              <a:t>elefthei@mit.edu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55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196"/>
            <a:ext cx="8229600" cy="553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 smtClean="0"/>
              <a:t>Επισκέπτης διδάσκοντας</a:t>
            </a:r>
          </a:p>
          <a:p>
            <a:r>
              <a:rPr lang="el-GR" dirty="0" smtClean="0"/>
              <a:t>Γιώργος Τσουκαλάς (ψηφιακές ψηφοφορίες)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l-GR" b="1" dirty="0" smtClean="0"/>
              <a:t>Βοηθοί διδασκαλίας: Βιντεοσκόπηση</a:t>
            </a:r>
            <a:endParaRPr lang="en-US" b="1" dirty="0" smtClean="0"/>
          </a:p>
          <a:p>
            <a:r>
              <a:rPr lang="el-GR" dirty="0" smtClean="0"/>
              <a:t>Νικόλας Κορασίδης </a:t>
            </a:r>
            <a:r>
              <a:rPr lang="en-US" dirty="0" smtClean="0">
                <a:hlinkClick r:id="rId2"/>
              </a:rPr>
              <a:t>renelvon@gmail.com</a:t>
            </a:r>
            <a:endParaRPr lang="en-US" dirty="0" smtClean="0"/>
          </a:p>
          <a:p>
            <a:r>
              <a:rPr lang="el-GR" dirty="0" smtClean="0"/>
              <a:t>Βασίλης Γκούμας </a:t>
            </a:r>
            <a:r>
              <a:rPr lang="en-US" dirty="0" smtClean="0">
                <a:hlinkClick r:id="rId3"/>
              </a:rPr>
              <a:t>bgoumas@gmail.com</a:t>
            </a:r>
            <a:endParaRPr lang="en-US" dirty="0" smtClean="0"/>
          </a:p>
          <a:p>
            <a:r>
              <a:rPr lang="el-GR" dirty="0" smtClean="0"/>
              <a:t>Κωνσταντίνος Μόι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12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Προαπαιτούμενες γνώσεις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 smtClean="0"/>
              <a:t>Μαθηματική ωριμότητα</a:t>
            </a:r>
          </a:p>
          <a:p>
            <a:pPr lvl="1"/>
            <a:r>
              <a:rPr lang="el-GR" dirty="0" smtClean="0"/>
              <a:t>Διακριτά μαθηματικά</a:t>
            </a:r>
            <a:endParaRPr lang="en-US" dirty="0" smtClean="0"/>
          </a:p>
          <a:p>
            <a:pPr lvl="1"/>
            <a:r>
              <a:rPr lang="el-GR" dirty="0" smtClean="0"/>
              <a:t>Λογική</a:t>
            </a:r>
          </a:p>
          <a:p>
            <a:pPr lvl="1"/>
            <a:r>
              <a:rPr lang="el-GR" dirty="0" smtClean="0"/>
              <a:t>Επαγωγή</a:t>
            </a:r>
          </a:p>
          <a:p>
            <a:r>
              <a:rPr lang="el-GR" dirty="0" smtClean="0"/>
              <a:t>Αλγόριθμοι</a:t>
            </a:r>
          </a:p>
          <a:p>
            <a:pPr lvl="1"/>
            <a:r>
              <a:rPr lang="el-GR" dirty="0" smtClean="0"/>
              <a:t>Πολυπλοκότητα και </a:t>
            </a:r>
            <a:r>
              <a:rPr lang="en-US" dirty="0" smtClean="0"/>
              <a:t>O( . )</a:t>
            </a:r>
          </a:p>
          <a:p>
            <a:pPr lvl="1"/>
            <a:r>
              <a:rPr lang="el-GR" dirty="0" smtClean="0"/>
              <a:t>Γράφους</a:t>
            </a:r>
          </a:p>
          <a:p>
            <a:r>
              <a:rPr lang="el-GR" dirty="0" smtClean="0"/>
              <a:t>Προγραμματισμός</a:t>
            </a:r>
          </a:p>
          <a:p>
            <a:pPr lvl="1"/>
            <a:r>
              <a:rPr lang="el-GR" dirty="0" smtClean="0"/>
              <a:t>Άνεση σε μία γλώσσα της επιλογής σου</a:t>
            </a:r>
          </a:p>
          <a:p>
            <a:r>
              <a:rPr lang="el-GR" dirty="0" smtClean="0"/>
              <a:t>Επικοινωνίες</a:t>
            </a:r>
          </a:p>
          <a:p>
            <a:pPr lvl="1"/>
            <a:r>
              <a:rPr lang="el-GR" dirty="0" smtClean="0"/>
              <a:t>Πώς δουλεύουν πρωτόκολλα επικοινωνιών και δίκτυα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8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Κοινό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dirty="0" smtClean="0"/>
              <a:t>Επίσημο μάθημα</a:t>
            </a:r>
          </a:p>
          <a:p>
            <a:r>
              <a:rPr lang="el-GR" dirty="0" smtClean="0"/>
              <a:t>Φοιτητές ΗΜΜΥ ΕΜΠ</a:t>
            </a:r>
          </a:p>
          <a:p>
            <a:pPr lvl="1"/>
            <a:r>
              <a:rPr lang="el-GR" dirty="0" smtClean="0"/>
              <a:t>Ακόμη και μικρότερων ετών</a:t>
            </a:r>
          </a:p>
          <a:p>
            <a:r>
              <a:rPr lang="el-GR" dirty="0" smtClean="0"/>
              <a:t>Φοιτητές ΜΠΛΑ</a:t>
            </a:r>
          </a:p>
          <a:p>
            <a:r>
              <a:rPr lang="el-GR" dirty="0" smtClean="0"/>
              <a:t>Φοιτητές ΣΕΜΦΕ ΕΜΠ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Ως </a:t>
            </a:r>
            <a:r>
              <a:rPr lang="en-US" dirty="0" smtClean="0"/>
              <a:t>crypto-</a:t>
            </a:r>
            <a:r>
              <a:rPr lang="en-US" dirty="0" err="1" smtClean="0"/>
              <a:t>class.gr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A</a:t>
            </a:r>
            <a:r>
              <a:rPr lang="el-GR" dirty="0" smtClean="0"/>
              <a:t>νοιχτό σε όλους</a:t>
            </a:r>
            <a:r>
              <a:rPr lang="en-US" dirty="0" smtClean="0"/>
              <a:t>: </a:t>
            </a:r>
            <a:r>
              <a:rPr lang="el-GR" dirty="0" smtClean="0"/>
              <a:t>Φοιτητές, μαθητές, επαγγελματίες...</a:t>
            </a:r>
            <a:endParaRPr lang="en-US" dirty="0" smtClean="0"/>
          </a:p>
          <a:p>
            <a:r>
              <a:rPr lang="el-GR" dirty="0" smtClean="0"/>
              <a:t>Στόχος η δημιουργία υλικού που θα είναι επαναχρησιμοποιήσιμο</a:t>
            </a:r>
          </a:p>
        </p:txBody>
      </p:sp>
    </p:spTree>
    <p:extLst>
      <p:ext uri="{BB962C8B-B14F-4D97-AF65-F5344CB8AC3E}">
        <p14:creationId xmlns:p14="http://schemas.microsoft.com/office/powerpoint/2010/main" val="140867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Ροές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μάθημα πλέον ανήκει στη ροή Λ</a:t>
            </a:r>
          </a:p>
          <a:p>
            <a:r>
              <a:rPr lang="el-GR" dirty="0" smtClean="0"/>
              <a:t>Για εισακτέους πριν από φέτος, το μάθημα εντάσσεται ακόμη στο ροή 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6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873</Words>
  <Application>Microsoft Macintosh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Κρυπτογραφία: Οργανωτικά</vt:lpstr>
      <vt:lpstr>Οργανωτικά</vt:lpstr>
      <vt:lpstr>PowerPoint Presentation</vt:lpstr>
      <vt:lpstr>PowerPoint Presentation</vt:lpstr>
      <vt:lpstr>PowerPoint Presentation</vt:lpstr>
      <vt:lpstr>PowerPoint Presentation</vt:lpstr>
      <vt:lpstr>Προαπαιτούμενες γνώσεις</vt:lpstr>
      <vt:lpstr>Κοινό</vt:lpstr>
      <vt:lpstr>Ροές</vt:lpstr>
      <vt:lpstr>Αλλαγές στο μάθημα</vt:lpstr>
      <vt:lpstr>Απορίες</vt:lpstr>
      <vt:lpstr>Απορίες</vt:lpstr>
      <vt:lpstr>Ασκήσεις</vt:lpstr>
      <vt:lpstr>Θεωρητικές ασκήσεις</vt:lpstr>
      <vt:lpstr>Πρακτικές ασκήσεις</vt:lpstr>
      <vt:lpstr>crypto-class.gr project</vt:lpstr>
      <vt:lpstr>Deadlines</vt:lpstr>
      <vt:lpstr>Βαθμολογικό σχήμα</vt:lpstr>
      <vt:lpstr>Άδεια χρήσης</vt:lpstr>
      <vt:lpstr>Βιβλιογραφία</vt:lpstr>
      <vt:lpstr>Βιβλιογραφία</vt:lpstr>
      <vt:lpstr>Ύλη του εξαμηνιαίου μαθήματος</vt:lpstr>
      <vt:lpstr>Ύλη του εξαμηνιαίου μαθήματος</vt:lpstr>
      <vt:lpstr>Ύλη του εξαμηνιαίου μαθήματος</vt:lpstr>
      <vt:lpstr>Στόχοι του εξαμηνιαίου μαθήματος</vt:lpstr>
      <vt:lpstr>Ανοιχτά προβλήματα και διπλωματικές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Κρυπτογραφία</dc:title>
  <dc:creator>Dionysis Zindros</dc:creator>
  <cp:lastModifiedBy>Dionysis Zindros</cp:lastModifiedBy>
  <cp:revision>67</cp:revision>
  <dcterms:created xsi:type="dcterms:W3CDTF">2015-10-03T15:35:48Z</dcterms:created>
  <dcterms:modified xsi:type="dcterms:W3CDTF">2015-10-06T13:56:50Z</dcterms:modified>
</cp:coreProperties>
</file>