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F2B6-ADBD-434E-8E3D-AF2A913DBEF5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940D-6193-4ECA-8BA2-6C0C53676B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a Research Question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The uncertainty about something in the population that the investigator wants to resolve by taking measurements on experimental units.</a:t>
            </a:r>
          </a:p>
          <a:p>
            <a:pPr lvl="1"/>
            <a:r>
              <a:rPr lang="en-US" dirty="0" smtClean="0"/>
              <a:t>It’s challenging to find an important research question that can be transformed into a good study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Hulley</a:t>
            </a:r>
            <a:r>
              <a:rPr lang="en-US" dirty="0" smtClean="0"/>
              <a:t>, 2001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“Well-crafted questions guide the systematic planning of research.  Formulating your questions precisely enables you to design a study with a good chance of answering them.”</a:t>
            </a:r>
          </a:p>
          <a:p>
            <a:pPr>
              <a:buFontTx/>
              <a:buNone/>
            </a:pPr>
            <a:r>
              <a:rPr lang="en-US" dirty="0" smtClean="0"/>
              <a:t>			    -- </a:t>
            </a:r>
            <a:r>
              <a:rPr lang="en-US" sz="2400" dirty="0" smtClean="0"/>
              <a:t>Light, Singer, Willett, </a:t>
            </a:r>
            <a:r>
              <a:rPr lang="en-US" sz="2400" u="sng" dirty="0" smtClean="0"/>
              <a:t>By Design</a:t>
            </a:r>
            <a:r>
              <a:rPr lang="en-US" sz="2400" dirty="0" smtClean="0"/>
              <a:t> (1990)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Promote clarity of thought</a:t>
            </a:r>
          </a:p>
          <a:p>
            <a:pPr lvl="1"/>
            <a:r>
              <a:rPr lang="en-US" dirty="0" smtClean="0"/>
              <a:t>Guide the production of a study protocol</a:t>
            </a:r>
          </a:p>
          <a:p>
            <a:pPr lvl="1"/>
            <a:r>
              <a:rPr lang="en-US" dirty="0" smtClean="0"/>
              <a:t>Inform the choice of research methodology</a:t>
            </a:r>
          </a:p>
          <a:p>
            <a:pPr lvl="1"/>
            <a:r>
              <a:rPr lang="en-US" dirty="0" smtClean="0"/>
              <a:t>Guide the analysis</a:t>
            </a:r>
          </a:p>
          <a:p>
            <a:pPr lvl="1"/>
            <a:r>
              <a:rPr lang="en-US" dirty="0" smtClean="0"/>
              <a:t>Increase likelihood of publication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Importance of Clearly Defined Research Questions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Where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Experience – clinical or from prior research studies</a:t>
            </a:r>
          </a:p>
          <a:p>
            <a:pPr lvl="1"/>
            <a:r>
              <a:rPr lang="en-US" dirty="0" smtClean="0"/>
              <a:t>If you don’t have, find a mentor that does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Literature Review </a:t>
            </a:r>
          </a:p>
          <a:p>
            <a:pPr lvl="1"/>
            <a:r>
              <a:rPr lang="en-US" dirty="0" smtClean="0"/>
              <a:t>At least read the literature, but can be very helpful to formally process information in a systematic review.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Discussion with colleagues </a:t>
            </a:r>
          </a:p>
          <a:p>
            <a:pPr lvl="1"/>
            <a:r>
              <a:rPr lang="en-US" dirty="0" smtClean="0"/>
              <a:t>Academic Meetings</a:t>
            </a:r>
          </a:p>
          <a:p>
            <a:pPr lvl="1"/>
            <a:r>
              <a:rPr lang="en-US" dirty="0" smtClean="0"/>
              <a:t>Direct correspondence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Published funding opportunities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 Good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FINER</a:t>
            </a:r>
          </a:p>
          <a:p>
            <a:pPr lvl="1"/>
            <a:r>
              <a:rPr lang="en-US" dirty="0" smtClean="0"/>
              <a:t>Feasibility</a:t>
            </a:r>
          </a:p>
          <a:p>
            <a:pPr lvl="2"/>
            <a:r>
              <a:rPr lang="en-US" dirty="0" smtClean="0"/>
              <a:t>Adequate number of subjects</a:t>
            </a:r>
          </a:p>
          <a:p>
            <a:pPr lvl="2"/>
            <a:r>
              <a:rPr lang="en-US" dirty="0" smtClean="0"/>
              <a:t>Adequate Technical Expertise</a:t>
            </a:r>
          </a:p>
          <a:p>
            <a:pPr lvl="2"/>
            <a:r>
              <a:rPr lang="en-US" dirty="0" smtClean="0"/>
              <a:t>Affordable (time and money)</a:t>
            </a:r>
          </a:p>
          <a:p>
            <a:pPr lvl="2"/>
            <a:r>
              <a:rPr lang="en-US" dirty="0" smtClean="0"/>
              <a:t>Manageable in scope</a:t>
            </a:r>
          </a:p>
          <a:p>
            <a:pPr lvl="1"/>
            <a:r>
              <a:rPr lang="en-US" dirty="0" smtClean="0"/>
              <a:t>Interesting</a:t>
            </a:r>
          </a:p>
          <a:p>
            <a:pPr lvl="1"/>
            <a:r>
              <a:rPr lang="en-US" dirty="0" smtClean="0"/>
              <a:t>Novel</a:t>
            </a:r>
          </a:p>
          <a:p>
            <a:pPr lvl="2"/>
            <a:r>
              <a:rPr lang="en-US" dirty="0" smtClean="0"/>
              <a:t>Confirms or refutes previous findings</a:t>
            </a:r>
          </a:p>
          <a:p>
            <a:pPr lvl="2"/>
            <a:r>
              <a:rPr lang="en-US" dirty="0" smtClean="0"/>
              <a:t>Extends previous findings</a:t>
            </a:r>
          </a:p>
          <a:p>
            <a:pPr lvl="2"/>
            <a:r>
              <a:rPr lang="en-US" dirty="0" smtClean="0"/>
              <a:t>Provides new findings</a:t>
            </a:r>
          </a:p>
          <a:p>
            <a:pPr lvl="1"/>
            <a:r>
              <a:rPr lang="en-US" dirty="0" smtClean="0"/>
              <a:t>Ethical </a:t>
            </a:r>
          </a:p>
          <a:p>
            <a:pPr lvl="1"/>
            <a:r>
              <a:rPr lang="en-US" dirty="0" smtClean="0"/>
              <a:t>Relevant - doesn’t have to have far reaching consequences, but must have importance and not have an undisputed answer</a:t>
            </a:r>
          </a:p>
          <a:p>
            <a:pPr lvl="2"/>
            <a:r>
              <a:rPr lang="en-US" dirty="0" smtClean="0"/>
              <a:t>To scientific knowledge</a:t>
            </a:r>
          </a:p>
          <a:p>
            <a:pPr lvl="2"/>
            <a:r>
              <a:rPr lang="en-US" dirty="0" smtClean="0"/>
              <a:t>To clinical and health policy</a:t>
            </a:r>
          </a:p>
          <a:p>
            <a:pPr lvl="2"/>
            <a:r>
              <a:rPr lang="en-US" dirty="0" smtClean="0"/>
              <a:t>To future research directions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the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Iterative process to shape and narrow the question into an answerable format</a:t>
            </a:r>
          </a:p>
          <a:p>
            <a:r>
              <a:rPr lang="en-US" dirty="0" smtClean="0"/>
              <a:t>Write down an initial draft of the research question and outline of study plan – 1 page</a:t>
            </a:r>
          </a:p>
          <a:p>
            <a:pPr lvl="1"/>
            <a:r>
              <a:rPr lang="en-US" dirty="0" smtClean="0"/>
              <a:t>Unambiguous and as specific as possible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‘Do </a:t>
            </a:r>
            <a:r>
              <a:rPr lang="en-US" dirty="0" err="1" smtClean="0"/>
              <a:t>phrophylactic</a:t>
            </a:r>
            <a:r>
              <a:rPr lang="en-US" dirty="0" smtClean="0"/>
              <a:t> antibiotics reduce the incidence of wound infection?’</a:t>
            </a:r>
          </a:p>
          <a:p>
            <a:pPr lvl="1"/>
            <a:r>
              <a:rPr lang="en-US" dirty="0" smtClean="0"/>
              <a:t>‘Does the use of ciprofloxacin reduce the incidence of infection associated with puncture wounds to the foot in healthy, non-diabetic patients?’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 for Refining the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Clearly linked to overall project goal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Identify the target population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Identify the outcome variables and key predictors of those variables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Determine what type of study is needed (e.g. descriptive, relational, experimental)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Identify background characteristics that might influence outcomes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Testable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hypothesis is a statement directly related to theory but contains operationally defined variables in a testable form – allow us to determine if theory is correct</a:t>
            </a:r>
          </a:p>
          <a:p>
            <a:r>
              <a:rPr lang="en-US" dirty="0" smtClean="0"/>
              <a:t>Guides the collection and analysis of data</a:t>
            </a:r>
          </a:p>
          <a:p>
            <a:r>
              <a:rPr lang="en-US" dirty="0" smtClean="0"/>
              <a:t>Allows appropriate interpretation of the statistical analysis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Dependent (outcomes)</a:t>
            </a:r>
          </a:p>
          <a:p>
            <a:pPr lvl="2"/>
            <a:r>
              <a:rPr lang="en-US" dirty="0" smtClean="0"/>
              <a:t>Primary </a:t>
            </a:r>
            <a:r>
              <a:rPr lang="en-US" dirty="0" err="1" smtClean="0"/>
              <a:t>vs</a:t>
            </a:r>
            <a:r>
              <a:rPr lang="en-US" dirty="0" smtClean="0"/>
              <a:t> secondary</a:t>
            </a:r>
          </a:p>
          <a:p>
            <a:pPr lvl="1"/>
            <a:r>
              <a:rPr lang="en-US" dirty="0" smtClean="0"/>
              <a:t>Independent (predictors)</a:t>
            </a:r>
          </a:p>
          <a:p>
            <a:pPr lvl="1"/>
            <a:r>
              <a:rPr lang="en-US" dirty="0" smtClean="0"/>
              <a:t>Confounders</a:t>
            </a:r>
          </a:p>
          <a:p>
            <a:r>
              <a:rPr lang="en-US" dirty="0" smtClean="0"/>
              <a:t>Direction of Effect</a:t>
            </a:r>
          </a:p>
          <a:p>
            <a:pPr lvl="1"/>
            <a:r>
              <a:rPr lang="en-US" dirty="0" smtClean="0"/>
              <a:t>Superiority</a:t>
            </a:r>
          </a:p>
          <a:p>
            <a:pPr lvl="1"/>
            <a:r>
              <a:rPr lang="en-US" dirty="0" err="1" smtClean="0"/>
              <a:t>Noninferiority</a:t>
            </a:r>
            <a:endParaRPr lang="en-US" dirty="0" smtClean="0"/>
          </a:p>
          <a:p>
            <a:pPr lvl="1"/>
            <a:r>
              <a:rPr lang="en-US" dirty="0" smtClean="0"/>
              <a:t>Equivalence</a:t>
            </a:r>
          </a:p>
          <a:p>
            <a:pPr lvl="1"/>
            <a:r>
              <a:rPr lang="en-US" dirty="0" smtClean="0"/>
              <a:t>Association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Hulley</a:t>
            </a:r>
            <a:r>
              <a:rPr lang="en-US" sz="2000" dirty="0" smtClean="0"/>
              <a:t> SB et al. </a:t>
            </a:r>
            <a:r>
              <a:rPr lang="en-US" sz="2000" dirty="0" smtClean="0"/>
              <a:t>Designing Clinical Research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Edition. 2001, Lippincott </a:t>
            </a:r>
            <a:r>
              <a:rPr lang="en-US" sz="2000" dirty="0" err="1" smtClean="0"/>
              <a:t>Williams&amp;Wilkins</a:t>
            </a:r>
            <a:r>
              <a:rPr lang="en-US" sz="2000" dirty="0" smtClean="0"/>
              <a:t>, Philadelphia, PA.</a:t>
            </a:r>
          </a:p>
          <a:p>
            <a:r>
              <a:rPr lang="en-US" sz="2000" dirty="0" smtClean="0"/>
              <a:t>Light RJ et al.  By Design: Planning Research on Higher Education.  Harvard University Press, 1990.</a:t>
            </a:r>
          </a:p>
          <a:p>
            <a:r>
              <a:rPr lang="en-US" sz="2000" dirty="0" smtClean="0"/>
              <a:t>Kwiatkowski T, Silverman R.  Research Fundamentals: II. Choosing and Defining a Research Question.  Academic </a:t>
            </a:r>
            <a:r>
              <a:rPr lang="en-US" sz="2000" dirty="0" err="1" smtClean="0"/>
              <a:t>Emer</a:t>
            </a:r>
            <a:r>
              <a:rPr lang="en-US" sz="2000" dirty="0" smtClean="0"/>
              <a:t> Med.  5(11); 1114-7, 1998.</a:t>
            </a:r>
          </a:p>
          <a:p>
            <a:r>
              <a:rPr lang="en-US" sz="2000" dirty="0" smtClean="0"/>
              <a:t>Stone P.  Deciding upon and refining a research question.  Palliative Med.  16; 265-7, 2002.</a:t>
            </a:r>
          </a:p>
          <a:p>
            <a:r>
              <a:rPr lang="en-US" sz="2000" dirty="0" err="1" smtClean="0"/>
              <a:t>Lipowski</a:t>
            </a:r>
            <a:r>
              <a:rPr lang="en-US" sz="2000" dirty="0" smtClean="0"/>
              <a:t> EE. Developing great research questions.  Am J Health </a:t>
            </a:r>
            <a:r>
              <a:rPr lang="en-US" sz="2000" dirty="0" err="1" smtClean="0"/>
              <a:t>Syst</a:t>
            </a:r>
            <a:r>
              <a:rPr lang="en-US" sz="2000" dirty="0" smtClean="0"/>
              <a:t> Pharm.  65(17): 1667-70, 2008.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500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Developing a Research Question</vt:lpstr>
      <vt:lpstr>Research Question</vt:lpstr>
      <vt:lpstr>Importance of Clearly Defined Research Questions</vt:lpstr>
      <vt:lpstr>Where to Begin</vt:lpstr>
      <vt:lpstr>Characteristics of a Good Research Question</vt:lpstr>
      <vt:lpstr>Refining the Research Question</vt:lpstr>
      <vt:lpstr>Guidelines for Refining the Research Question</vt:lpstr>
      <vt:lpstr>Developing a Testable Hypothesis</vt:lpstr>
      <vt:lpstr>References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Research Question</dc:title>
  <dc:creator>Yale University</dc:creator>
  <cp:lastModifiedBy>Yale University</cp:lastModifiedBy>
  <cp:revision>42</cp:revision>
  <dcterms:created xsi:type="dcterms:W3CDTF">2010-11-02T12:49:53Z</dcterms:created>
  <dcterms:modified xsi:type="dcterms:W3CDTF">2010-11-03T13:48:41Z</dcterms:modified>
</cp:coreProperties>
</file>