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2B766-5EA0-46B1-902F-8645B73E42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FC7551-EA25-4DF7-B65A-88AAA118A549}">
      <dgm:prSet/>
      <dgm:spPr/>
      <dgm:t>
        <a:bodyPr/>
        <a:lstStyle/>
        <a:p>
          <a:r>
            <a:rPr lang="pt-BR" b="0" i="0"/>
            <a:t>Você precisará aprender uma linguagem de consulta diferente para cada tipo de fonte de dados: Bancos de dados SQL, documentos XML, vários serviços Web e assim por diante. </a:t>
          </a:r>
          <a:endParaRPr lang="en-US"/>
        </a:p>
      </dgm:t>
    </dgm:pt>
    <dgm:pt modelId="{A250AFFB-E6C1-4FB9-A322-3165C015DF4D}" type="parTrans" cxnId="{B9A9AA84-8C61-4170-BF1E-3386A77CCAE5}">
      <dgm:prSet/>
      <dgm:spPr/>
      <dgm:t>
        <a:bodyPr/>
        <a:lstStyle/>
        <a:p>
          <a:endParaRPr lang="en-US"/>
        </a:p>
      </dgm:t>
    </dgm:pt>
    <dgm:pt modelId="{618507FC-75E9-4185-A19E-71D26D87BA3D}" type="sibTrans" cxnId="{B9A9AA84-8C61-4170-BF1E-3386A77CCAE5}">
      <dgm:prSet/>
      <dgm:spPr/>
      <dgm:t>
        <a:bodyPr/>
        <a:lstStyle/>
        <a:p>
          <a:endParaRPr lang="en-US"/>
        </a:p>
      </dgm:t>
    </dgm:pt>
    <dgm:pt modelId="{04FCBB3D-AEC0-4A24-A402-0A291178BE8F}">
      <dgm:prSet/>
      <dgm:spPr/>
      <dgm:t>
        <a:bodyPr/>
        <a:lstStyle/>
        <a:p>
          <a:r>
            <a:rPr lang="pt-BR" b="0" i="0"/>
            <a:t>Você escreve consultas em coleções fortemente tipadas de objetos usando palavras-chave da linguagem e operadores familiares. A família de tecnologias LINQ fornece uma experiência de consulta consistente para objetos (LINQ to Objects), bancos de dados relacionais (LINQ to SQL) e XML (LINQ to XML).</a:t>
          </a:r>
          <a:endParaRPr lang="en-US"/>
        </a:p>
      </dgm:t>
    </dgm:pt>
    <dgm:pt modelId="{874F7056-A031-4807-AE90-2100F197394F}" type="parTrans" cxnId="{9CCB3E14-8D35-47F7-B60E-762202F29394}">
      <dgm:prSet/>
      <dgm:spPr/>
      <dgm:t>
        <a:bodyPr/>
        <a:lstStyle/>
        <a:p>
          <a:endParaRPr lang="en-US"/>
        </a:p>
      </dgm:t>
    </dgm:pt>
    <dgm:pt modelId="{8F77AF2A-3FC5-46A5-9E43-973C1EB95B7A}" type="sibTrans" cxnId="{9CCB3E14-8D35-47F7-B60E-762202F29394}">
      <dgm:prSet/>
      <dgm:spPr/>
      <dgm:t>
        <a:bodyPr/>
        <a:lstStyle/>
        <a:p>
          <a:endParaRPr lang="en-US"/>
        </a:p>
      </dgm:t>
    </dgm:pt>
    <dgm:pt modelId="{7B6B626B-3B32-4DB3-AE22-5C0BA90639B5}" type="pres">
      <dgm:prSet presAssocID="{6002B766-5EA0-46B1-902F-8645B73E42A3}" presName="linear" presStyleCnt="0">
        <dgm:presLayoutVars>
          <dgm:animLvl val="lvl"/>
          <dgm:resizeHandles val="exact"/>
        </dgm:presLayoutVars>
      </dgm:prSet>
      <dgm:spPr/>
    </dgm:pt>
    <dgm:pt modelId="{FA12F5BF-4FE9-49E7-B9F2-956EA364CB1E}" type="pres">
      <dgm:prSet presAssocID="{B9FC7551-EA25-4DF7-B65A-88AAA118A5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F079DE-3CEC-4992-8FE8-1A62409AA029}" type="pres">
      <dgm:prSet presAssocID="{618507FC-75E9-4185-A19E-71D26D87BA3D}" presName="spacer" presStyleCnt="0"/>
      <dgm:spPr/>
    </dgm:pt>
    <dgm:pt modelId="{BC522301-B80C-455B-AE7C-63D3F0256877}" type="pres">
      <dgm:prSet presAssocID="{04FCBB3D-AEC0-4A24-A402-0A291178BE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CCB3E14-8D35-47F7-B60E-762202F29394}" srcId="{6002B766-5EA0-46B1-902F-8645B73E42A3}" destId="{04FCBB3D-AEC0-4A24-A402-0A291178BE8F}" srcOrd="1" destOrd="0" parTransId="{874F7056-A031-4807-AE90-2100F197394F}" sibTransId="{8F77AF2A-3FC5-46A5-9E43-973C1EB95B7A}"/>
    <dgm:cxn modelId="{09928A2D-07CC-4385-B20F-03F06853C033}" type="presOf" srcId="{6002B766-5EA0-46B1-902F-8645B73E42A3}" destId="{7B6B626B-3B32-4DB3-AE22-5C0BA90639B5}" srcOrd="0" destOrd="0" presId="urn:microsoft.com/office/officeart/2005/8/layout/vList2"/>
    <dgm:cxn modelId="{B9A9AA84-8C61-4170-BF1E-3386A77CCAE5}" srcId="{6002B766-5EA0-46B1-902F-8645B73E42A3}" destId="{B9FC7551-EA25-4DF7-B65A-88AAA118A549}" srcOrd="0" destOrd="0" parTransId="{A250AFFB-E6C1-4FB9-A322-3165C015DF4D}" sibTransId="{618507FC-75E9-4185-A19E-71D26D87BA3D}"/>
    <dgm:cxn modelId="{303A0FD2-28F1-4CFD-9CA4-6AFF21F0B0CC}" type="presOf" srcId="{04FCBB3D-AEC0-4A24-A402-0A291178BE8F}" destId="{BC522301-B80C-455B-AE7C-63D3F0256877}" srcOrd="0" destOrd="0" presId="urn:microsoft.com/office/officeart/2005/8/layout/vList2"/>
    <dgm:cxn modelId="{C4903AE2-64FF-4D81-AA21-15910882F925}" type="presOf" srcId="{B9FC7551-EA25-4DF7-B65A-88AAA118A549}" destId="{FA12F5BF-4FE9-49E7-B9F2-956EA364CB1E}" srcOrd="0" destOrd="0" presId="urn:microsoft.com/office/officeart/2005/8/layout/vList2"/>
    <dgm:cxn modelId="{CFCEB311-D9C1-44A0-A60B-F8AB0CB6F1E2}" type="presParOf" srcId="{7B6B626B-3B32-4DB3-AE22-5C0BA90639B5}" destId="{FA12F5BF-4FE9-49E7-B9F2-956EA364CB1E}" srcOrd="0" destOrd="0" presId="urn:microsoft.com/office/officeart/2005/8/layout/vList2"/>
    <dgm:cxn modelId="{17F8FC10-D300-49CF-909B-2ED56ADF100D}" type="presParOf" srcId="{7B6B626B-3B32-4DB3-AE22-5C0BA90639B5}" destId="{0BF079DE-3CEC-4992-8FE8-1A62409AA029}" srcOrd="1" destOrd="0" presId="urn:microsoft.com/office/officeart/2005/8/layout/vList2"/>
    <dgm:cxn modelId="{5639A083-3ADF-4998-8C16-6E2DBF5F6679}" type="presParOf" srcId="{7B6B626B-3B32-4DB3-AE22-5C0BA90639B5}" destId="{BC522301-B80C-455B-AE7C-63D3F02568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2258A5-4477-4BD7-926E-14FA05C04E6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FF3B07-5B64-40A0-8C94-37DF1C3BA76F}">
      <dgm:prSet/>
      <dgm:spPr/>
      <dgm:t>
        <a:bodyPr/>
        <a:lstStyle/>
        <a:p>
          <a:r>
            <a:rPr lang="pt-BR" b="0" i="0"/>
            <a:t>Para um desenvolvedor que escreve consultas, a parte mais visível "integrada à linguagem" do LINQ é a expressão de consulta. </a:t>
          </a:r>
          <a:endParaRPr lang="en-US"/>
        </a:p>
      </dgm:t>
    </dgm:pt>
    <dgm:pt modelId="{512C4722-E192-474B-AE84-FFD575A959EC}" type="parTrans" cxnId="{35E74656-3027-4796-9BC9-76AA06118876}">
      <dgm:prSet/>
      <dgm:spPr/>
      <dgm:t>
        <a:bodyPr/>
        <a:lstStyle/>
        <a:p>
          <a:endParaRPr lang="en-US"/>
        </a:p>
      </dgm:t>
    </dgm:pt>
    <dgm:pt modelId="{EEF908A7-EC4B-4662-AEA6-AEDC5FEDCC70}" type="sibTrans" cxnId="{35E74656-3027-4796-9BC9-76AA06118876}">
      <dgm:prSet/>
      <dgm:spPr/>
      <dgm:t>
        <a:bodyPr/>
        <a:lstStyle/>
        <a:p>
          <a:endParaRPr lang="en-US"/>
        </a:p>
      </dgm:t>
    </dgm:pt>
    <dgm:pt modelId="{56CD38DC-F8C3-4FE5-9C6D-70E029CE2333}">
      <dgm:prSet/>
      <dgm:spPr/>
      <dgm:t>
        <a:bodyPr/>
        <a:lstStyle/>
        <a:p>
          <a:r>
            <a:rPr lang="pt-BR" b="0" i="0"/>
            <a:t>As expressões de consulta são uma </a:t>
          </a:r>
          <a:r>
            <a:rPr lang="pt-BR" b="0" i="1"/>
            <a:t>sintaxe declarativa de consulta</a:t>
          </a:r>
          <a:r>
            <a:rPr lang="pt-BR" b="0" i="0"/>
            <a:t>. </a:t>
          </a:r>
          <a:endParaRPr lang="en-US"/>
        </a:p>
      </dgm:t>
    </dgm:pt>
    <dgm:pt modelId="{A9EE203F-E990-4F90-9B1D-30F2968E881F}" type="parTrans" cxnId="{301FC76B-48CA-44F0-8191-F3736D8EA2AC}">
      <dgm:prSet/>
      <dgm:spPr/>
      <dgm:t>
        <a:bodyPr/>
        <a:lstStyle/>
        <a:p>
          <a:endParaRPr lang="en-US"/>
        </a:p>
      </dgm:t>
    </dgm:pt>
    <dgm:pt modelId="{C2EBBB89-6FBE-413B-92B6-469ABF993D72}" type="sibTrans" cxnId="{301FC76B-48CA-44F0-8191-F3736D8EA2AC}">
      <dgm:prSet/>
      <dgm:spPr/>
      <dgm:t>
        <a:bodyPr/>
        <a:lstStyle/>
        <a:p>
          <a:endParaRPr lang="en-US"/>
        </a:p>
      </dgm:t>
    </dgm:pt>
    <dgm:pt modelId="{B796E7E4-EAE0-439E-AECC-7A3106DFAC69}">
      <dgm:prSet/>
      <dgm:spPr/>
      <dgm:t>
        <a:bodyPr/>
        <a:lstStyle/>
        <a:p>
          <a:r>
            <a:rPr lang="pt-BR" b="0" i="0"/>
            <a:t>Usando a sintaxe de consulta, você pode executar operações de filtragem, ordenação e agrupamento em fontes de dados com o mínimo de código. </a:t>
          </a:r>
          <a:endParaRPr lang="en-US"/>
        </a:p>
      </dgm:t>
    </dgm:pt>
    <dgm:pt modelId="{940967E9-6199-4C60-9E73-29661FC111AF}" type="parTrans" cxnId="{930A304A-79AE-4AAE-A533-71ACE1DA1BAA}">
      <dgm:prSet/>
      <dgm:spPr/>
      <dgm:t>
        <a:bodyPr/>
        <a:lstStyle/>
        <a:p>
          <a:endParaRPr lang="en-US"/>
        </a:p>
      </dgm:t>
    </dgm:pt>
    <dgm:pt modelId="{D92226D0-E45F-43CA-972E-A741FC3D88F0}" type="sibTrans" cxnId="{930A304A-79AE-4AAE-A533-71ACE1DA1BAA}">
      <dgm:prSet/>
      <dgm:spPr/>
      <dgm:t>
        <a:bodyPr/>
        <a:lstStyle/>
        <a:p>
          <a:endParaRPr lang="en-US"/>
        </a:p>
      </dgm:t>
    </dgm:pt>
    <dgm:pt modelId="{57956D4C-EE22-4424-9D90-26C03C6285F1}">
      <dgm:prSet/>
      <dgm:spPr/>
      <dgm:t>
        <a:bodyPr/>
        <a:lstStyle/>
        <a:p>
          <a:r>
            <a:rPr lang="pt-BR" b="0" i="0"/>
            <a:t>Você pode usar os mesmos padrões de expressão de consulta básica para consultar e transformar dados em bancos de dados SQL, conjuntos de dados do ADO.NET, documentos XML e fluxos e coleções .NET.</a:t>
          </a:r>
          <a:endParaRPr lang="en-US"/>
        </a:p>
      </dgm:t>
    </dgm:pt>
    <dgm:pt modelId="{68C4097E-51C1-40E6-A5C1-BAE4F47DED7A}" type="parTrans" cxnId="{B1EC0A40-C1D5-4172-A038-3FCA3AD6D1E5}">
      <dgm:prSet/>
      <dgm:spPr/>
      <dgm:t>
        <a:bodyPr/>
        <a:lstStyle/>
        <a:p>
          <a:endParaRPr lang="en-US"/>
        </a:p>
      </dgm:t>
    </dgm:pt>
    <dgm:pt modelId="{1C5D06E1-9536-4801-A046-6FC440AE578D}" type="sibTrans" cxnId="{B1EC0A40-C1D5-4172-A038-3FCA3AD6D1E5}">
      <dgm:prSet/>
      <dgm:spPr/>
      <dgm:t>
        <a:bodyPr/>
        <a:lstStyle/>
        <a:p>
          <a:endParaRPr lang="en-US"/>
        </a:p>
      </dgm:t>
    </dgm:pt>
    <dgm:pt modelId="{9BA57E52-2451-4600-B14B-E54D0F5E77B5}" type="pres">
      <dgm:prSet presAssocID="{A72258A5-4477-4BD7-926E-14FA05C04E67}" presName="linear" presStyleCnt="0">
        <dgm:presLayoutVars>
          <dgm:animLvl val="lvl"/>
          <dgm:resizeHandles val="exact"/>
        </dgm:presLayoutVars>
      </dgm:prSet>
      <dgm:spPr/>
    </dgm:pt>
    <dgm:pt modelId="{DB0AA51C-159B-491C-9ADF-6836D1D021CB}" type="pres">
      <dgm:prSet presAssocID="{64FF3B07-5B64-40A0-8C94-37DF1C3BA7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9BFB3C-8BB1-44CA-B52B-11812CC7DF82}" type="pres">
      <dgm:prSet presAssocID="{EEF908A7-EC4B-4662-AEA6-AEDC5FEDCC70}" presName="spacer" presStyleCnt="0"/>
      <dgm:spPr/>
    </dgm:pt>
    <dgm:pt modelId="{59CD348A-F794-49FA-ACFC-A0558BB14974}" type="pres">
      <dgm:prSet presAssocID="{56CD38DC-F8C3-4FE5-9C6D-70E029CE23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00D8DE-67E8-44C2-80B6-909C87C726CA}" type="pres">
      <dgm:prSet presAssocID="{C2EBBB89-6FBE-413B-92B6-469ABF993D72}" presName="spacer" presStyleCnt="0"/>
      <dgm:spPr/>
    </dgm:pt>
    <dgm:pt modelId="{96352E68-9A50-41DF-910E-70F77B37C7B9}" type="pres">
      <dgm:prSet presAssocID="{B796E7E4-EAE0-439E-AECC-7A3106DFAC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CD66A6-199A-4E68-A945-9A19C48D5486}" type="pres">
      <dgm:prSet presAssocID="{D92226D0-E45F-43CA-972E-A741FC3D88F0}" presName="spacer" presStyleCnt="0"/>
      <dgm:spPr/>
    </dgm:pt>
    <dgm:pt modelId="{8E9DBD1A-DAD4-4F79-8768-D6B737B7AD43}" type="pres">
      <dgm:prSet presAssocID="{57956D4C-EE22-4424-9D90-26C03C6285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9BA13B-2416-4CDB-8342-DE6874DE32C6}" type="presOf" srcId="{64FF3B07-5B64-40A0-8C94-37DF1C3BA76F}" destId="{DB0AA51C-159B-491C-9ADF-6836D1D021CB}" srcOrd="0" destOrd="0" presId="urn:microsoft.com/office/officeart/2005/8/layout/vList2"/>
    <dgm:cxn modelId="{B1EC0A40-C1D5-4172-A038-3FCA3AD6D1E5}" srcId="{A72258A5-4477-4BD7-926E-14FA05C04E67}" destId="{57956D4C-EE22-4424-9D90-26C03C6285F1}" srcOrd="3" destOrd="0" parTransId="{68C4097E-51C1-40E6-A5C1-BAE4F47DED7A}" sibTransId="{1C5D06E1-9536-4801-A046-6FC440AE578D}"/>
    <dgm:cxn modelId="{9AEFED65-D4F2-43CE-BF9B-286396AD0D88}" type="presOf" srcId="{57956D4C-EE22-4424-9D90-26C03C6285F1}" destId="{8E9DBD1A-DAD4-4F79-8768-D6B737B7AD43}" srcOrd="0" destOrd="0" presId="urn:microsoft.com/office/officeart/2005/8/layout/vList2"/>
    <dgm:cxn modelId="{930A304A-79AE-4AAE-A533-71ACE1DA1BAA}" srcId="{A72258A5-4477-4BD7-926E-14FA05C04E67}" destId="{B796E7E4-EAE0-439E-AECC-7A3106DFAC69}" srcOrd="2" destOrd="0" parTransId="{940967E9-6199-4C60-9E73-29661FC111AF}" sibTransId="{D92226D0-E45F-43CA-972E-A741FC3D88F0}"/>
    <dgm:cxn modelId="{301FC76B-48CA-44F0-8191-F3736D8EA2AC}" srcId="{A72258A5-4477-4BD7-926E-14FA05C04E67}" destId="{56CD38DC-F8C3-4FE5-9C6D-70E029CE2333}" srcOrd="1" destOrd="0" parTransId="{A9EE203F-E990-4F90-9B1D-30F2968E881F}" sibTransId="{C2EBBB89-6FBE-413B-92B6-469ABF993D72}"/>
    <dgm:cxn modelId="{35E74656-3027-4796-9BC9-76AA06118876}" srcId="{A72258A5-4477-4BD7-926E-14FA05C04E67}" destId="{64FF3B07-5B64-40A0-8C94-37DF1C3BA76F}" srcOrd="0" destOrd="0" parTransId="{512C4722-E192-474B-AE84-FFD575A959EC}" sibTransId="{EEF908A7-EC4B-4662-AEA6-AEDC5FEDCC70}"/>
    <dgm:cxn modelId="{54590B57-4D9B-427C-A607-9BF8D55CC320}" type="presOf" srcId="{A72258A5-4477-4BD7-926E-14FA05C04E67}" destId="{9BA57E52-2451-4600-B14B-E54D0F5E77B5}" srcOrd="0" destOrd="0" presId="urn:microsoft.com/office/officeart/2005/8/layout/vList2"/>
    <dgm:cxn modelId="{C2843DC0-5597-4A53-8E7A-9E5EDF53B339}" type="presOf" srcId="{56CD38DC-F8C3-4FE5-9C6D-70E029CE2333}" destId="{59CD348A-F794-49FA-ACFC-A0558BB14974}" srcOrd="0" destOrd="0" presId="urn:microsoft.com/office/officeart/2005/8/layout/vList2"/>
    <dgm:cxn modelId="{3B8852DC-70F7-49E9-B30C-B4CE6135D25C}" type="presOf" srcId="{B796E7E4-EAE0-439E-AECC-7A3106DFAC69}" destId="{96352E68-9A50-41DF-910E-70F77B37C7B9}" srcOrd="0" destOrd="0" presId="urn:microsoft.com/office/officeart/2005/8/layout/vList2"/>
    <dgm:cxn modelId="{023BB62D-3AEC-471E-88F5-EC7B96532D91}" type="presParOf" srcId="{9BA57E52-2451-4600-B14B-E54D0F5E77B5}" destId="{DB0AA51C-159B-491C-9ADF-6836D1D021CB}" srcOrd="0" destOrd="0" presId="urn:microsoft.com/office/officeart/2005/8/layout/vList2"/>
    <dgm:cxn modelId="{D5C6697A-0466-4BE3-8BF4-BE791B552423}" type="presParOf" srcId="{9BA57E52-2451-4600-B14B-E54D0F5E77B5}" destId="{D19BFB3C-8BB1-44CA-B52B-11812CC7DF82}" srcOrd="1" destOrd="0" presId="urn:microsoft.com/office/officeart/2005/8/layout/vList2"/>
    <dgm:cxn modelId="{39BBED1A-653C-466F-87A1-C1666762D7BE}" type="presParOf" srcId="{9BA57E52-2451-4600-B14B-E54D0F5E77B5}" destId="{59CD348A-F794-49FA-ACFC-A0558BB14974}" srcOrd="2" destOrd="0" presId="urn:microsoft.com/office/officeart/2005/8/layout/vList2"/>
    <dgm:cxn modelId="{357F159E-DE96-46F3-A0F5-374BD966EB99}" type="presParOf" srcId="{9BA57E52-2451-4600-B14B-E54D0F5E77B5}" destId="{E500D8DE-67E8-44C2-80B6-909C87C726CA}" srcOrd="3" destOrd="0" presId="urn:microsoft.com/office/officeart/2005/8/layout/vList2"/>
    <dgm:cxn modelId="{55688BA7-2166-4B3D-A290-317B16DD3FC4}" type="presParOf" srcId="{9BA57E52-2451-4600-B14B-E54D0F5E77B5}" destId="{96352E68-9A50-41DF-910E-70F77B37C7B9}" srcOrd="4" destOrd="0" presId="urn:microsoft.com/office/officeart/2005/8/layout/vList2"/>
    <dgm:cxn modelId="{9A537C3A-BCFC-4E5B-9987-48967E3CB4F6}" type="presParOf" srcId="{9BA57E52-2451-4600-B14B-E54D0F5E77B5}" destId="{A9CD66A6-199A-4E68-A945-9A19C48D5486}" srcOrd="5" destOrd="0" presId="urn:microsoft.com/office/officeart/2005/8/layout/vList2"/>
    <dgm:cxn modelId="{D7A3CF52-FBC8-4A2C-A2A2-DDEB0359B468}" type="presParOf" srcId="{9BA57E52-2451-4600-B14B-E54D0F5E77B5}" destId="{8E9DBD1A-DAD4-4F79-8768-D6B737B7AD4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2F5BF-4FE9-49E7-B9F2-956EA364CB1E}">
      <dsp:nvSpPr>
        <dsp:cNvPr id="0" name=""/>
        <dsp:cNvSpPr/>
      </dsp:nvSpPr>
      <dsp:spPr>
        <a:xfrm>
          <a:off x="0" y="230412"/>
          <a:ext cx="6391275" cy="23641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Você precisará aprender uma linguagem de consulta diferente para cada tipo de fonte de dados: Bancos de dados SQL, documentos XML, vários serviços Web e assim por diante. </a:t>
          </a:r>
          <a:endParaRPr lang="en-US" sz="2000" kern="1200"/>
        </a:p>
      </dsp:txBody>
      <dsp:txXfrm>
        <a:off x="115407" y="345819"/>
        <a:ext cx="6160461" cy="2133317"/>
      </dsp:txXfrm>
    </dsp:sp>
    <dsp:sp modelId="{BC522301-B80C-455B-AE7C-63D3F0256877}">
      <dsp:nvSpPr>
        <dsp:cNvPr id="0" name=""/>
        <dsp:cNvSpPr/>
      </dsp:nvSpPr>
      <dsp:spPr>
        <a:xfrm>
          <a:off x="0" y="2652143"/>
          <a:ext cx="6391275" cy="2364131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Você escreve consultas em coleções fortemente tipadas de objetos usando palavras-chave da linguagem e operadores familiares. A família de tecnologias LINQ fornece uma experiência de consulta consistente para objetos (LINQ to Objects), bancos de dados relacionais (LINQ to SQL) e XML (LINQ to XML).</a:t>
          </a:r>
          <a:endParaRPr lang="en-US" sz="2000" kern="1200"/>
        </a:p>
      </dsp:txBody>
      <dsp:txXfrm>
        <a:off x="115407" y="2767550"/>
        <a:ext cx="6160461" cy="2133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AA51C-159B-491C-9ADF-6836D1D021CB}">
      <dsp:nvSpPr>
        <dsp:cNvPr id="0" name=""/>
        <dsp:cNvSpPr/>
      </dsp:nvSpPr>
      <dsp:spPr>
        <a:xfrm>
          <a:off x="0" y="103433"/>
          <a:ext cx="6391275" cy="12232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Para um desenvolvedor que escreve consultas, a parte mais visível "integrada à linguagem" do LINQ é a expressão de consulta. </a:t>
          </a:r>
          <a:endParaRPr lang="en-US" sz="1700" kern="1200"/>
        </a:p>
      </dsp:txBody>
      <dsp:txXfrm>
        <a:off x="59713" y="163146"/>
        <a:ext cx="6271849" cy="1103809"/>
      </dsp:txXfrm>
    </dsp:sp>
    <dsp:sp modelId="{59CD348A-F794-49FA-ACFC-A0558BB14974}">
      <dsp:nvSpPr>
        <dsp:cNvPr id="0" name=""/>
        <dsp:cNvSpPr/>
      </dsp:nvSpPr>
      <dsp:spPr>
        <a:xfrm>
          <a:off x="0" y="1375628"/>
          <a:ext cx="6391275" cy="1223235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As expressões de consulta são uma </a:t>
          </a:r>
          <a:r>
            <a:rPr lang="pt-BR" sz="1700" b="0" i="1" kern="1200"/>
            <a:t>sintaxe declarativa de consulta</a:t>
          </a:r>
          <a:r>
            <a:rPr lang="pt-BR" sz="1700" b="0" i="0" kern="1200"/>
            <a:t>. </a:t>
          </a:r>
          <a:endParaRPr lang="en-US" sz="1700" kern="1200"/>
        </a:p>
      </dsp:txBody>
      <dsp:txXfrm>
        <a:off x="59713" y="1435341"/>
        <a:ext cx="6271849" cy="1103809"/>
      </dsp:txXfrm>
    </dsp:sp>
    <dsp:sp modelId="{96352E68-9A50-41DF-910E-70F77B37C7B9}">
      <dsp:nvSpPr>
        <dsp:cNvPr id="0" name=""/>
        <dsp:cNvSpPr/>
      </dsp:nvSpPr>
      <dsp:spPr>
        <a:xfrm>
          <a:off x="0" y="2647823"/>
          <a:ext cx="6391275" cy="1223235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Usando a sintaxe de consulta, você pode executar operações de filtragem, ordenação e agrupamento em fontes de dados com o mínimo de código. </a:t>
          </a:r>
          <a:endParaRPr lang="en-US" sz="1700" kern="1200"/>
        </a:p>
      </dsp:txBody>
      <dsp:txXfrm>
        <a:off x="59713" y="2707536"/>
        <a:ext cx="6271849" cy="1103809"/>
      </dsp:txXfrm>
    </dsp:sp>
    <dsp:sp modelId="{8E9DBD1A-DAD4-4F79-8768-D6B737B7AD43}">
      <dsp:nvSpPr>
        <dsp:cNvPr id="0" name=""/>
        <dsp:cNvSpPr/>
      </dsp:nvSpPr>
      <dsp:spPr>
        <a:xfrm>
          <a:off x="0" y="3920018"/>
          <a:ext cx="6391275" cy="1223235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0" i="0" kern="1200"/>
            <a:t>Você pode usar os mesmos padrões de expressão de consulta básica para consultar e transformar dados em bancos de dados SQL, conjuntos de dados do ADO.NET, documentos XML e fluxos e coleções .NET.</a:t>
          </a:r>
          <a:endParaRPr lang="en-US" sz="1700" kern="1200"/>
        </a:p>
      </dsp:txBody>
      <dsp:txXfrm>
        <a:off x="59713" y="3979731"/>
        <a:ext cx="6271849" cy="1103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FE46-89F4-4F0D-80A1-CD207BFA8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Tarefa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32F2D-BD66-43CF-B4BE-5047D8BB5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 : Urias abreu </a:t>
            </a:r>
          </a:p>
        </p:txBody>
      </p:sp>
    </p:spTree>
    <p:extLst>
      <p:ext uri="{BB962C8B-B14F-4D97-AF65-F5344CB8AC3E}">
        <p14:creationId xmlns:p14="http://schemas.microsoft.com/office/powerpoint/2010/main" val="255342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D1758-EF03-48E0-8501-18EA575A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016658"/>
            <a:ext cx="8825658" cy="2677648"/>
          </a:xfrm>
        </p:spPr>
        <p:txBody>
          <a:bodyPr/>
          <a:lstStyle/>
          <a:p>
            <a:r>
              <a:rPr lang="pt-BR" dirty="0"/>
              <a:t>QUAL A DIFERENÇA?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411C6A-C434-4699-9619-EBA0D96E8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65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E6DC8-75E7-4A94-B2B2-7F2A688E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PODER DA ABSTRAÇÃO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1E1C73-882E-4B7A-994E-8B3809EC0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br>
              <a:rPr lang="pt-BR" dirty="0"/>
            </a:br>
            <a:r>
              <a:rPr lang="pt-BR" dirty="0"/>
              <a:t>LINQ (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Query) é uma sintaxe de consulta uniforme em C # e VB.NET para recuperar dados de diferentes fontes e formatos. Ele é integrado em C # ou VB, eliminando assim a incompatibilidade entre linguagens de programação e bancos de dados, além de fornecer uma única interface de consulta para diferentes tipos de fontes de dados.</a:t>
            </a:r>
          </a:p>
        </p:txBody>
      </p:sp>
    </p:spTree>
    <p:extLst>
      <p:ext uri="{BB962C8B-B14F-4D97-AF65-F5344CB8AC3E}">
        <p14:creationId xmlns:p14="http://schemas.microsoft.com/office/powerpoint/2010/main" val="410130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BE5FA-B232-415E-9EEA-593410B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Standard Query </a:t>
            </a:r>
            <a:r>
              <a:rPr lang="pt-BR" dirty="0" err="1"/>
              <a:t>Operators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(Operadores de consulta padrão)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7E40E9-F15A-450F-BD0F-99605C857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3349AE-F987-49ED-A649-6A6E64CA6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err="1"/>
              <a:t>Where</a:t>
            </a:r>
            <a:endParaRPr lang="pt-BR" dirty="0"/>
          </a:p>
          <a:p>
            <a:r>
              <a:rPr lang="pt-BR" dirty="0" err="1"/>
              <a:t>OrderBy</a:t>
            </a:r>
            <a:endParaRPr lang="pt-BR" dirty="0"/>
          </a:p>
          <a:p>
            <a:r>
              <a:rPr lang="pt-BR" dirty="0" err="1"/>
              <a:t>ThenBy</a:t>
            </a:r>
            <a:endParaRPr lang="pt-BR" dirty="0"/>
          </a:p>
          <a:p>
            <a:r>
              <a:rPr lang="pt-BR" dirty="0" err="1"/>
              <a:t>GroupBy</a:t>
            </a:r>
            <a:r>
              <a:rPr lang="pt-BR" dirty="0"/>
              <a:t>, </a:t>
            </a:r>
            <a:r>
              <a:rPr lang="pt-BR" dirty="0" err="1"/>
              <a:t>Tolookup</a:t>
            </a:r>
            <a:endParaRPr lang="pt-BR" dirty="0"/>
          </a:p>
          <a:p>
            <a:r>
              <a:rPr lang="pt-BR" dirty="0" err="1"/>
              <a:t>Join</a:t>
            </a:r>
            <a:endParaRPr lang="pt-BR" dirty="0"/>
          </a:p>
          <a:p>
            <a:r>
              <a:rPr lang="pt-BR" dirty="0" err="1"/>
              <a:t>GroupJoin</a:t>
            </a:r>
            <a:endParaRPr lang="pt-BR" dirty="0"/>
          </a:p>
          <a:p>
            <a:r>
              <a:rPr lang="pt-BR" dirty="0" err="1"/>
              <a:t>FirstorDefault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1FDEC9-7530-4B70-BB93-E198B8811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9848F4-2D80-43C0-B4F6-5C9172B823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  <a:p>
            <a:r>
              <a:rPr lang="pt-BR" dirty="0" err="1"/>
              <a:t>All</a:t>
            </a:r>
            <a:r>
              <a:rPr lang="pt-BR" dirty="0"/>
              <a:t>, </a:t>
            </a:r>
            <a:r>
              <a:rPr lang="pt-BR" dirty="0" err="1"/>
              <a:t>Any</a:t>
            </a:r>
            <a:endParaRPr lang="pt-BR" dirty="0"/>
          </a:p>
          <a:p>
            <a:r>
              <a:rPr lang="pt-BR" dirty="0" err="1"/>
              <a:t>Contains</a:t>
            </a:r>
            <a:endParaRPr lang="pt-BR" dirty="0"/>
          </a:p>
          <a:p>
            <a:r>
              <a:rPr lang="pt-BR" dirty="0" err="1"/>
              <a:t>Aggregate</a:t>
            </a:r>
            <a:endParaRPr lang="pt-BR" dirty="0"/>
          </a:p>
          <a:p>
            <a:r>
              <a:rPr lang="pt-BR" dirty="0" err="1"/>
              <a:t>Average</a:t>
            </a:r>
            <a:endParaRPr lang="pt-BR" dirty="0"/>
          </a:p>
          <a:p>
            <a:r>
              <a:rPr lang="pt-BR" dirty="0" err="1"/>
              <a:t>Count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60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C6F72-0E75-4A19-B8E3-06C449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SELECT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EECF8-8052-41B3-8CB3-1A55CB5D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295" y="2507673"/>
            <a:ext cx="9859410" cy="3803073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IList</a:t>
            </a:r>
            <a:r>
              <a:rPr lang="pt-BR" dirty="0"/>
              <a:t>&lt;</a:t>
            </a:r>
            <a:r>
              <a:rPr lang="pt-BR" dirty="0" err="1"/>
              <a:t>Student</a:t>
            </a:r>
            <a:r>
              <a:rPr lang="pt-BR" dirty="0"/>
              <a:t>&gt; </a:t>
            </a:r>
            <a:r>
              <a:rPr lang="pt-BR" dirty="0" err="1"/>
              <a:t>studentList</a:t>
            </a:r>
            <a:r>
              <a:rPr lang="pt-BR" dirty="0"/>
              <a:t> = new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Student</a:t>
            </a:r>
            <a:r>
              <a:rPr lang="pt-BR" dirty="0"/>
              <a:t>&gt;() { </a:t>
            </a:r>
          </a:p>
          <a:p>
            <a:r>
              <a:rPr lang="pt-BR" dirty="0"/>
              <a:t>			new </a:t>
            </a:r>
            <a:r>
              <a:rPr lang="pt-BR" dirty="0" err="1"/>
              <a:t>Student</a:t>
            </a:r>
            <a:r>
              <a:rPr lang="pt-BR" dirty="0"/>
              <a:t>() { </a:t>
            </a:r>
            <a:r>
              <a:rPr lang="pt-BR" dirty="0" err="1"/>
              <a:t>StudentID</a:t>
            </a:r>
            <a:r>
              <a:rPr lang="pt-BR" dirty="0"/>
              <a:t> = 1, </a:t>
            </a:r>
            <a:r>
              <a:rPr lang="pt-BR" dirty="0" err="1"/>
              <a:t>StudentName</a:t>
            </a:r>
            <a:r>
              <a:rPr lang="pt-BR" dirty="0"/>
              <a:t> = "John", Age = 13 } ,</a:t>
            </a:r>
          </a:p>
          <a:p>
            <a:r>
              <a:rPr lang="pt-BR" dirty="0"/>
              <a:t>			new </a:t>
            </a:r>
            <a:r>
              <a:rPr lang="pt-BR" dirty="0" err="1"/>
              <a:t>Student</a:t>
            </a:r>
            <a:r>
              <a:rPr lang="pt-BR" dirty="0"/>
              <a:t>() { </a:t>
            </a:r>
            <a:r>
              <a:rPr lang="pt-BR" dirty="0" err="1"/>
              <a:t>StudentID</a:t>
            </a:r>
            <a:r>
              <a:rPr lang="pt-BR" dirty="0"/>
              <a:t> = 2, </a:t>
            </a:r>
            <a:r>
              <a:rPr lang="pt-BR" dirty="0" err="1"/>
              <a:t>StudentName</a:t>
            </a:r>
            <a:r>
              <a:rPr lang="pt-BR" dirty="0"/>
              <a:t> = "</a:t>
            </a:r>
            <a:r>
              <a:rPr lang="pt-BR" dirty="0" err="1"/>
              <a:t>Moin</a:t>
            </a:r>
            <a:r>
              <a:rPr lang="pt-BR" dirty="0"/>
              <a:t>",  Age = 21 } ,</a:t>
            </a:r>
          </a:p>
          <a:p>
            <a:r>
              <a:rPr lang="pt-BR" dirty="0"/>
              <a:t>			new </a:t>
            </a:r>
            <a:r>
              <a:rPr lang="pt-BR" dirty="0" err="1"/>
              <a:t>Student</a:t>
            </a:r>
            <a:r>
              <a:rPr lang="pt-BR" dirty="0"/>
              <a:t>() { </a:t>
            </a:r>
            <a:r>
              <a:rPr lang="pt-BR" dirty="0" err="1"/>
              <a:t>StudentID</a:t>
            </a:r>
            <a:r>
              <a:rPr lang="pt-BR" dirty="0"/>
              <a:t> = 3, </a:t>
            </a:r>
            <a:r>
              <a:rPr lang="pt-BR" dirty="0" err="1"/>
              <a:t>StudentName</a:t>
            </a:r>
            <a:r>
              <a:rPr lang="pt-BR" dirty="0"/>
              <a:t> = "Bill",  Age = 18 } ,</a:t>
            </a:r>
          </a:p>
          <a:p>
            <a:r>
              <a:rPr lang="pt-BR" dirty="0"/>
              <a:t>			new </a:t>
            </a:r>
            <a:r>
              <a:rPr lang="pt-BR" dirty="0" err="1"/>
              <a:t>Student</a:t>
            </a:r>
            <a:r>
              <a:rPr lang="pt-BR" dirty="0"/>
              <a:t>() { </a:t>
            </a:r>
            <a:r>
              <a:rPr lang="pt-BR" dirty="0" err="1"/>
              <a:t>StudentID</a:t>
            </a:r>
            <a:r>
              <a:rPr lang="pt-BR" dirty="0"/>
              <a:t> = 4, </a:t>
            </a:r>
            <a:r>
              <a:rPr lang="pt-BR" dirty="0" err="1"/>
              <a:t>StudentName</a:t>
            </a:r>
            <a:r>
              <a:rPr lang="pt-BR" dirty="0"/>
              <a:t> = "</a:t>
            </a:r>
            <a:r>
              <a:rPr lang="pt-BR" dirty="0" err="1"/>
              <a:t>Ram</a:t>
            </a:r>
            <a:r>
              <a:rPr lang="pt-BR" dirty="0"/>
              <a:t>" , Age = 20 } ,</a:t>
            </a:r>
          </a:p>
          <a:p>
            <a:r>
              <a:rPr lang="pt-BR" dirty="0"/>
              <a:t>			new </a:t>
            </a:r>
            <a:r>
              <a:rPr lang="pt-BR" dirty="0" err="1"/>
              <a:t>Student</a:t>
            </a:r>
            <a:r>
              <a:rPr lang="pt-BR" dirty="0"/>
              <a:t>() { </a:t>
            </a:r>
            <a:r>
              <a:rPr lang="pt-BR" dirty="0" err="1"/>
              <a:t>StudentID</a:t>
            </a:r>
            <a:r>
              <a:rPr lang="pt-BR" dirty="0"/>
              <a:t> = 5, </a:t>
            </a:r>
            <a:r>
              <a:rPr lang="pt-BR" dirty="0" err="1"/>
              <a:t>StudentName</a:t>
            </a:r>
            <a:r>
              <a:rPr lang="pt-BR" dirty="0"/>
              <a:t> = "Ron" , Age = 15 } </a:t>
            </a:r>
          </a:p>
          <a:p>
            <a:r>
              <a:rPr lang="pt-BR" dirty="0"/>
              <a:t>		};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// </a:t>
            </a:r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anonymous</a:t>
            </a:r>
            <a:r>
              <a:rPr lang="pt-BR" dirty="0"/>
              <a:t> </a:t>
            </a:r>
            <a:r>
              <a:rPr lang="pt-BR" dirty="0" err="1"/>
              <a:t>objects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Age </a:t>
            </a:r>
            <a:r>
              <a:rPr lang="pt-BR" dirty="0" err="1"/>
              <a:t>property</a:t>
            </a:r>
            <a:endParaRPr lang="pt-BR" dirty="0"/>
          </a:p>
          <a:p>
            <a:r>
              <a:rPr lang="pt-BR" dirty="0"/>
              <a:t>		var </a:t>
            </a:r>
            <a:r>
              <a:rPr lang="pt-BR" dirty="0" err="1"/>
              <a:t>selectResult</a:t>
            </a:r>
            <a:r>
              <a:rPr lang="pt-BR" dirty="0"/>
              <a:t> = </a:t>
            </a:r>
            <a:r>
              <a:rPr lang="pt-BR" dirty="0" err="1"/>
              <a:t>studentList.Select</a:t>
            </a:r>
            <a:r>
              <a:rPr lang="pt-BR" dirty="0"/>
              <a:t>(s =&gt; new { </a:t>
            </a:r>
            <a:r>
              <a:rPr lang="pt-BR" dirty="0" err="1"/>
              <a:t>Name</a:t>
            </a:r>
            <a:r>
              <a:rPr lang="pt-BR" dirty="0"/>
              <a:t> = </a:t>
            </a:r>
            <a:r>
              <a:rPr lang="pt-BR" dirty="0" err="1"/>
              <a:t>s.StudentName</a:t>
            </a:r>
            <a:r>
              <a:rPr lang="pt-BR" dirty="0"/>
              <a:t> , </a:t>
            </a:r>
          </a:p>
          <a:p>
            <a:r>
              <a:rPr lang="pt-BR" dirty="0"/>
              <a:t>                                                 		 Age = </a:t>
            </a:r>
            <a:r>
              <a:rPr lang="pt-BR" dirty="0" err="1"/>
              <a:t>s.Age</a:t>
            </a:r>
            <a:r>
              <a:rPr lang="pt-BR" dirty="0"/>
              <a:t>  });</a:t>
            </a:r>
          </a:p>
          <a:p>
            <a:r>
              <a:rPr lang="pt-B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3539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E078-5F89-4D6D-8394-BA9C45A0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GroupJoin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B1262E-8974-431B-B27A-225317F2D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55273"/>
            <a:ext cx="9707009" cy="4364182"/>
          </a:xfrm>
        </p:spPr>
      </p:pic>
    </p:spTree>
    <p:extLst>
      <p:ext uri="{BB962C8B-B14F-4D97-AF65-F5344CB8AC3E}">
        <p14:creationId xmlns:p14="http://schemas.microsoft.com/office/powerpoint/2010/main" val="119167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7EEF5-E76C-44BC-9AD3-822B9F2FF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646" y="1219200"/>
            <a:ext cx="8825658" cy="2677648"/>
          </a:xfrm>
        </p:spPr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693C04-7611-405D-94D5-6E9AFFB3E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0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F0200F-3B90-4138-8B6E-637CDCC3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LINGUAGEM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9DFE7-1563-4D3F-A94D-32A92F4A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Language-Integrated Query (LINQ)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3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3FE62-A7CE-40A1-8833-39406EB1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rgbClr val="EBEBEB"/>
                </a:solidFill>
              </a:rPr>
              <a:t>O que é LINQ?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3F39-8FD4-4F1E-8B81-73B83FC2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pt-BR" sz="2000"/>
              <a:t>O LINQ (consulta integrada à linguagem) é o nome de um conjunto de tecnologias com base na integração de recursos de consulta diretamente na linguagem C#.</a:t>
            </a:r>
          </a:p>
        </p:txBody>
      </p:sp>
    </p:spTree>
    <p:extLst>
      <p:ext uri="{BB962C8B-B14F-4D97-AF65-F5344CB8AC3E}">
        <p14:creationId xmlns:p14="http://schemas.microsoft.com/office/powerpoint/2010/main" val="173032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DC6EC8-F45F-4688-8DA9-A2380F61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Porque usá-lo 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08C0DBE-CE7E-4435-AC31-E4331D9BD9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64054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108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0339B3-5A53-4337-BC15-86725B80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EBEBEB"/>
                </a:solidFill>
              </a:rPr>
              <a:t>Porque usá-lo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E0881E-2A4D-49B9-BF55-1C25BC983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3887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442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1F03AA-30F0-4086-943F-6E8F41C8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LINGUAGEM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A86A-18E3-4ECA-A59B-B1EFF363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API STREAM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86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4E2-AA89-4834-A387-64FA115D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263F-9CD5-41F4-8BCB-3CB76C44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das principais características da Stream API é que ela concentra em disponibilizar um trio de operações conhecido como:</a:t>
            </a:r>
          </a:p>
          <a:p>
            <a:r>
              <a:rPr lang="pt-BR" dirty="0"/>
              <a:t> Filter</a:t>
            </a:r>
          </a:p>
          <a:p>
            <a:r>
              <a:rPr lang="pt-BR" dirty="0"/>
              <a:t> Map</a:t>
            </a:r>
          </a:p>
          <a:p>
            <a:r>
              <a:rPr lang="pt-BR" dirty="0"/>
              <a:t> Reduce.</a:t>
            </a:r>
          </a:p>
          <a:p>
            <a:r>
              <a:rPr lang="pt-BR" dirty="0"/>
              <a:t>Essas operações servem para filtrar dados em uma coleção e retorná-los de acordo com a necessidade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51473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77BA-71C3-444C-A4F4-65363547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BEBEB"/>
                </a:solidFill>
              </a:rPr>
              <a:t>EXEMPLO EM JAVA </a:t>
            </a:r>
          </a:p>
        </p:txBody>
      </p:sp>
      <p:sp>
        <p:nvSpPr>
          <p:cNvPr id="52" name="Content Placeholder 10">
            <a:extLst>
              <a:ext uri="{FF2B5EF4-FFF2-40B4-BE49-F238E27FC236}">
                <a16:creationId xmlns:a16="http://schemas.microsoft.com/office/drawing/2014/main" id="{798D48DF-5110-48C5-B34B-ADFA7A0B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027250"/>
            <a:ext cx="3481054" cy="1992549"/>
          </a:xfrm>
        </p:spPr>
        <p:txBody>
          <a:bodyPr anchor="ctr">
            <a:normAutofit/>
          </a:bodyPr>
          <a:lstStyle/>
          <a:p>
            <a:endParaRPr lang="en-US" sz="1600" dirty="0"/>
          </a:p>
        </p:txBody>
      </p:sp>
      <p:pic>
        <p:nvPicPr>
          <p:cNvPr id="53" name="Content Placeholder 5">
            <a:extLst>
              <a:ext uri="{FF2B5EF4-FFF2-40B4-BE49-F238E27FC236}">
                <a16:creationId xmlns:a16="http://schemas.microsoft.com/office/drawing/2014/main" id="{EFD77830-80A4-4E28-A631-D94B773F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4" y="2422295"/>
            <a:ext cx="11745156" cy="400513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8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DA32-5EC3-436F-A71A-C1E83D25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EM JAVASCRIPT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0CB2FE-50CB-4F79-B2B6-AB4653AFA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29" y="2636668"/>
            <a:ext cx="11159231" cy="3169328"/>
          </a:xfrm>
        </p:spPr>
      </p:pic>
    </p:spTree>
    <p:extLst>
      <p:ext uri="{BB962C8B-B14F-4D97-AF65-F5344CB8AC3E}">
        <p14:creationId xmlns:p14="http://schemas.microsoft.com/office/powerpoint/2010/main" val="750157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Tarefa 02</vt:lpstr>
      <vt:lpstr>LINGUAGEM C#</vt:lpstr>
      <vt:lpstr>O que é LINQ?</vt:lpstr>
      <vt:lpstr>Porque usá-lo ?</vt:lpstr>
      <vt:lpstr>Porque usá-lo ?</vt:lpstr>
      <vt:lpstr>LINGUAGEM JAVA</vt:lpstr>
      <vt:lpstr>VISÃO GERAL</vt:lpstr>
      <vt:lpstr>EXEMPLO EM JAVA </vt:lpstr>
      <vt:lpstr>EXEMPLO EM JAVASCRIPT</vt:lpstr>
      <vt:lpstr>QUAL A DIFERENÇA?</vt:lpstr>
      <vt:lpstr>PODER DA ABSTRAÇÃO</vt:lpstr>
      <vt:lpstr>Standard Query Operators  (Operadores de consulta padrão) </vt:lpstr>
      <vt:lpstr>SELECT</vt:lpstr>
      <vt:lpstr>GroupJoin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Tarefa 02</dc:title>
  <dc:creator>Uria Moraes De Abreu</dc:creator>
  <cp:lastModifiedBy>bruno bernardo</cp:lastModifiedBy>
  <cp:revision>5</cp:revision>
  <dcterms:created xsi:type="dcterms:W3CDTF">2019-06-12T18:56:27Z</dcterms:created>
  <dcterms:modified xsi:type="dcterms:W3CDTF">2019-06-12T22:54:13Z</dcterms:modified>
</cp:coreProperties>
</file>