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40" r:id="rId1"/>
  </p:sldMasterIdLst>
  <p:notesMasterIdLst>
    <p:notesMasterId r:id="rId5"/>
  </p:notesMasterIdLst>
  <p:sldIdLst>
    <p:sldId id="329" r:id="rId2"/>
    <p:sldId id="331" r:id="rId3"/>
    <p:sldId id="335" r:id="rId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333333"/>
    <a:srgbClr val="0F9CEB"/>
    <a:srgbClr val="2D4BA5"/>
    <a:srgbClr val="E6EBF5"/>
    <a:srgbClr val="4584D3"/>
    <a:srgbClr val="4585D3"/>
    <a:srgbClr val="9999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729" autoAdjust="0"/>
  </p:normalViewPr>
  <p:slideViewPr>
    <p:cSldViewPr showGuides="1">
      <p:cViewPr varScale="1">
        <p:scale>
          <a:sx n="70" d="100"/>
          <a:sy n="70" d="100"/>
        </p:scale>
        <p:origin x="72" y="25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日付プレースホル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4A2940C-3C50-446E-B57E-08AD68B032B2}" type="datetimeFigureOut">
              <a:rPr lang="en-US"/>
              <a:pPr>
                <a:defRPr/>
              </a:pPr>
              <a:t>12/7/2020</a:t>
            </a:fld>
            <a:endParaRPr lang="en-US"/>
          </a:p>
        </p:txBody>
      </p:sp>
      <p:sp>
        <p:nvSpPr>
          <p:cNvPr id="4" name="スライド イメージ プレースホル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C53EE6F-2752-42F8-84C4-4A42A8A7689F}" type="slidenum">
              <a:rPr lang="en-US"/>
              <a:pPr>
                <a:defRPr/>
              </a:pPr>
              <a:t>‹#›</a:t>
            </a:fld>
            <a:endParaRPr lang="en-US"/>
          </a:p>
        </p:txBody>
      </p:sp>
    </p:spTree>
    <p:extLst>
      <p:ext uri="{BB962C8B-B14F-4D97-AF65-F5344CB8AC3E}">
        <p14:creationId xmlns:p14="http://schemas.microsoft.com/office/powerpoint/2010/main" val="2864516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社外_英語)">
    <p:bg>
      <p:bgPr>
        <a:solidFill>
          <a:srgbClr val="E6E6E6"/>
        </a:solidFill>
        <a:effectLst/>
      </p:bgPr>
    </p:bg>
    <p:spTree>
      <p:nvGrpSpPr>
        <p:cNvPr id="1" name=""/>
        <p:cNvGrpSpPr/>
        <p:nvPr/>
      </p:nvGrpSpPr>
      <p:grpSpPr>
        <a:xfrm>
          <a:off x="0" y="0"/>
          <a:ext cx="0" cy="0"/>
          <a:chOff x="0" y="0"/>
          <a:chExt cx="0" cy="0"/>
        </a:xfrm>
      </p:grpSpPr>
      <p:sp>
        <p:nvSpPr>
          <p:cNvPr id="10" name="フリーフォーム 9"/>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15" name="タイトル 66"/>
          <p:cNvSpPr>
            <a:spLocks noGrp="1"/>
          </p:cNvSpPr>
          <p:nvPr>
            <p:ph type="title" hasCustomPrompt="1"/>
          </p:nvPr>
        </p:nvSpPr>
        <p:spPr>
          <a:xfrm>
            <a:off x="490220" y="2333655"/>
            <a:ext cx="1860130" cy="1122184"/>
          </a:xfrm>
          <a:prstGeom prst="rect">
            <a:avLst/>
          </a:prstGeom>
          <a:solidFill>
            <a:schemeClr val="bg1"/>
          </a:solidFill>
        </p:spPr>
        <p:txBody>
          <a:bodyPr wrap="none" lIns="234000" tIns="234000" rIns="234000" bIns="125999" anchor="b">
            <a:spAutoFit/>
          </a:bodyPr>
          <a:lstStyle>
            <a:lvl1pPr>
              <a:lnSpc>
                <a:spcPct val="85000"/>
              </a:lnSpc>
              <a:defRPr sz="5800" spc="-200" baseline="0">
                <a:latin typeface="+mn-lt"/>
                <a:ea typeface="+mj-ea"/>
              </a:defRPr>
            </a:lvl1pPr>
          </a:lstStyle>
          <a:p>
            <a:r>
              <a:rPr kumimoji="1" lang="en-US" altLang="ja-JP" dirty="0"/>
              <a:t>Title</a:t>
            </a:r>
            <a:endParaRPr kumimoji="1" lang="ja-JP" altLang="en-US" dirty="0"/>
          </a:p>
        </p:txBody>
      </p:sp>
      <p:sp>
        <p:nvSpPr>
          <p:cNvPr id="14" name="テキスト プレースホルダー 4"/>
          <p:cNvSpPr>
            <a:spLocks noGrp="1"/>
          </p:cNvSpPr>
          <p:nvPr>
            <p:ph type="body" sz="quarter" idx="17" hasCustomPrompt="1"/>
          </p:nvPr>
        </p:nvSpPr>
        <p:spPr>
          <a:xfrm>
            <a:off x="490220" y="-3175"/>
            <a:ext cx="5605780" cy="976396"/>
          </a:xfrm>
          <a:prstGeom prst="rect">
            <a:avLst/>
          </a:prstGeom>
        </p:spPr>
        <p:txBody>
          <a:bodyPr anchor="ctr">
            <a:normAutofit/>
          </a:bodyPr>
          <a:lstStyle>
            <a:lvl1pPr marL="0" indent="0">
              <a:spcBef>
                <a:spcPts val="0"/>
              </a:spcBef>
              <a:buNone/>
              <a:defRPr sz="2200" b="1"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en-US" altLang="ja-JP" dirty="0"/>
              <a:t>Submit to</a:t>
            </a:r>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1"/>
          <p:cNvSpPr txBox="1">
            <a:spLocks/>
          </p:cNvSpPr>
          <p:nvPr userDrawn="1"/>
        </p:nvSpPr>
        <p:spPr>
          <a:xfrm>
            <a:off x="490220" y="6126794"/>
            <a:ext cx="5605780"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a:t>
            </a:r>
            <a:r>
              <a:rPr lang="en-US" altLang="ja-JP" dirty="0"/>
              <a:t>20</a:t>
            </a:r>
            <a:r>
              <a:rPr lang="sk-SK" altLang="ja-JP" dirty="0"/>
              <a:t> KIOXIA Corporation. All Rights Reserved.</a:t>
            </a:r>
            <a:endParaRPr lang="ja-JP" altLang="en-US" dirty="0"/>
          </a:p>
        </p:txBody>
      </p:sp>
      <p:sp>
        <p:nvSpPr>
          <p:cNvPr id="9" name="テキスト プレースホルダー 28"/>
          <p:cNvSpPr>
            <a:spLocks noGrp="1"/>
          </p:cNvSpPr>
          <p:nvPr>
            <p:ph type="body" sz="quarter" idx="11" hasCustomPrompt="1"/>
          </p:nvPr>
        </p:nvSpPr>
        <p:spPr>
          <a:xfrm>
            <a:off x="490220" y="3400059"/>
            <a:ext cx="2484463" cy="879607"/>
          </a:xfrm>
          <a:prstGeom prst="rect">
            <a:avLst/>
          </a:prstGeom>
          <a:solidFill>
            <a:schemeClr val="bg1"/>
          </a:solidFill>
        </p:spPr>
        <p:txBody>
          <a:bodyPr wrap="none" lIns="270000" tIns="54000" rIns="234000" bIns="144000" anchor="t" anchorCtr="0">
            <a:spAutoFit/>
          </a:bodyPr>
          <a:lstStyle>
            <a:lvl1pPr marL="0" indent="0" defTabSz="158400">
              <a:lnSpc>
                <a:spcPct val="100000"/>
              </a:lnSpc>
              <a:spcBef>
                <a:spcPts val="500"/>
              </a:spcBef>
              <a:buNone/>
              <a:defRPr sz="2000" b="1" spc="-30" baseline="0">
                <a:latin typeface="+mn-lt"/>
                <a:ea typeface="+mn-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en-US" altLang="ja-JP" dirty="0"/>
              <a:t>Subtitle                </a:t>
            </a:r>
          </a:p>
          <a:p>
            <a:pPr lvl="0"/>
            <a:endParaRPr kumimoji="1" lang="en-US" altLang="ja-JP" dirty="0"/>
          </a:p>
        </p:txBody>
      </p:sp>
      <p:sp>
        <p:nvSpPr>
          <p:cNvPr id="12" name="Rectangle 2"/>
          <p:cNvSpPr>
            <a:spLocks noChangeArrowheads="1"/>
          </p:cNvSpPr>
          <p:nvPr userDrawn="1"/>
        </p:nvSpPr>
        <p:spPr bwMode="auto">
          <a:xfrm>
            <a:off x="1140847" y="4544834"/>
            <a:ext cx="4896544" cy="1077218"/>
          </a:xfrm>
          <a:prstGeom prst="rect">
            <a:avLst/>
          </a:prstGeom>
          <a:noFill/>
          <a:ln w="9525">
            <a:noFill/>
            <a:miter lim="800000"/>
            <a:headEnd/>
            <a:tailEnd/>
          </a:ln>
          <a:effectLst/>
        </p:spPr>
        <p:txBody>
          <a:bodyPr wrap="square" lIns="91440" tIns="45720" rIns="91440" bIns="45720" anchor="t" anchorCtr="0">
            <a:spAutoFit/>
          </a:bodyPr>
          <a:lstStyle/>
          <a:p>
            <a:endParaRPr lang="en-US" altLang="ja-JP" sz="1600" b="0" dirty="0">
              <a:solidFill>
                <a:schemeClr val="tx1"/>
              </a:solidFill>
              <a:latin typeface="+mn-lt"/>
              <a:ea typeface="Segoe UI" panose="020B0502040204020203" pitchFamily="34" charset="0"/>
              <a:cs typeface="Segoe UI" panose="020B0502040204020203" pitchFamily="34" charset="0"/>
            </a:endParaRPr>
          </a:p>
          <a:p>
            <a:r>
              <a:rPr lang="en-US" altLang="ja-JP" sz="1600" b="0" dirty="0">
                <a:solidFill>
                  <a:schemeClr val="tx1"/>
                </a:solidFill>
                <a:latin typeface="+mn-lt"/>
                <a:ea typeface="Segoe UI" panose="020B0502040204020203" pitchFamily="34" charset="0"/>
                <a:cs typeface="Segoe UI" panose="020B0502040204020203" pitchFamily="34" charset="0"/>
              </a:rPr>
              <a:t>Memory Application Engineering Dept. 1</a:t>
            </a:r>
          </a:p>
          <a:p>
            <a:r>
              <a:rPr lang="en-US" altLang="ja-JP" sz="1600" b="0" dirty="0">
                <a:solidFill>
                  <a:schemeClr val="tx1"/>
                </a:solidFill>
                <a:latin typeface="+mn-lt"/>
                <a:ea typeface="Segoe UI" panose="020B0502040204020203" pitchFamily="34" charset="0"/>
                <a:cs typeface="Segoe UI" panose="020B0502040204020203" pitchFamily="34" charset="0"/>
              </a:rPr>
              <a:t>Memory Division</a:t>
            </a:r>
          </a:p>
          <a:p>
            <a:r>
              <a:rPr lang="en-US" altLang="ja-JP" sz="1600" b="0" dirty="0">
                <a:solidFill>
                  <a:schemeClr val="tx1"/>
                </a:solidFill>
                <a:latin typeface="+mn-lt"/>
                <a:ea typeface="Segoe UI" panose="020B0502040204020203" pitchFamily="34" charset="0"/>
                <a:cs typeface="Segoe UI" panose="020B0502040204020203" pitchFamily="34" charset="0"/>
              </a:rPr>
              <a:t>KIOXIA Corporation</a:t>
            </a:r>
          </a:p>
        </p:txBody>
      </p:sp>
      <p:sp>
        <p:nvSpPr>
          <p:cNvPr id="13" name="テキスト プレースホルダー 7"/>
          <p:cNvSpPr>
            <a:spLocks noGrp="1"/>
          </p:cNvSpPr>
          <p:nvPr>
            <p:ph type="body" sz="quarter" idx="12" hasCustomPrompt="1"/>
          </p:nvPr>
        </p:nvSpPr>
        <p:spPr>
          <a:xfrm>
            <a:off x="1140847" y="4556870"/>
            <a:ext cx="4896544" cy="338554"/>
          </a:xfrm>
          <a:prstGeom prst="rect">
            <a:avLst/>
          </a:prstGeom>
        </p:spPr>
        <p:txBody>
          <a:bodyPr wrap="square" anchor="ctr">
            <a:spAutoFit/>
          </a:bodyPr>
          <a:lstStyle>
            <a:lvl1pPr marL="0" indent="0">
              <a:buNone/>
              <a:defRPr sz="1600" b="0" baseline="0">
                <a:solidFill>
                  <a:schemeClr val="tx1"/>
                </a:solidFill>
                <a:latin typeface="+mn-lt"/>
              </a:defRPr>
            </a:lvl1pPr>
          </a:lstStyle>
          <a:p>
            <a:pPr lvl="0"/>
            <a:r>
              <a:rPr kumimoji="1" lang="en-US" altLang="ja-JP" dirty="0"/>
              <a:t>(Memory Application Engineering Group 3)</a:t>
            </a:r>
            <a:endParaRPr kumimoji="1" lang="ja-JP" altLang="en-US" dirty="0"/>
          </a:p>
        </p:txBody>
      </p:sp>
      <p:sp>
        <p:nvSpPr>
          <p:cNvPr id="17" name="テキスト プレースホルダー 28"/>
          <p:cNvSpPr>
            <a:spLocks noGrp="1"/>
          </p:cNvSpPr>
          <p:nvPr>
            <p:ph type="body" sz="quarter" idx="18" hasCustomPrompt="1"/>
          </p:nvPr>
        </p:nvSpPr>
        <p:spPr>
          <a:xfrm>
            <a:off x="490219" y="3768760"/>
            <a:ext cx="1049776" cy="507710"/>
          </a:xfrm>
          <a:prstGeom prst="rect">
            <a:avLst/>
          </a:prstGeom>
          <a:solidFill>
            <a:schemeClr val="bg1"/>
          </a:solidFill>
        </p:spPr>
        <p:txBody>
          <a:bodyPr wrap="none" lIns="270000" tIns="54000" rIns="234000" bIns="144000" anchor="t" anchorCtr="0">
            <a:spAutoFit/>
          </a:bodyPr>
          <a:lstStyle>
            <a:lvl1pPr marL="0" indent="0" defTabSz="158400">
              <a:lnSpc>
                <a:spcPct val="100000"/>
              </a:lnSpc>
              <a:spcBef>
                <a:spcPts val="500"/>
              </a:spcBef>
              <a:buNone/>
              <a:defRPr sz="2000" b="1" spc="-30" baseline="0">
                <a:latin typeface="+mn-lt"/>
                <a:ea typeface="+mn-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en-US" altLang="ja-JP" dirty="0"/>
              <a:t>Date</a:t>
            </a:r>
          </a:p>
        </p:txBody>
      </p:sp>
      <p:sp>
        <p:nvSpPr>
          <p:cNvPr id="18" name="テキスト ボックス 16"/>
          <p:cNvSpPr txBox="1"/>
          <p:nvPr userDrawn="1"/>
        </p:nvSpPr>
        <p:spPr>
          <a:xfrm>
            <a:off x="9840416" y="5083443"/>
            <a:ext cx="1697214" cy="391628"/>
          </a:xfrm>
          <a:prstGeom prst="rect">
            <a:avLst/>
          </a:prstGeom>
          <a:noFill/>
          <a:ln w="19050">
            <a:solidFill>
              <a:schemeClr val="tx1"/>
            </a:solidFill>
          </a:ln>
        </p:spPr>
        <p:txBody>
          <a:bodyPr wrap="none" lIns="180000" tIns="72000" rIns="180000" bIns="72000" rtlCol="0" anchor="ctr" anchorCtr="1">
            <a:spAutoFit/>
          </a:bodyPr>
          <a:lstStyle/>
          <a:p>
            <a:r>
              <a:rPr lang="en-US" altLang="ja-JP" sz="1600" b="1" spc="100" dirty="0">
                <a:solidFill>
                  <a:schemeClr val="tx1"/>
                </a:solidFill>
                <a:latin typeface="+mn-lt"/>
                <a:ea typeface="Segoe UI" panose="020B0502040204020203" pitchFamily="34" charset="0"/>
                <a:cs typeface="Segoe UI" panose="020B0502040204020203" pitchFamily="34" charset="0"/>
              </a:rPr>
              <a:t>Confidential</a:t>
            </a:r>
            <a:endParaRPr lang="ja-JP" altLang="en-US" sz="1600" b="1" spc="100" dirty="0">
              <a:solidFill>
                <a:schemeClr val="tx1"/>
              </a:solidFill>
              <a:latin typeface="+mn-lt"/>
              <a:cs typeface="Segoe UI" panose="020B0502040204020203" pitchFamily="34" charset="0"/>
            </a:endParaRPr>
          </a:p>
        </p:txBody>
      </p:sp>
    </p:spTree>
    <p:extLst>
      <p:ext uri="{BB962C8B-B14F-4D97-AF65-F5344CB8AC3E}">
        <p14:creationId xmlns:p14="http://schemas.microsoft.com/office/powerpoint/2010/main" val="94897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注意文言 (英語)">
    <p:spTree>
      <p:nvGrpSpPr>
        <p:cNvPr id="1" name=""/>
        <p:cNvGrpSpPr/>
        <p:nvPr/>
      </p:nvGrpSpPr>
      <p:grpSpPr>
        <a:xfrm>
          <a:off x="0" y="0"/>
          <a:ext cx="0" cy="0"/>
          <a:chOff x="0" y="0"/>
          <a:chExt cx="0" cy="0"/>
        </a:xfrm>
      </p:grpSpPr>
      <p:sp>
        <p:nvSpPr>
          <p:cNvPr id="6" name="正方形/長方形 5"/>
          <p:cNvSpPr/>
          <p:nvPr userDrawn="1"/>
        </p:nvSpPr>
        <p:spPr>
          <a:xfrm>
            <a:off x="0" y="0"/>
            <a:ext cx="12192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userDrawn="1"/>
        </p:nvSpPr>
        <p:spPr>
          <a:xfrm>
            <a:off x="304800" y="306000"/>
            <a:ext cx="11582400" cy="6262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Text Box 3"/>
          <p:cNvSpPr txBox="1">
            <a:spLocks noChangeArrowheads="1"/>
          </p:cNvSpPr>
          <p:nvPr userDrawn="1"/>
        </p:nvSpPr>
        <p:spPr bwMode="auto">
          <a:xfrm>
            <a:off x="503767" y="1268760"/>
            <a:ext cx="11171767" cy="52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85725" indent="-85725" defTabSz="968375" eaLnBrk="0" hangingPunct="0">
              <a:defRPr kumimoji="1">
                <a:solidFill>
                  <a:schemeClr val="tx1"/>
                </a:solidFill>
                <a:latin typeface="Arial" charset="0"/>
                <a:ea typeface="ＭＳ Ｐゴシック" pitchFamily="50" charset="-128"/>
              </a:defRPr>
            </a:lvl1pPr>
            <a:lvl2pPr marL="742950" indent="-285750" defTabSz="968375" eaLnBrk="0" hangingPunct="0">
              <a:defRPr kumimoji="1">
                <a:solidFill>
                  <a:schemeClr val="tx1"/>
                </a:solidFill>
                <a:latin typeface="Arial" charset="0"/>
                <a:ea typeface="ＭＳ Ｐゴシック" pitchFamily="50" charset="-128"/>
              </a:defRPr>
            </a:lvl2pPr>
            <a:lvl3pPr marL="1143000" indent="-228600" defTabSz="968375" eaLnBrk="0" hangingPunct="0">
              <a:defRPr kumimoji="1">
                <a:solidFill>
                  <a:schemeClr val="tx1"/>
                </a:solidFill>
                <a:latin typeface="Arial" charset="0"/>
                <a:ea typeface="ＭＳ Ｐゴシック" pitchFamily="50" charset="-128"/>
              </a:defRPr>
            </a:lvl3pPr>
            <a:lvl4pPr marL="1600200" indent="-228600" defTabSz="968375" eaLnBrk="0" hangingPunct="0">
              <a:defRPr kumimoji="1">
                <a:solidFill>
                  <a:schemeClr val="tx1"/>
                </a:solidFill>
                <a:latin typeface="Arial" charset="0"/>
                <a:ea typeface="ＭＳ Ｐゴシック" pitchFamily="50" charset="-128"/>
              </a:defRPr>
            </a:lvl4pPr>
            <a:lvl5pPr marL="2057400" indent="-228600" defTabSz="968375" eaLnBrk="0" hangingPunct="0">
              <a:defRPr kumimoji="1">
                <a:solidFill>
                  <a:schemeClr val="tx1"/>
                </a:solidFill>
                <a:latin typeface="Arial" charset="0"/>
                <a:ea typeface="ＭＳ Ｐゴシック" pitchFamily="50" charset="-128"/>
              </a:defRPr>
            </a:lvl5pPr>
            <a:lvl6pPr marL="2514600" indent="-228600" defTabSz="968375"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defTabSz="968375"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defTabSz="968375"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defTabSz="968375" eaLnBrk="0" fontAlgn="base" hangingPunct="0">
              <a:spcBef>
                <a:spcPct val="0"/>
              </a:spcBef>
              <a:spcAft>
                <a:spcPct val="0"/>
              </a:spcAft>
              <a:defRPr kumimoji="1">
                <a:solidFill>
                  <a:schemeClr val="tx1"/>
                </a:solidFill>
                <a:latin typeface="Arial" charset="0"/>
                <a:ea typeface="ＭＳ Ｐゴシック" pitchFamily="50" charset="-128"/>
              </a:defRPr>
            </a:lvl9pPr>
          </a:lstStyle>
          <a:p>
            <a:pPr marL="0" indent="0">
              <a:lnSpc>
                <a:spcPts val="1000"/>
              </a:lnSpc>
              <a:spcBef>
                <a:spcPts val="300"/>
              </a:spcBef>
              <a:spcAft>
                <a:spcPts val="300"/>
              </a:spcAft>
              <a:defRPr/>
            </a:pPr>
            <a:r>
              <a:rPr lang="en-US" altLang="ja-JP" sz="900" b="0" dirty="0">
                <a:solidFill>
                  <a:srgbClr val="000000"/>
                </a:solidFill>
                <a:latin typeface="+mn-lt"/>
              </a:rPr>
              <a:t>KIOXIA Corporation and its subsidiaries and affiliates are collectively referred to as “KIOXIA”.</a:t>
            </a:r>
            <a:br>
              <a:rPr lang="en-US" altLang="ja-JP" sz="900" b="0" dirty="0">
                <a:solidFill>
                  <a:srgbClr val="000000"/>
                </a:solidFill>
                <a:latin typeface="+mn-lt"/>
              </a:rPr>
            </a:br>
            <a:r>
              <a:rPr lang="en-US" altLang="ja-JP" sz="900" b="0" dirty="0">
                <a:solidFill>
                  <a:srgbClr val="000000"/>
                </a:solidFill>
                <a:latin typeface="+mn-lt"/>
              </a:rPr>
              <a:t>Hardware, software and systems described in this document are collectively referred to as “Product”.</a:t>
            </a:r>
          </a:p>
          <a:p>
            <a:pPr marL="90000" indent="-90000">
              <a:lnSpc>
                <a:spcPts val="1000"/>
              </a:lnSpc>
              <a:spcBef>
                <a:spcPts val="300"/>
              </a:spcBef>
              <a:spcAft>
                <a:spcPts val="300"/>
              </a:spcAft>
              <a:buFont typeface="Arial" panose="020B0604020202020204" pitchFamily="34" charset="0"/>
              <a:buChar char="•"/>
              <a:defRPr/>
            </a:pPr>
            <a:r>
              <a:rPr lang="en-US" altLang="ja-JP" sz="900" b="0" dirty="0">
                <a:solidFill>
                  <a:srgbClr val="000000"/>
                </a:solidFill>
                <a:latin typeface="+mn-lt"/>
              </a:rPr>
              <a:t>KIOXIA reserves the right to make changes to the information in this document and related Product without notice.</a:t>
            </a:r>
          </a:p>
          <a:p>
            <a:pPr marL="90000" indent="-90000">
              <a:lnSpc>
                <a:spcPts val="1000"/>
              </a:lnSpc>
              <a:spcBef>
                <a:spcPts val="300"/>
              </a:spcBef>
              <a:spcAft>
                <a:spcPts val="300"/>
              </a:spcAft>
              <a:buFont typeface="Arial" panose="020B0604020202020204" pitchFamily="34" charset="0"/>
              <a:buChar char="•"/>
              <a:defRPr/>
            </a:pPr>
            <a:r>
              <a:rPr lang="en-US" altLang="ja-JP" sz="900" b="0" dirty="0">
                <a:solidFill>
                  <a:srgbClr val="000000"/>
                </a:solidFill>
                <a:latin typeface="+mn-lt"/>
              </a:rPr>
              <a:t>This document and any information herein may not be reproduced without prior written permission from KIOXIA. Even with KIOXIA's written permission, reproduction is permissible only if reproduction is without alteration/omission.</a:t>
            </a:r>
          </a:p>
          <a:p>
            <a:pPr marL="90000" indent="-90000">
              <a:lnSpc>
                <a:spcPts val="1000"/>
              </a:lnSpc>
              <a:spcBef>
                <a:spcPts val="300"/>
              </a:spcBef>
              <a:spcAft>
                <a:spcPts val="300"/>
              </a:spcAft>
              <a:buFont typeface="Arial" panose="020B0604020202020204" pitchFamily="34" charset="0"/>
              <a:buChar char="•"/>
              <a:defRPr/>
            </a:pPr>
            <a:r>
              <a:rPr lang="en-US" altLang="ja-JP" sz="900" b="0" dirty="0">
                <a:solidFill>
                  <a:srgbClr val="000000"/>
                </a:solidFill>
                <a:latin typeface="+mn-lt"/>
              </a:rPr>
              <a:t>Though KIOXIA works continually to improve Product's quality and reliability, Product can malfunction or fail. Customers are responsible for complying with safety standards and for providing adequate designs and safeguards for their hardware, software and systems which minimize risk and avoid situations in which a malfunction or failure of Product could cause loss of human life, bodily injury or damage to property, including data loss or corruption. Before customers use the Product, create designs including the Product, or incorporate the Product into their own applications, customers must also refer to and comply with (a) the latest versions of all relevant KIOXIA information, including without limitation, this document, the specifications, the data sheets and application notes for Product and the precautions and conditions set forth in the "Reliability Information" in KIOXIA Corporation’s website and (b) the instructions for the application with which the Product will be used with or for. Customers are solely responsible for all aspects of their own product design or applications, including but not limited to (a) determining the appropriateness of the use of this Product in such design or applications; (b) evaluating and determining the applicability of any information contained in this document, or in charts, diagrams, programs, algorithms, sample application circuits, or any other referenced documents; and (c) validating all operating parameters for such designs and applications. </a:t>
            </a:r>
            <a:r>
              <a:rPr lang="en-US" altLang="ja-JP" sz="900" b="1" dirty="0">
                <a:solidFill>
                  <a:srgbClr val="000000"/>
                </a:solidFill>
                <a:latin typeface="+mn-lt"/>
              </a:rPr>
              <a:t>KIOXIA ASSUMES NO LIABILITY FOR CUSTOMERS' PRODUCT DESIGN OR APPLICATIONS.</a:t>
            </a:r>
          </a:p>
          <a:p>
            <a:pPr marL="90000" indent="-90000">
              <a:lnSpc>
                <a:spcPts val="1000"/>
              </a:lnSpc>
              <a:spcBef>
                <a:spcPts val="300"/>
              </a:spcBef>
              <a:spcAft>
                <a:spcPts val="300"/>
              </a:spcAft>
              <a:buFont typeface="Arial" panose="020B0604020202020204" pitchFamily="34" charset="0"/>
              <a:buChar char="•"/>
              <a:defRPr/>
            </a:pPr>
            <a:r>
              <a:rPr lang="en-US" altLang="ja-JP" sz="900" b="1" dirty="0">
                <a:solidFill>
                  <a:srgbClr val="000000"/>
                </a:solidFill>
                <a:latin typeface="+mn-lt"/>
              </a:rPr>
              <a:t>PRODUCT IS NEITHER INTENDED NOR WARRANTED FOR USE IN EQUIPMENTS OR SYSTEMS THAT REQUIRE EXTRAORDINARILY HIGH LEVELS OF QUALITY AND/OR RELIABILITY, AND/OR A MALFUNCTION OR FAILURE OF WHICH MAY CAUSE LOSS OF HUMAN LIFE, BODILY INJURY, SERIOUS PROPERTY DAMAGE AND/OR SERIOUS PUBLIC IMPACT ("UNINTENDED USE"). </a:t>
            </a:r>
            <a:r>
              <a:rPr lang="en-US" altLang="ja-JP" sz="900" b="0" dirty="0">
                <a:solidFill>
                  <a:srgbClr val="000000"/>
                </a:solidFill>
                <a:latin typeface="+mn-lt"/>
              </a:rPr>
              <a:t>Except for specific applications as expressly stated in this document, Unintended Use includes, without limitation, equipment used in nuclear facilities, equipment used in the aerospace industry, lifesaving and/or life supporting medical equipment, equipment used for automobiles, trains, ships and other transportation, traffic signaling equipment, equipment used to control combustions or explosions, safety devices, elevators and escalators, and devices related to power plant.</a:t>
            </a:r>
            <a:br>
              <a:rPr lang="en-US" altLang="ja-JP" sz="900" b="0" dirty="0">
                <a:solidFill>
                  <a:srgbClr val="000000"/>
                </a:solidFill>
                <a:latin typeface="+mn-lt"/>
              </a:rPr>
            </a:br>
            <a:r>
              <a:rPr lang="en-US" altLang="ja-JP" sz="900" b="1" dirty="0">
                <a:solidFill>
                  <a:srgbClr val="000000"/>
                </a:solidFill>
                <a:latin typeface="+mn-lt"/>
              </a:rPr>
              <a:t>IF YOU USE PRODUCT FOR UNINTENDED USE, KIOXIA ASSUMES NO LIABILITY FOR PRODUCT. </a:t>
            </a:r>
            <a:r>
              <a:rPr lang="en-US" altLang="ja-JP" sz="900" b="0" dirty="0">
                <a:solidFill>
                  <a:srgbClr val="000000"/>
                </a:solidFill>
                <a:latin typeface="+mn-lt"/>
              </a:rPr>
              <a:t>For details, please contact your KIOXIA sales representative or contact us via our website.</a:t>
            </a:r>
          </a:p>
          <a:p>
            <a:pPr marL="90000" indent="-90000">
              <a:lnSpc>
                <a:spcPts val="1000"/>
              </a:lnSpc>
              <a:spcBef>
                <a:spcPts val="300"/>
              </a:spcBef>
              <a:spcAft>
                <a:spcPts val="300"/>
              </a:spcAft>
              <a:buFont typeface="Arial" panose="020B0604020202020204" pitchFamily="34" charset="0"/>
              <a:buChar char="•"/>
              <a:defRPr/>
            </a:pPr>
            <a:r>
              <a:rPr lang="en-US" altLang="ja-JP" sz="900" b="0" dirty="0">
                <a:solidFill>
                  <a:srgbClr val="000000"/>
                </a:solidFill>
                <a:latin typeface="+mn-lt"/>
              </a:rPr>
              <a:t>Do not disassemble, analyze, reverse-engineer, alter, modify, translate or copy Product, whether in whole or in part.</a:t>
            </a:r>
          </a:p>
          <a:p>
            <a:pPr marL="90000" indent="-90000">
              <a:lnSpc>
                <a:spcPts val="1000"/>
              </a:lnSpc>
              <a:spcBef>
                <a:spcPts val="300"/>
              </a:spcBef>
              <a:spcAft>
                <a:spcPts val="300"/>
              </a:spcAft>
              <a:buFont typeface="Arial" panose="020B0604020202020204" pitchFamily="34" charset="0"/>
              <a:buChar char="•"/>
              <a:defRPr/>
            </a:pPr>
            <a:r>
              <a:rPr lang="en-US" altLang="ja-JP" sz="900" b="0" dirty="0">
                <a:solidFill>
                  <a:srgbClr val="000000"/>
                </a:solidFill>
                <a:latin typeface="+mn-lt"/>
              </a:rPr>
              <a:t>Product shall not be used for or incorporated into any products or systems whose manufacture, use, or sale is prohibited under any applicable laws or regulations.</a:t>
            </a:r>
          </a:p>
          <a:p>
            <a:pPr marL="90000" indent="-90000">
              <a:lnSpc>
                <a:spcPts val="1000"/>
              </a:lnSpc>
              <a:spcBef>
                <a:spcPts val="300"/>
              </a:spcBef>
              <a:spcAft>
                <a:spcPts val="300"/>
              </a:spcAft>
              <a:buFont typeface="Arial" panose="020B0604020202020204" pitchFamily="34" charset="0"/>
              <a:buChar char="•"/>
              <a:defRPr/>
            </a:pPr>
            <a:r>
              <a:rPr lang="en-US" altLang="ja-JP" sz="900" b="0" dirty="0">
                <a:solidFill>
                  <a:srgbClr val="000000"/>
                </a:solidFill>
                <a:latin typeface="+mn-lt"/>
              </a:rPr>
              <a:t>The information contained herein is presented only as guidance for Product use. No responsibility is assumed by KIOXIA for any infringement of patents or any other intellectual property rights of third parties that may result from the use of Product. No license to any intellectual property right is granted by this document, whether express or implied, by estoppel or otherwise.</a:t>
            </a:r>
          </a:p>
          <a:p>
            <a:pPr marL="90000" indent="-90000">
              <a:lnSpc>
                <a:spcPts val="1000"/>
              </a:lnSpc>
              <a:spcBef>
                <a:spcPts val="300"/>
              </a:spcBef>
              <a:spcAft>
                <a:spcPts val="300"/>
              </a:spcAft>
              <a:buFont typeface="Arial" panose="020B0604020202020204" pitchFamily="34" charset="0"/>
              <a:buChar char="•"/>
              <a:defRPr/>
            </a:pPr>
            <a:r>
              <a:rPr lang="en-US" altLang="ja-JP" sz="900" b="1" dirty="0">
                <a:solidFill>
                  <a:srgbClr val="000000"/>
                </a:solidFill>
                <a:latin typeface="+mn-lt"/>
              </a:rPr>
              <a:t>ABSENT A WRITTEN SIGNED AGREEMENT, EXCEPT AS PROVIDED IN THE RELEVANT TERMS AND CONDITIONS OF SALE FOR PRODUCT, AND TO THE MAXIMUM EXTENT ALLOWABLE BY LAW, KIOXIA (1) ASSUMES NO LIABILITY WHATSOEVER, INCLUDING WITHOUT LIMITATION, INDIRECT, CONSEQUENTIAL, SPECIAL, OR INCIDENTAL DAMAGES OR LOSS, INCLUDING WITHOUT LIMITATION, LOSS OF PROFITS, LOSS OF OPPORTUNITIES, BUSINESS INTERRUPTION AND LOSS OF DATA, AND (2) DISCLAIMS ANY AND ALL EXPRESS OR IMPLIED WARRANTIES AND CONDITIONS RELATED TO SALE, USE OF PRODUCT, OR INFORMATION, INCLUDING WARRANTIES OR CONDITIONS OF MERCHANTABILITY, FITNESS FOR A PARTICULAR PURPOSE, ACCURACY OF INFORMATION, OR NONINFRINGEMENT.</a:t>
            </a:r>
          </a:p>
          <a:p>
            <a:pPr marL="90000" indent="-90000">
              <a:lnSpc>
                <a:spcPts val="1000"/>
              </a:lnSpc>
              <a:spcBef>
                <a:spcPts val="300"/>
              </a:spcBef>
              <a:spcAft>
                <a:spcPts val="300"/>
              </a:spcAft>
              <a:buFont typeface="Arial" panose="020B0604020202020204" pitchFamily="34" charset="0"/>
              <a:buChar char="•"/>
              <a:defRPr/>
            </a:pPr>
            <a:r>
              <a:rPr lang="en-US" altLang="ja-JP" sz="900" b="0" dirty="0">
                <a:solidFill>
                  <a:srgbClr val="000000"/>
                </a:solidFill>
                <a:latin typeface="+mn-lt"/>
              </a:rPr>
              <a:t>Do not use or otherwise make available Product or related software or technology for any military purposes, including without limitation, for the design, development, use, stockpiling or manufacturing of nuclear, chemical, or biological weapons or missile technology products (mass destruction weapons). Product and related software and technology may be controlled under the applicable export laws and regulations including, without limitation, the Japanese Foreign Exchange and Foreign Trade Law and the U.S. Export Administration Regulations. Export and re-export of Product or related software or technology are strictly prohibited except in compliance with all applicable export laws and regulations.</a:t>
            </a:r>
          </a:p>
          <a:p>
            <a:pPr marL="90000" indent="-90000">
              <a:lnSpc>
                <a:spcPts val="1000"/>
              </a:lnSpc>
              <a:spcBef>
                <a:spcPts val="300"/>
              </a:spcBef>
              <a:spcAft>
                <a:spcPts val="300"/>
              </a:spcAft>
              <a:buFont typeface="Arial" panose="020B0604020202020204" pitchFamily="34" charset="0"/>
              <a:buChar char="•"/>
              <a:defRPr/>
            </a:pPr>
            <a:r>
              <a:rPr lang="en-US" altLang="ja-JP" sz="900" b="0" dirty="0">
                <a:solidFill>
                  <a:srgbClr val="000000"/>
                </a:solidFill>
                <a:latin typeface="+mn-lt"/>
              </a:rPr>
              <a:t>Please contact your KIOXIA sales representative for details as to environmental matters such as the RoHS compatibility of Product. Please use Product in compliance with all applicable laws and regulations that regulate the inclusion or use of controlled substances, including without limitation, the EU RoHS Directive. </a:t>
            </a:r>
            <a:r>
              <a:rPr lang="en-US" altLang="ja-JP" sz="900" b="1" dirty="0">
                <a:solidFill>
                  <a:srgbClr val="000000"/>
                </a:solidFill>
                <a:latin typeface="+mn-lt"/>
              </a:rPr>
              <a:t>KIOXIA ASSUMES NO LIABILITY FOR DAMAGES OR LOSSES OCCURRING AS A RESULT OF NONCOMPLIANCE WITH APPLICABLE LAWS AND REGULATIONS.</a:t>
            </a:r>
          </a:p>
        </p:txBody>
      </p:sp>
      <p:sp>
        <p:nvSpPr>
          <p:cNvPr id="5" name="Rectangle 2"/>
          <p:cNvSpPr>
            <a:spLocks noChangeArrowheads="1"/>
          </p:cNvSpPr>
          <p:nvPr userDrawn="1"/>
        </p:nvSpPr>
        <p:spPr bwMode="auto">
          <a:xfrm>
            <a:off x="503767" y="476672"/>
            <a:ext cx="110236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16" tIns="45608" rIns="91216" bIns="45608" anchor="ctr"/>
          <a:lstStyle>
            <a:lvl1pPr>
              <a:defRPr sz="2500">
                <a:solidFill>
                  <a:schemeClr val="tx1"/>
                </a:solidFill>
                <a:latin typeface="Arial" pitchFamily="34" charset="0"/>
                <a:ea typeface="ＭＳ Ｐゴシック" pitchFamily="50" charset="-128"/>
              </a:defRPr>
            </a:lvl1pPr>
            <a:lvl2pPr marL="742950" indent="-285750">
              <a:defRPr sz="2500">
                <a:solidFill>
                  <a:schemeClr val="tx1"/>
                </a:solidFill>
                <a:latin typeface="Arial" pitchFamily="34" charset="0"/>
                <a:ea typeface="ＭＳ Ｐゴシック" pitchFamily="50" charset="-128"/>
              </a:defRPr>
            </a:lvl2pPr>
            <a:lvl3pPr marL="1143000" indent="-228600">
              <a:defRPr sz="2500">
                <a:solidFill>
                  <a:schemeClr val="tx1"/>
                </a:solidFill>
                <a:latin typeface="Arial" pitchFamily="34" charset="0"/>
                <a:ea typeface="ＭＳ Ｐゴシック" pitchFamily="50" charset="-128"/>
              </a:defRPr>
            </a:lvl3pPr>
            <a:lvl4pPr marL="1600200" indent="-228600">
              <a:defRPr sz="2500">
                <a:solidFill>
                  <a:schemeClr val="tx1"/>
                </a:solidFill>
                <a:latin typeface="Arial" pitchFamily="34" charset="0"/>
                <a:ea typeface="ＭＳ Ｐゴシック" pitchFamily="50" charset="-128"/>
              </a:defRPr>
            </a:lvl4pPr>
            <a:lvl5pPr marL="2057400" indent="-228600">
              <a:defRPr sz="25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sz="25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sz="25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sz="25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sz="2500">
                <a:solidFill>
                  <a:schemeClr val="tx1"/>
                </a:solidFill>
                <a:latin typeface="Arial" pitchFamily="34" charset="0"/>
                <a:ea typeface="ＭＳ Ｐゴシック" pitchFamily="50" charset="-128"/>
              </a:defRPr>
            </a:lvl9pPr>
          </a:lstStyle>
          <a:p>
            <a:pPr algn="l" eaLnBrk="0" fontAlgn="base" hangingPunct="0">
              <a:spcBef>
                <a:spcPct val="0"/>
              </a:spcBef>
              <a:spcAft>
                <a:spcPct val="0"/>
              </a:spcAft>
              <a:defRPr/>
            </a:pPr>
            <a:r>
              <a:rPr kumimoji="0" lang="en-US" altLang="ja-JP" sz="3200" b="0" dirty="0">
                <a:solidFill>
                  <a:schemeClr val="tx1"/>
                </a:solidFill>
                <a:latin typeface="+mn-lt"/>
                <a:ea typeface="HGP創英角ｺﾞｼｯｸUB" pitchFamily="50" charset="-128"/>
                <a:cs typeface="Arial" panose="020B0604020202020204" pitchFamily="34" charset="0"/>
              </a:rPr>
              <a:t>RESTRICTIONS ON PRODUCT USE	</a:t>
            </a:r>
          </a:p>
        </p:txBody>
      </p:sp>
    </p:spTree>
    <p:extLst>
      <p:ext uri="{BB962C8B-B14F-4D97-AF65-F5344CB8AC3E}">
        <p14:creationId xmlns:p14="http://schemas.microsoft.com/office/powerpoint/2010/main" val="611083243"/>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注意文言 (日本語)">
    <p:spTree>
      <p:nvGrpSpPr>
        <p:cNvPr id="1" name=""/>
        <p:cNvGrpSpPr/>
        <p:nvPr/>
      </p:nvGrpSpPr>
      <p:grpSpPr>
        <a:xfrm>
          <a:off x="0" y="0"/>
          <a:ext cx="0" cy="0"/>
          <a:chOff x="0" y="0"/>
          <a:chExt cx="0" cy="0"/>
        </a:xfrm>
      </p:grpSpPr>
      <p:sp>
        <p:nvSpPr>
          <p:cNvPr id="2" name="正方形/長方形 1"/>
          <p:cNvSpPr/>
          <p:nvPr userDrawn="1"/>
        </p:nvSpPr>
        <p:spPr>
          <a:xfrm>
            <a:off x="-6350" y="-17334"/>
            <a:ext cx="12192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正方形/長方形 2"/>
          <p:cNvSpPr/>
          <p:nvPr userDrawn="1"/>
        </p:nvSpPr>
        <p:spPr>
          <a:xfrm>
            <a:off x="304800" y="306000"/>
            <a:ext cx="11582400" cy="6262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タイトル 1"/>
          <p:cNvSpPr txBox="1">
            <a:spLocks/>
          </p:cNvSpPr>
          <p:nvPr userDrawn="1"/>
        </p:nvSpPr>
        <p:spPr bwMode="auto">
          <a:xfrm>
            <a:off x="503767" y="548680"/>
            <a:ext cx="11171767"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rtl="0" eaLnBrk="0" fontAlgn="base" hangingPunct="0">
              <a:spcBef>
                <a:spcPct val="0"/>
              </a:spcBef>
              <a:spcAft>
                <a:spcPct val="0"/>
              </a:spcAft>
              <a:defRPr kumimoji="1" sz="3000" b="1" i="0">
                <a:solidFill>
                  <a:schemeClr val="tx1">
                    <a:lumMod val="75000"/>
                    <a:lumOff val="25000"/>
                  </a:schemeClr>
                </a:solidFill>
                <a:latin typeface="+mj-ea"/>
                <a:ea typeface="+mj-ea"/>
                <a:cs typeface="Segoe UI" panose="020B0502040204020203" pitchFamily="34" charset="0"/>
              </a:defRPr>
            </a:lvl1pPr>
            <a:lvl2pPr algn="l" rtl="0" eaLnBrk="0" fontAlgn="base" hangingPunct="0">
              <a:spcBef>
                <a:spcPct val="0"/>
              </a:spcBef>
              <a:spcAft>
                <a:spcPct val="0"/>
              </a:spcAft>
              <a:defRPr kumimoji="1" sz="3000">
                <a:solidFill>
                  <a:schemeClr val="tx1"/>
                </a:solidFill>
                <a:latin typeface="Arial" charset="0"/>
                <a:ea typeface="ＭＳ Ｐゴシック" charset="-128"/>
              </a:defRPr>
            </a:lvl2pPr>
            <a:lvl3pPr algn="l" rtl="0" eaLnBrk="0" fontAlgn="base" hangingPunct="0">
              <a:spcBef>
                <a:spcPct val="0"/>
              </a:spcBef>
              <a:spcAft>
                <a:spcPct val="0"/>
              </a:spcAft>
              <a:defRPr kumimoji="1" sz="3000">
                <a:solidFill>
                  <a:schemeClr val="tx1"/>
                </a:solidFill>
                <a:latin typeface="Arial" charset="0"/>
                <a:ea typeface="ＭＳ Ｐゴシック" charset="-128"/>
              </a:defRPr>
            </a:lvl3pPr>
            <a:lvl4pPr algn="l" rtl="0" eaLnBrk="0" fontAlgn="base" hangingPunct="0">
              <a:spcBef>
                <a:spcPct val="0"/>
              </a:spcBef>
              <a:spcAft>
                <a:spcPct val="0"/>
              </a:spcAft>
              <a:defRPr kumimoji="1" sz="3000">
                <a:solidFill>
                  <a:schemeClr val="tx1"/>
                </a:solidFill>
                <a:latin typeface="Arial" charset="0"/>
                <a:ea typeface="ＭＳ Ｐゴシック" charset="-128"/>
              </a:defRPr>
            </a:lvl4pPr>
            <a:lvl5pPr algn="l" rtl="0" eaLnBrk="0" fontAlgn="base" hangingPunct="0">
              <a:spcBef>
                <a:spcPct val="0"/>
              </a:spcBef>
              <a:spcAft>
                <a:spcPct val="0"/>
              </a:spcAft>
              <a:defRPr kumimoji="1" sz="3000">
                <a:solidFill>
                  <a:schemeClr val="tx1"/>
                </a:solidFill>
                <a:latin typeface="Arial" charset="0"/>
                <a:ea typeface="ＭＳ Ｐゴシック" charset="-128"/>
              </a:defRPr>
            </a:lvl5pPr>
            <a:lvl6pPr marL="456073" algn="l" rtl="0" fontAlgn="base">
              <a:spcBef>
                <a:spcPct val="0"/>
              </a:spcBef>
              <a:spcAft>
                <a:spcPct val="0"/>
              </a:spcAft>
              <a:defRPr kumimoji="1" sz="3000">
                <a:solidFill>
                  <a:schemeClr val="tx1"/>
                </a:solidFill>
                <a:latin typeface="Arial" charset="0"/>
                <a:ea typeface="ＭＳ Ｐゴシック" charset="-128"/>
              </a:defRPr>
            </a:lvl6pPr>
            <a:lvl7pPr marL="912144" algn="l" rtl="0" fontAlgn="base">
              <a:spcBef>
                <a:spcPct val="0"/>
              </a:spcBef>
              <a:spcAft>
                <a:spcPct val="0"/>
              </a:spcAft>
              <a:defRPr kumimoji="1" sz="3000">
                <a:solidFill>
                  <a:schemeClr val="tx1"/>
                </a:solidFill>
                <a:latin typeface="Arial" charset="0"/>
                <a:ea typeface="ＭＳ Ｐゴシック" charset="-128"/>
              </a:defRPr>
            </a:lvl7pPr>
            <a:lvl8pPr marL="1368217" algn="l" rtl="0" fontAlgn="base">
              <a:spcBef>
                <a:spcPct val="0"/>
              </a:spcBef>
              <a:spcAft>
                <a:spcPct val="0"/>
              </a:spcAft>
              <a:defRPr kumimoji="1" sz="3000">
                <a:solidFill>
                  <a:schemeClr val="tx1"/>
                </a:solidFill>
                <a:latin typeface="Arial" charset="0"/>
                <a:ea typeface="ＭＳ Ｐゴシック" charset="-128"/>
              </a:defRPr>
            </a:lvl8pPr>
            <a:lvl9pPr marL="1824289" algn="l" rtl="0" fontAlgn="base">
              <a:spcBef>
                <a:spcPct val="0"/>
              </a:spcBef>
              <a:spcAft>
                <a:spcPct val="0"/>
              </a:spcAft>
              <a:defRPr kumimoji="1" sz="3000">
                <a:solidFill>
                  <a:schemeClr val="tx1"/>
                </a:solidFill>
                <a:latin typeface="Arial"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ja-JP" altLang="en-US" sz="3200" b="0" i="0" u="none" strike="noStrike" kern="0" cap="none" spc="0" normalizeH="0" baseline="0" noProof="0" dirty="0">
                <a:ln>
                  <a:noFill/>
                </a:ln>
                <a:solidFill>
                  <a:schemeClr val="tx1"/>
                </a:solidFill>
                <a:effectLst/>
                <a:uLnTx/>
                <a:uFillTx/>
                <a:latin typeface="+mn-lt"/>
                <a:ea typeface="+mn-ea"/>
                <a:cs typeface="Meiryo UI" panose="020B0604030504040204" pitchFamily="50" charset="-128"/>
              </a:rPr>
              <a:t>製品取り扱い上のお願い	</a:t>
            </a:r>
          </a:p>
        </p:txBody>
      </p:sp>
      <p:sp>
        <p:nvSpPr>
          <p:cNvPr id="7" name="Text Box 3"/>
          <p:cNvSpPr txBox="1">
            <a:spLocks noChangeArrowheads="1"/>
          </p:cNvSpPr>
          <p:nvPr userDrawn="1"/>
        </p:nvSpPr>
        <p:spPr bwMode="auto">
          <a:xfrm>
            <a:off x="503767" y="1412776"/>
            <a:ext cx="11171767" cy="5257850"/>
          </a:xfrm>
          <a:prstGeom prst="rect">
            <a:avLst/>
          </a:prstGeom>
          <a:noFill/>
          <a:ln>
            <a:noFill/>
          </a:ln>
        </p:spPr>
        <p:txBody>
          <a:bodyPr wrap="square" lIns="0" tIns="0" rIns="0" bIns="0">
            <a:spAutoFit/>
          </a:bodyPr>
          <a:lstStyle>
            <a:lvl1pPr marL="88900" indent="-88900" defTabSz="968375">
              <a:defRPr sz="1000" b="1">
                <a:solidFill>
                  <a:schemeClr val="tx1"/>
                </a:solidFill>
                <a:latin typeface="Arial" charset="0"/>
                <a:ea typeface="ＭＳ ゴシック" pitchFamily="49" charset="-128"/>
              </a:defRPr>
            </a:lvl1pPr>
            <a:lvl2pPr marL="742950" indent="-285750" defTabSz="968375">
              <a:defRPr sz="1000" b="1">
                <a:solidFill>
                  <a:schemeClr val="tx1"/>
                </a:solidFill>
                <a:latin typeface="Arial" charset="0"/>
                <a:ea typeface="ＭＳ ゴシック" pitchFamily="49" charset="-128"/>
              </a:defRPr>
            </a:lvl2pPr>
            <a:lvl3pPr marL="1143000" indent="-228600" defTabSz="968375">
              <a:defRPr sz="1000" b="1">
                <a:solidFill>
                  <a:schemeClr val="tx1"/>
                </a:solidFill>
                <a:latin typeface="Arial" charset="0"/>
                <a:ea typeface="ＭＳ ゴシック" pitchFamily="49" charset="-128"/>
              </a:defRPr>
            </a:lvl3pPr>
            <a:lvl4pPr marL="1600200" indent="-228600" defTabSz="968375">
              <a:defRPr sz="1000" b="1">
                <a:solidFill>
                  <a:schemeClr val="tx1"/>
                </a:solidFill>
                <a:latin typeface="Arial" charset="0"/>
                <a:ea typeface="ＭＳ ゴシック" pitchFamily="49" charset="-128"/>
              </a:defRPr>
            </a:lvl4pPr>
            <a:lvl5pPr marL="2057400" indent="-228600" defTabSz="968375">
              <a:defRPr sz="1000" b="1">
                <a:solidFill>
                  <a:schemeClr val="tx1"/>
                </a:solidFill>
                <a:latin typeface="Arial" charset="0"/>
                <a:ea typeface="ＭＳ ゴシック" pitchFamily="49" charset="-128"/>
              </a:defRPr>
            </a:lvl5pPr>
            <a:lvl6pPr marL="2514600" indent="-228600" algn="ctr" defTabSz="968375" eaLnBrk="0" fontAlgn="base" hangingPunct="0">
              <a:spcBef>
                <a:spcPct val="0"/>
              </a:spcBef>
              <a:spcAft>
                <a:spcPct val="0"/>
              </a:spcAft>
              <a:defRPr sz="1000" b="1">
                <a:solidFill>
                  <a:schemeClr val="tx1"/>
                </a:solidFill>
                <a:latin typeface="Arial" charset="0"/>
                <a:ea typeface="ＭＳ ゴシック" pitchFamily="49" charset="-128"/>
              </a:defRPr>
            </a:lvl6pPr>
            <a:lvl7pPr marL="2971800" indent="-228600" algn="ctr" defTabSz="968375" eaLnBrk="0" fontAlgn="base" hangingPunct="0">
              <a:spcBef>
                <a:spcPct val="0"/>
              </a:spcBef>
              <a:spcAft>
                <a:spcPct val="0"/>
              </a:spcAft>
              <a:defRPr sz="1000" b="1">
                <a:solidFill>
                  <a:schemeClr val="tx1"/>
                </a:solidFill>
                <a:latin typeface="Arial" charset="0"/>
                <a:ea typeface="ＭＳ ゴシック" pitchFamily="49" charset="-128"/>
              </a:defRPr>
            </a:lvl7pPr>
            <a:lvl8pPr marL="3429000" indent="-228600" algn="ctr" defTabSz="968375" eaLnBrk="0" fontAlgn="base" hangingPunct="0">
              <a:spcBef>
                <a:spcPct val="0"/>
              </a:spcBef>
              <a:spcAft>
                <a:spcPct val="0"/>
              </a:spcAft>
              <a:defRPr sz="1000" b="1">
                <a:solidFill>
                  <a:schemeClr val="tx1"/>
                </a:solidFill>
                <a:latin typeface="Arial" charset="0"/>
                <a:ea typeface="ＭＳ ゴシック" pitchFamily="49" charset="-128"/>
              </a:defRPr>
            </a:lvl8pPr>
            <a:lvl9pPr marL="3886200" indent="-228600" algn="ctr" defTabSz="968375" eaLnBrk="0" fontAlgn="base" hangingPunct="0">
              <a:spcBef>
                <a:spcPct val="0"/>
              </a:spcBef>
              <a:spcAft>
                <a:spcPct val="0"/>
              </a:spcAft>
              <a:defRPr sz="1000" b="1">
                <a:solidFill>
                  <a:schemeClr val="tx1"/>
                </a:solidFill>
                <a:latin typeface="Arial" charset="0"/>
                <a:ea typeface="ＭＳ ゴシック" pitchFamily="49" charset="-128"/>
              </a:defRPr>
            </a:lvl9pPr>
          </a:lstStyle>
          <a:p>
            <a:pPr marL="0" indent="0">
              <a:lnSpc>
                <a:spcPts val="1400"/>
              </a:lnSpc>
              <a:spcBef>
                <a:spcPts val="300"/>
              </a:spcBef>
              <a:spcAft>
                <a:spcPts val="300"/>
              </a:spcAft>
              <a:defRPr/>
            </a:pPr>
            <a:r>
              <a:rPr lang="ja-JP" altLang="en-US" sz="1050" b="0" dirty="0">
                <a:latin typeface="+mn-lt"/>
                <a:ea typeface="+mn-ea"/>
              </a:rPr>
              <a:t>キオクシア株式会社およびその子会社ならびに関係会社を以下「当社」といいます。</a:t>
            </a:r>
            <a:br>
              <a:rPr lang="en-US" altLang="ja-JP" sz="1050" b="0" dirty="0">
                <a:latin typeface="+mn-lt"/>
                <a:ea typeface="+mn-ea"/>
              </a:rPr>
            </a:br>
            <a:r>
              <a:rPr lang="ja-JP" altLang="en-US" sz="1050" b="0" dirty="0">
                <a:latin typeface="+mn-lt"/>
                <a:ea typeface="+mn-ea"/>
              </a:rPr>
              <a:t>本資料に掲載されているハードウエア、ソフトウエアおよびシステムを以下「本製品」といいます。</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本製品に関する情報等、本資料の掲載内容は、技術の進歩などにより予告なしに変更されることがあります。</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文書による当社の事前の承諾なしに本資料の転載複製を禁じます。また、文書による当社の事前の承諾を得て本資料を転載複製する場合でも、記載内容に一切変更を加えたり、削除したりしないでください。</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当社は品質、信頼性の向上に努めていますが、半導体・ストレージ製品は一般に誤作動または故障する場合があります。本製品をご使用頂く場合は、本製品の誤作動や故障により生命・身体・財産が侵害されることのないように、お客様の責任において、お客様のハードウエア・ソフトウエア・システムに必要な安全設計を行うことをお願いします。なお、設計および使用に際しては、本製品に関する最新の情報（本資料、仕様書、データシート、アプリケーションノート、当社</a:t>
            </a:r>
            <a:r>
              <a:rPr lang="en-US" altLang="ja-JP" sz="1050" b="0" dirty="0">
                <a:latin typeface="+mn-lt"/>
                <a:ea typeface="+mn-ea"/>
              </a:rPr>
              <a:t>Web</a:t>
            </a:r>
            <a:r>
              <a:rPr lang="ja-JP" altLang="en-US" sz="1050" b="0" dirty="0">
                <a:latin typeface="+mn-lt"/>
                <a:ea typeface="+mn-ea"/>
              </a:rPr>
              <a:t>の「信頼性情報」など）および本製品が使用される機器の取扱説明書、操作説明書などをご確認の上、これに従ってください。また、上記資料などに記載の製品データ、図、表などに示す技術的な内容、プログラム、アルゴリズムその他応用回路例などの情報を使用する場合は、お客様の製品単独およびシステム全体で十分に評価し、お客様の責任において適用可否を判断してください。</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本製品は、特別に高い品質・信頼性が要求され、またはその故障や誤作動が生命・身体に危害を及ぼす恐れ、膨大な財産損害を引き起こす恐れ、もしくは社会に深刻な影響を及ぼす恐れのある機器（以下「特定用途」といいます）に使用されることは意図されていませんし、保証もされていません。特定用途には原子力関連機器、航空・宇宙機器、救命・生命維持に関する医療機器、車載・輸送機器、列車・船舶機器、交通信号機器、燃焼・爆発制御機器、各種安全関連機器、昇降機器、発電関連機器などが含まれますが、本資料に個別に記載する用途は除きます。特定用途に使用された場合には、当社は一切の責任を負いません。なお、詳細は当社営業窓口まで、または当社</a:t>
            </a:r>
            <a:r>
              <a:rPr lang="en-US" altLang="ja-JP" sz="1050" b="0" dirty="0">
                <a:latin typeface="+mn-lt"/>
                <a:ea typeface="+mn-ea"/>
              </a:rPr>
              <a:t>Web</a:t>
            </a:r>
            <a:r>
              <a:rPr lang="ja-JP" altLang="en-US" sz="1050" b="0" dirty="0">
                <a:latin typeface="+mn-lt"/>
                <a:ea typeface="+mn-ea"/>
              </a:rPr>
              <a:t>サイトのお問い合わせフォームからお問い合わせください。</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本製品を分解、解析、リバースエンジニアリング、改造、改変、翻案、複製等しないでください。</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本製品を、国内外の法令、規則及び命令により、製造、使用、販売を禁止されている製品に使用することはできません。</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本資料に掲載してある技術情報は、製品の代表的動作・応用を説明するためのもので、その使用に際して当社及び第三者の知的財産権その他の権利に対する保証または実施権の許諾を行うものではありません。</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別途、書面による契約またはお客様と当社が合意した仕様書がない限り、当社は、本製品および技術情報に関して、明示的にも黙示的にも一切の保証（機能動作の保証、商品性の保証、特定目的への合致の保証、情報の正確性の保証、第三者の権利の非侵害保証を含むがこれに限らない。）をしておりません。</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本製品、または本資料に掲載されている技術情報を、大量破壊兵器の開発等の目的、軍事利用の目的、あるいはその他軍事用途の目的で使用しないでください。また、輸出に際しては、「外国為替及び外国貿易法」、「米国輸出管理規則」等、適用ある輸出関連法令を遵守し、それらの定めるところにより必要な手続を行ってください。</a:t>
            </a:r>
          </a:p>
          <a:p>
            <a:pPr marL="90000" indent="-90000">
              <a:lnSpc>
                <a:spcPts val="1400"/>
              </a:lnSpc>
              <a:spcBef>
                <a:spcPts val="300"/>
              </a:spcBef>
              <a:spcAft>
                <a:spcPts val="300"/>
              </a:spcAft>
              <a:buFont typeface="Arial" panose="020B0604020202020204" pitchFamily="34" charset="0"/>
              <a:buChar char="•"/>
              <a:defRPr/>
            </a:pPr>
            <a:r>
              <a:rPr lang="ja-JP" altLang="en-US" sz="1050" b="0" dirty="0">
                <a:latin typeface="+mn-lt"/>
                <a:ea typeface="+mn-ea"/>
              </a:rPr>
              <a:t>本製品の</a:t>
            </a:r>
            <a:r>
              <a:rPr lang="en-US" altLang="ja-JP" sz="1050" b="0" dirty="0">
                <a:latin typeface="+mn-lt"/>
                <a:ea typeface="+mn-ea"/>
              </a:rPr>
              <a:t>RoHS</a:t>
            </a:r>
            <a:r>
              <a:rPr lang="ja-JP" altLang="en-US" sz="1050" b="0" dirty="0">
                <a:latin typeface="+mn-lt"/>
                <a:ea typeface="+mn-ea"/>
              </a:rPr>
              <a:t>適合性など、詳細につきましては製品個別に必ず当社営業窓口までお問い合わせください。本製品のご使用に際しては、特定の物質の含有・使用を規制する</a:t>
            </a:r>
            <a:r>
              <a:rPr lang="en-US" altLang="ja-JP" sz="1050" b="0" dirty="0">
                <a:latin typeface="+mn-lt"/>
                <a:ea typeface="+mn-ea"/>
              </a:rPr>
              <a:t>RoHS</a:t>
            </a:r>
            <a:r>
              <a:rPr lang="ja-JP" altLang="en-US" sz="1050" b="0" dirty="0">
                <a:latin typeface="+mn-lt"/>
                <a:ea typeface="+mn-ea"/>
              </a:rPr>
              <a:t>指令等、適用ある環境関連法令を十分調査の上、かかる法令に適合するようご使用ください。お客様がかかる法令を遵守しないことにより生じた損害に関して、当社は一切の責任を負いかねます。</a:t>
            </a:r>
          </a:p>
        </p:txBody>
      </p:sp>
    </p:spTree>
    <p:extLst>
      <p:ext uri="{BB962C8B-B14F-4D97-AF65-F5344CB8AC3E}">
        <p14:creationId xmlns:p14="http://schemas.microsoft.com/office/powerpoint/2010/main" val="152003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 (社外_日本語)">
    <p:bg>
      <p:bgPr>
        <a:solidFill>
          <a:srgbClr val="E6E6E6"/>
        </a:solidFill>
        <a:effectLst/>
      </p:bgPr>
    </p:bg>
    <p:spTree>
      <p:nvGrpSpPr>
        <p:cNvPr id="1" name=""/>
        <p:cNvGrpSpPr/>
        <p:nvPr/>
      </p:nvGrpSpPr>
      <p:grpSpPr>
        <a:xfrm>
          <a:off x="0" y="0"/>
          <a:ext cx="0" cy="0"/>
          <a:chOff x="0" y="0"/>
          <a:chExt cx="0" cy="0"/>
        </a:xfrm>
      </p:grpSpPr>
      <p:sp>
        <p:nvSpPr>
          <p:cNvPr id="10" name="フリーフォーム 9"/>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15" name="タイトル 66"/>
          <p:cNvSpPr>
            <a:spLocks noGrp="1"/>
          </p:cNvSpPr>
          <p:nvPr>
            <p:ph type="title" hasCustomPrompt="1"/>
          </p:nvPr>
        </p:nvSpPr>
        <p:spPr>
          <a:xfrm>
            <a:off x="490220" y="2333655"/>
            <a:ext cx="3345152" cy="1122184"/>
          </a:xfrm>
          <a:prstGeom prst="rect">
            <a:avLst/>
          </a:prstGeom>
          <a:solidFill>
            <a:schemeClr val="bg1"/>
          </a:solidFill>
        </p:spPr>
        <p:txBody>
          <a:bodyPr wrap="none" lIns="234000" tIns="234000" rIns="234000" bIns="125999" anchor="b">
            <a:spAutoFit/>
          </a:bodyPr>
          <a:lstStyle>
            <a:lvl1pPr>
              <a:lnSpc>
                <a:spcPct val="85000"/>
              </a:lnSpc>
              <a:defRPr sz="5800" spc="-200" baseline="0">
                <a:latin typeface="+mn-lt"/>
                <a:ea typeface="+mj-ea"/>
              </a:defRPr>
            </a:lvl1pPr>
          </a:lstStyle>
          <a:p>
            <a:r>
              <a:rPr kumimoji="1" lang="ja-JP" altLang="en-US" dirty="0"/>
              <a:t>タイトル</a:t>
            </a:r>
          </a:p>
        </p:txBody>
      </p:sp>
      <p:sp>
        <p:nvSpPr>
          <p:cNvPr id="14" name="テキスト プレースホルダー 4"/>
          <p:cNvSpPr>
            <a:spLocks noGrp="1"/>
          </p:cNvSpPr>
          <p:nvPr>
            <p:ph type="body" sz="quarter" idx="17" hasCustomPrompt="1"/>
          </p:nvPr>
        </p:nvSpPr>
        <p:spPr>
          <a:xfrm>
            <a:off x="490220" y="-3175"/>
            <a:ext cx="5605780" cy="976396"/>
          </a:xfrm>
          <a:prstGeom prst="rect">
            <a:avLst/>
          </a:prstGeom>
        </p:spPr>
        <p:txBody>
          <a:bodyPr anchor="ctr">
            <a:normAutofit/>
          </a:bodyPr>
          <a:lstStyle>
            <a:lvl1pPr marL="0" indent="0">
              <a:spcBef>
                <a:spcPts val="0"/>
              </a:spcBef>
              <a:buNone/>
              <a:defRPr sz="2200" b="1"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dirty="0"/>
              <a:t>提出先</a:t>
            </a:r>
            <a:endParaRPr kumimoji="1" lang="en-US" altLang="ja-JP" dirty="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1"/>
          <p:cNvSpPr txBox="1">
            <a:spLocks/>
          </p:cNvSpPr>
          <p:nvPr userDrawn="1"/>
        </p:nvSpPr>
        <p:spPr>
          <a:xfrm>
            <a:off x="490220" y="6126794"/>
            <a:ext cx="5605780"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a:t>
            </a:r>
            <a:r>
              <a:rPr lang="en-US" altLang="ja-JP" dirty="0"/>
              <a:t>20</a:t>
            </a:r>
            <a:r>
              <a:rPr lang="sk-SK" altLang="ja-JP" dirty="0"/>
              <a:t> KIOXIA Corporation. All Rights Reserved.</a:t>
            </a:r>
            <a:endParaRPr lang="ja-JP" altLang="en-US" dirty="0"/>
          </a:p>
        </p:txBody>
      </p:sp>
      <p:sp>
        <p:nvSpPr>
          <p:cNvPr id="9" name="テキスト プレースホルダー 28"/>
          <p:cNvSpPr>
            <a:spLocks noGrp="1"/>
          </p:cNvSpPr>
          <p:nvPr>
            <p:ph type="body" sz="quarter" idx="11" hasCustomPrompt="1"/>
          </p:nvPr>
        </p:nvSpPr>
        <p:spPr>
          <a:xfrm>
            <a:off x="490220" y="3400059"/>
            <a:ext cx="2758256" cy="879607"/>
          </a:xfrm>
          <a:prstGeom prst="rect">
            <a:avLst/>
          </a:prstGeom>
          <a:solidFill>
            <a:schemeClr val="bg1"/>
          </a:solidFill>
        </p:spPr>
        <p:txBody>
          <a:bodyPr wrap="none" lIns="270000" tIns="54000" rIns="234000" bIns="144000" anchor="t" anchorCtr="0">
            <a:spAutoFit/>
          </a:bodyPr>
          <a:lstStyle>
            <a:lvl1pPr marL="0" indent="0" defTabSz="158400">
              <a:lnSpc>
                <a:spcPct val="100000"/>
              </a:lnSpc>
              <a:spcBef>
                <a:spcPts val="500"/>
              </a:spcBef>
              <a:buNone/>
              <a:defRPr sz="2000" b="1" spc="-30" baseline="0">
                <a:latin typeface="+mn-lt"/>
                <a:ea typeface="+mn-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a:t>
            </a:r>
            <a:r>
              <a:rPr kumimoji="1" lang="en-US" altLang="ja-JP" dirty="0"/>
              <a:t>           </a:t>
            </a:r>
          </a:p>
          <a:p>
            <a:pPr lvl="0"/>
            <a:endParaRPr kumimoji="1" lang="en-US" altLang="ja-JP" dirty="0"/>
          </a:p>
        </p:txBody>
      </p:sp>
      <p:sp>
        <p:nvSpPr>
          <p:cNvPr id="17" name="テキスト プレースホルダー 28"/>
          <p:cNvSpPr>
            <a:spLocks noGrp="1"/>
          </p:cNvSpPr>
          <p:nvPr>
            <p:ph type="body" sz="quarter" idx="18" hasCustomPrompt="1"/>
          </p:nvPr>
        </p:nvSpPr>
        <p:spPr>
          <a:xfrm>
            <a:off x="490219" y="3768760"/>
            <a:ext cx="1014188" cy="507710"/>
          </a:xfrm>
          <a:prstGeom prst="rect">
            <a:avLst/>
          </a:prstGeom>
          <a:solidFill>
            <a:schemeClr val="bg1"/>
          </a:solidFill>
        </p:spPr>
        <p:txBody>
          <a:bodyPr wrap="none" lIns="270000" tIns="54000" rIns="234000" bIns="144000" anchor="t" anchorCtr="0">
            <a:spAutoFit/>
          </a:bodyPr>
          <a:lstStyle>
            <a:lvl1pPr marL="0" indent="0" defTabSz="158400">
              <a:lnSpc>
                <a:spcPct val="100000"/>
              </a:lnSpc>
              <a:spcBef>
                <a:spcPts val="500"/>
              </a:spcBef>
              <a:buNone/>
              <a:defRPr sz="2000" b="1" spc="-30" baseline="0">
                <a:latin typeface="+mn-lt"/>
                <a:ea typeface="+mn-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日付</a:t>
            </a:r>
            <a:endParaRPr kumimoji="1" lang="en-US" altLang="ja-JP" dirty="0"/>
          </a:p>
        </p:txBody>
      </p:sp>
      <p:sp>
        <p:nvSpPr>
          <p:cNvPr id="18" name="テキスト ボックス 16"/>
          <p:cNvSpPr txBox="1"/>
          <p:nvPr userDrawn="1"/>
        </p:nvSpPr>
        <p:spPr>
          <a:xfrm>
            <a:off x="9840416" y="5083443"/>
            <a:ext cx="1697214" cy="391628"/>
          </a:xfrm>
          <a:prstGeom prst="rect">
            <a:avLst/>
          </a:prstGeom>
          <a:noFill/>
          <a:ln w="19050">
            <a:solidFill>
              <a:schemeClr val="tx1"/>
            </a:solidFill>
          </a:ln>
        </p:spPr>
        <p:txBody>
          <a:bodyPr wrap="none" lIns="180000" tIns="72000" rIns="180000" bIns="72000" rtlCol="0" anchor="ctr" anchorCtr="1">
            <a:spAutoFit/>
          </a:bodyPr>
          <a:lstStyle/>
          <a:p>
            <a:r>
              <a:rPr lang="en-US" altLang="ja-JP" sz="1600" b="1" spc="100" dirty="0">
                <a:solidFill>
                  <a:schemeClr val="tx1"/>
                </a:solidFill>
                <a:latin typeface="+mn-lt"/>
                <a:ea typeface="Segoe UI" panose="020B0502040204020203" pitchFamily="34" charset="0"/>
                <a:cs typeface="Segoe UI" panose="020B0502040204020203" pitchFamily="34" charset="0"/>
              </a:rPr>
              <a:t>Confidential</a:t>
            </a:r>
            <a:endParaRPr lang="ja-JP" altLang="en-US" sz="1600" b="1" spc="100" dirty="0">
              <a:solidFill>
                <a:schemeClr val="tx1"/>
              </a:solidFill>
              <a:latin typeface="+mn-lt"/>
              <a:cs typeface="Segoe UI" panose="020B0502040204020203" pitchFamily="34" charset="0"/>
            </a:endParaRPr>
          </a:p>
        </p:txBody>
      </p:sp>
      <p:sp>
        <p:nvSpPr>
          <p:cNvPr id="16" name="Rectangle 2"/>
          <p:cNvSpPr>
            <a:spLocks noChangeArrowheads="1"/>
          </p:cNvSpPr>
          <p:nvPr userDrawn="1"/>
        </p:nvSpPr>
        <p:spPr bwMode="auto">
          <a:xfrm>
            <a:off x="1140847" y="4554225"/>
            <a:ext cx="4896544" cy="830997"/>
          </a:xfrm>
          <a:prstGeom prst="rect">
            <a:avLst/>
          </a:prstGeom>
          <a:noFill/>
          <a:ln w="9525">
            <a:noFill/>
            <a:miter lim="800000"/>
            <a:headEnd/>
            <a:tailEnd/>
          </a:ln>
          <a:effectLst/>
        </p:spPr>
        <p:txBody>
          <a:bodyPr wrap="square" lIns="91440" tIns="45720" rIns="91440" bIns="45720" anchor="t" anchorCtr="0">
            <a:spAutoFit/>
          </a:bodyPr>
          <a:lstStyle/>
          <a:p>
            <a:r>
              <a:rPr lang="ja-JP" altLang="en-US" sz="1600" b="0" dirty="0">
                <a:solidFill>
                  <a:schemeClr val="tx1"/>
                </a:solidFill>
                <a:latin typeface="+mn-lt"/>
                <a:ea typeface="+mn-ea"/>
                <a:cs typeface="Segoe UI" panose="020B0502040204020203" pitchFamily="34" charset="0"/>
              </a:rPr>
              <a:t>キオクシア株式会社</a:t>
            </a:r>
            <a:endParaRPr lang="en-US" altLang="ja-JP" sz="1600" b="0" dirty="0">
              <a:solidFill>
                <a:schemeClr val="tx1"/>
              </a:solidFill>
              <a:latin typeface="+mn-lt"/>
              <a:ea typeface="+mn-ea"/>
              <a:cs typeface="Segoe UI" panose="020B0502040204020203" pitchFamily="34" charset="0"/>
            </a:endParaRPr>
          </a:p>
          <a:p>
            <a:r>
              <a:rPr lang="ja-JP" altLang="en-US" sz="1600" b="0" dirty="0">
                <a:solidFill>
                  <a:schemeClr val="tx1"/>
                </a:solidFill>
                <a:latin typeface="+mn-lt"/>
                <a:ea typeface="+mn-ea"/>
                <a:cs typeface="Segoe UI" panose="020B0502040204020203" pitchFamily="34" charset="0"/>
              </a:rPr>
              <a:t>メモリ事業部</a:t>
            </a:r>
          </a:p>
          <a:p>
            <a:r>
              <a:rPr lang="ja-JP" altLang="en-US" sz="1600" b="0" dirty="0">
                <a:solidFill>
                  <a:schemeClr val="tx1"/>
                </a:solidFill>
                <a:latin typeface="+mn-lt"/>
                <a:ea typeface="+mn-ea"/>
                <a:cs typeface="Segoe UI" panose="020B0502040204020203" pitchFamily="34" charset="0"/>
              </a:rPr>
              <a:t>メモリ応用技術第一部</a:t>
            </a:r>
          </a:p>
        </p:txBody>
      </p:sp>
      <p:sp>
        <p:nvSpPr>
          <p:cNvPr id="19" name="テキスト プレースホルダー 7"/>
          <p:cNvSpPr>
            <a:spLocks noGrp="1"/>
          </p:cNvSpPr>
          <p:nvPr>
            <p:ph type="body" sz="quarter" idx="12" hasCustomPrompt="1"/>
          </p:nvPr>
        </p:nvSpPr>
        <p:spPr>
          <a:xfrm>
            <a:off x="1140847" y="5284582"/>
            <a:ext cx="4896544" cy="338554"/>
          </a:xfrm>
          <a:prstGeom prst="rect">
            <a:avLst/>
          </a:prstGeom>
        </p:spPr>
        <p:txBody>
          <a:bodyPr wrap="square" anchor="ctr">
            <a:spAutoFit/>
          </a:bodyPr>
          <a:lstStyle>
            <a:lvl1pPr marL="0" indent="0">
              <a:buNone/>
              <a:defRPr sz="1600" b="0" baseline="0">
                <a:solidFill>
                  <a:schemeClr val="tx1"/>
                </a:solidFill>
                <a:latin typeface="+mn-lt"/>
                <a:ea typeface="+mn-ea"/>
              </a:defRPr>
            </a:lvl1pPr>
          </a:lstStyle>
          <a:p>
            <a:pPr lvl="0"/>
            <a:r>
              <a:rPr kumimoji="1" lang="en-US" altLang="ja-JP" dirty="0"/>
              <a:t>(</a:t>
            </a:r>
            <a:r>
              <a:rPr kumimoji="1" lang="ja-JP" altLang="en-US" dirty="0"/>
              <a:t>必要に応じグループ名を記載</a:t>
            </a:r>
            <a:r>
              <a:rPr kumimoji="1" lang="en-US" altLang="ja-JP" dirty="0"/>
              <a:t>)</a:t>
            </a:r>
          </a:p>
        </p:txBody>
      </p:sp>
    </p:spTree>
    <p:extLst>
      <p:ext uri="{BB962C8B-B14F-4D97-AF65-F5344CB8AC3E}">
        <p14:creationId xmlns:p14="http://schemas.microsoft.com/office/powerpoint/2010/main" val="181871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 (社内)">
    <p:bg>
      <p:bgPr>
        <a:solidFill>
          <a:srgbClr val="E6E6E6"/>
        </a:solidFill>
        <a:effectLst/>
      </p:bgPr>
    </p:bg>
    <p:spTree>
      <p:nvGrpSpPr>
        <p:cNvPr id="1" name=""/>
        <p:cNvGrpSpPr/>
        <p:nvPr/>
      </p:nvGrpSpPr>
      <p:grpSpPr>
        <a:xfrm>
          <a:off x="0" y="0"/>
          <a:ext cx="0" cy="0"/>
          <a:chOff x="0" y="0"/>
          <a:chExt cx="0" cy="0"/>
        </a:xfrm>
      </p:grpSpPr>
      <p:sp>
        <p:nvSpPr>
          <p:cNvPr id="10" name="フリーフォーム 9"/>
          <p:cNvSpPr/>
          <p:nvPr userDrawn="1"/>
        </p:nvSpPr>
        <p:spPr>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15" name="タイトル 66"/>
          <p:cNvSpPr>
            <a:spLocks noGrp="1"/>
          </p:cNvSpPr>
          <p:nvPr>
            <p:ph type="title" hasCustomPrompt="1"/>
          </p:nvPr>
        </p:nvSpPr>
        <p:spPr>
          <a:xfrm>
            <a:off x="490220" y="2333655"/>
            <a:ext cx="3345152" cy="1122184"/>
          </a:xfrm>
          <a:prstGeom prst="rect">
            <a:avLst/>
          </a:prstGeom>
          <a:solidFill>
            <a:schemeClr val="bg1"/>
          </a:solidFill>
        </p:spPr>
        <p:txBody>
          <a:bodyPr wrap="none" lIns="234000" tIns="234000" rIns="234000" bIns="125999" anchor="b">
            <a:spAutoFit/>
          </a:bodyPr>
          <a:lstStyle>
            <a:lvl1pPr>
              <a:lnSpc>
                <a:spcPct val="85000"/>
              </a:lnSpc>
              <a:defRPr sz="5800" spc="-200" baseline="0">
                <a:latin typeface="+mn-lt"/>
                <a:ea typeface="+mj-ea"/>
              </a:defRPr>
            </a:lvl1pPr>
          </a:lstStyle>
          <a:p>
            <a:r>
              <a:rPr kumimoji="1" lang="ja-JP" altLang="en-US" dirty="0"/>
              <a:t>タイトル</a:t>
            </a:r>
          </a:p>
        </p:txBody>
      </p:sp>
      <p:sp>
        <p:nvSpPr>
          <p:cNvPr id="14" name="テキスト プレースホルダー 4"/>
          <p:cNvSpPr>
            <a:spLocks noGrp="1"/>
          </p:cNvSpPr>
          <p:nvPr>
            <p:ph type="body" sz="quarter" idx="17" hasCustomPrompt="1"/>
          </p:nvPr>
        </p:nvSpPr>
        <p:spPr>
          <a:xfrm>
            <a:off x="490220" y="-3175"/>
            <a:ext cx="5605780" cy="976396"/>
          </a:xfrm>
          <a:prstGeom prst="rect">
            <a:avLst/>
          </a:prstGeom>
        </p:spPr>
        <p:txBody>
          <a:bodyPr anchor="ctr">
            <a:normAutofit/>
          </a:bodyPr>
          <a:lstStyle>
            <a:lvl1pPr marL="0" indent="0">
              <a:spcBef>
                <a:spcPts val="0"/>
              </a:spcBef>
              <a:buNone/>
              <a:defRPr sz="2200" b="1"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zh-TW" altLang="en-US" dirty="0"/>
              <a:t>自由欄 </a:t>
            </a:r>
            <a:r>
              <a:rPr kumimoji="1" lang="en-US" altLang="zh-TW" dirty="0"/>
              <a:t>(</a:t>
            </a:r>
            <a:r>
              <a:rPr kumimoji="1" lang="zh-TW" altLang="en-US" dirty="0"/>
              <a:t>例：会議名</a:t>
            </a:r>
            <a:r>
              <a:rPr kumimoji="1" lang="en-US" altLang="zh-TW" dirty="0"/>
              <a:t>)</a:t>
            </a:r>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59568" y="5629656"/>
            <a:ext cx="1932432" cy="1228344"/>
          </a:xfrm>
          <a:prstGeom prst="rect">
            <a:avLst/>
          </a:prstGeom>
        </p:spPr>
      </p:pic>
      <p:sp>
        <p:nvSpPr>
          <p:cNvPr id="8" name="フッター プレースホルダー 1"/>
          <p:cNvSpPr txBox="1">
            <a:spLocks/>
          </p:cNvSpPr>
          <p:nvPr userDrawn="1"/>
        </p:nvSpPr>
        <p:spPr>
          <a:xfrm>
            <a:off x="490220" y="6126794"/>
            <a:ext cx="5605780"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a:t>
            </a:r>
            <a:r>
              <a:rPr lang="en-US" altLang="ja-JP" dirty="0"/>
              <a:t>20</a:t>
            </a:r>
            <a:r>
              <a:rPr lang="en-US" altLang="ja-JP" baseline="0" dirty="0"/>
              <a:t> </a:t>
            </a:r>
            <a:r>
              <a:rPr lang="sk-SK" altLang="ja-JP" dirty="0"/>
              <a:t>KIOXIA Corporation. All Rights Reserved.</a:t>
            </a:r>
            <a:endParaRPr lang="ja-JP" altLang="en-US" dirty="0"/>
          </a:p>
        </p:txBody>
      </p:sp>
      <p:sp>
        <p:nvSpPr>
          <p:cNvPr id="9" name="テキスト プレースホルダー 28"/>
          <p:cNvSpPr>
            <a:spLocks noGrp="1"/>
          </p:cNvSpPr>
          <p:nvPr>
            <p:ph type="body" sz="quarter" idx="11" hasCustomPrompt="1"/>
          </p:nvPr>
        </p:nvSpPr>
        <p:spPr>
          <a:xfrm>
            <a:off x="490220" y="3400059"/>
            <a:ext cx="2758256" cy="879607"/>
          </a:xfrm>
          <a:prstGeom prst="rect">
            <a:avLst/>
          </a:prstGeom>
          <a:solidFill>
            <a:schemeClr val="bg1"/>
          </a:solidFill>
        </p:spPr>
        <p:txBody>
          <a:bodyPr wrap="none" lIns="270000" tIns="54000" rIns="234000" bIns="144000" anchor="t" anchorCtr="0">
            <a:spAutoFit/>
          </a:bodyPr>
          <a:lstStyle>
            <a:lvl1pPr marL="0" indent="0" defTabSz="158400">
              <a:lnSpc>
                <a:spcPct val="100000"/>
              </a:lnSpc>
              <a:spcBef>
                <a:spcPts val="500"/>
              </a:spcBef>
              <a:buNone/>
              <a:defRPr sz="2000" b="1" spc="-30" baseline="0">
                <a:latin typeface="+mn-lt"/>
                <a:ea typeface="+mn-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a:t>
            </a:r>
            <a:r>
              <a:rPr kumimoji="1" lang="en-US" altLang="ja-JP" dirty="0"/>
              <a:t>           </a:t>
            </a:r>
          </a:p>
          <a:p>
            <a:pPr lvl="0"/>
            <a:endParaRPr kumimoji="1" lang="en-US" altLang="ja-JP" dirty="0"/>
          </a:p>
        </p:txBody>
      </p:sp>
      <p:sp>
        <p:nvSpPr>
          <p:cNvPr id="17" name="テキスト プレースホルダー 28"/>
          <p:cNvSpPr>
            <a:spLocks noGrp="1"/>
          </p:cNvSpPr>
          <p:nvPr>
            <p:ph type="body" sz="quarter" idx="18" hasCustomPrompt="1"/>
          </p:nvPr>
        </p:nvSpPr>
        <p:spPr>
          <a:xfrm>
            <a:off x="490219" y="3768760"/>
            <a:ext cx="1014188" cy="507710"/>
          </a:xfrm>
          <a:prstGeom prst="rect">
            <a:avLst/>
          </a:prstGeom>
          <a:solidFill>
            <a:schemeClr val="bg1"/>
          </a:solidFill>
        </p:spPr>
        <p:txBody>
          <a:bodyPr wrap="none" lIns="270000" tIns="54000" rIns="234000" bIns="144000" anchor="t" anchorCtr="0">
            <a:spAutoFit/>
          </a:bodyPr>
          <a:lstStyle>
            <a:lvl1pPr marL="0" indent="0" defTabSz="158400">
              <a:lnSpc>
                <a:spcPct val="100000"/>
              </a:lnSpc>
              <a:spcBef>
                <a:spcPts val="500"/>
              </a:spcBef>
              <a:buNone/>
              <a:defRPr sz="2000" b="1" spc="-30" baseline="0">
                <a:latin typeface="+mn-lt"/>
                <a:ea typeface="+mn-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日付</a:t>
            </a:r>
            <a:endParaRPr kumimoji="1" lang="en-US" altLang="ja-JP" dirty="0"/>
          </a:p>
        </p:txBody>
      </p:sp>
      <p:sp>
        <p:nvSpPr>
          <p:cNvPr id="12" name="Rectangle 2"/>
          <p:cNvSpPr>
            <a:spLocks noChangeArrowheads="1"/>
          </p:cNvSpPr>
          <p:nvPr userDrawn="1"/>
        </p:nvSpPr>
        <p:spPr bwMode="auto">
          <a:xfrm>
            <a:off x="1084015" y="5178678"/>
            <a:ext cx="4032448" cy="338554"/>
          </a:xfrm>
          <a:prstGeom prst="rect">
            <a:avLst/>
          </a:prstGeom>
          <a:noFill/>
          <a:ln w="9525">
            <a:noFill/>
            <a:miter lim="800000"/>
            <a:headEnd/>
            <a:tailEnd/>
          </a:ln>
          <a:effectLst/>
        </p:spPr>
        <p:txBody>
          <a:bodyPr wrap="square" lIns="91440" tIns="45720" rIns="91440" bIns="45720" anchor="t" anchorCtr="0">
            <a:spAutoFit/>
          </a:bodyPr>
          <a:lstStyle/>
          <a:p>
            <a:r>
              <a:rPr lang="en-US" altLang="ja-JP" sz="1600" b="0" dirty="0">
                <a:solidFill>
                  <a:schemeClr val="tx1"/>
                </a:solidFill>
                <a:latin typeface="+mn-lt"/>
                <a:ea typeface="+mn-ea"/>
                <a:cs typeface="Meiryo UI" panose="020B0604030504040204" pitchFamily="50" charset="-128"/>
              </a:rPr>
              <a:t>(M</a:t>
            </a:r>
            <a:r>
              <a:rPr lang="ja-JP" altLang="en-US" sz="1600" b="0" dirty="0">
                <a:solidFill>
                  <a:schemeClr val="tx1"/>
                </a:solidFill>
                <a:latin typeface="+mn-lt"/>
                <a:ea typeface="+mn-ea"/>
                <a:cs typeface="Meiryo UI" panose="020B0604030504040204" pitchFamily="50" charset="-128"/>
              </a:rPr>
              <a:t>ジ</a:t>
            </a:r>
            <a:r>
              <a:rPr lang="en-US" altLang="ja-JP" sz="1600" b="0" dirty="0">
                <a:solidFill>
                  <a:schemeClr val="tx1"/>
                </a:solidFill>
                <a:latin typeface="+mn-lt"/>
                <a:ea typeface="+mn-ea"/>
                <a:cs typeface="Meiryo UI" panose="020B0604030504040204" pitchFamily="50" charset="-128"/>
              </a:rPr>
              <a:t>)[</a:t>
            </a:r>
            <a:r>
              <a:rPr lang="ja-JP" altLang="en-US" sz="1600" b="0" dirty="0">
                <a:solidFill>
                  <a:schemeClr val="tx1"/>
                </a:solidFill>
                <a:latin typeface="+mn-lt"/>
                <a:ea typeface="+mn-ea"/>
                <a:cs typeface="Meiryo UI" panose="020B0604030504040204" pitchFamily="50" charset="-128"/>
              </a:rPr>
              <a:t>一</a:t>
            </a:r>
            <a:r>
              <a:rPr lang="en-US" altLang="ja-JP" sz="1600" b="0" dirty="0">
                <a:solidFill>
                  <a:schemeClr val="tx1"/>
                </a:solidFill>
                <a:latin typeface="+mn-lt"/>
                <a:ea typeface="+mn-ea"/>
                <a:cs typeface="Meiryo UI" panose="020B0604030504040204" pitchFamily="50" charset="-128"/>
              </a:rPr>
              <a:t>M</a:t>
            </a:r>
            <a:r>
              <a:rPr lang="ja-JP" altLang="en-US" sz="1600" b="0" dirty="0">
                <a:solidFill>
                  <a:schemeClr val="tx1"/>
                </a:solidFill>
                <a:latin typeface="+mn-lt"/>
                <a:ea typeface="+mn-ea"/>
                <a:cs typeface="Meiryo UI" panose="020B0604030504040204" pitchFamily="50" charset="-128"/>
              </a:rPr>
              <a:t>応</a:t>
            </a:r>
            <a:r>
              <a:rPr lang="en-US" altLang="ja-JP" sz="1600" b="0" dirty="0">
                <a:solidFill>
                  <a:schemeClr val="tx1"/>
                </a:solidFill>
                <a:latin typeface="+mn-lt"/>
                <a:ea typeface="+mn-ea"/>
                <a:cs typeface="Meiryo UI" panose="020B0604030504040204" pitchFamily="50" charset="-128"/>
              </a:rPr>
              <a:t>]</a:t>
            </a:r>
          </a:p>
        </p:txBody>
      </p:sp>
      <p:sp>
        <p:nvSpPr>
          <p:cNvPr id="13" name="テキスト プレースホルダー 6"/>
          <p:cNvSpPr>
            <a:spLocks noGrp="1"/>
          </p:cNvSpPr>
          <p:nvPr>
            <p:ph type="body" sz="quarter" idx="12" hasCustomPrompt="1"/>
          </p:nvPr>
        </p:nvSpPr>
        <p:spPr>
          <a:xfrm>
            <a:off x="2351584" y="5175017"/>
            <a:ext cx="3312368" cy="338554"/>
          </a:xfrm>
          <a:prstGeom prst="rect">
            <a:avLst/>
          </a:prstGeom>
          <a:ln>
            <a:noFill/>
          </a:ln>
        </p:spPr>
        <p:txBody>
          <a:bodyPr wrap="square" anchor="ctr">
            <a:spAutoFit/>
          </a:bodyPr>
          <a:lstStyle>
            <a:lvl1pPr marL="0" indent="0">
              <a:lnSpc>
                <a:spcPct val="100000"/>
              </a:lnSpc>
              <a:spcBef>
                <a:spcPts val="0"/>
              </a:spcBef>
              <a:buNone/>
              <a:defRPr sz="1600" b="0" baseline="0">
                <a:solidFill>
                  <a:schemeClr val="tx1"/>
                </a:solidFill>
                <a:latin typeface="+mn-lt"/>
                <a:ea typeface="+mn-ea"/>
                <a:cs typeface="Meiryo UI" panose="020B0604030504040204" pitchFamily="50" charset="-128"/>
              </a:defRPr>
            </a:lvl1pPr>
          </a:lstStyle>
          <a:p>
            <a:pPr lvl="0"/>
            <a:r>
              <a:rPr kumimoji="1" lang="en-US" altLang="ja-JP" dirty="0"/>
              <a:t>(</a:t>
            </a:r>
            <a:r>
              <a:rPr kumimoji="1" lang="ja-JP" altLang="en-US" dirty="0"/>
              <a:t>必要に応じグループ名を記入</a:t>
            </a:r>
            <a:r>
              <a:rPr kumimoji="1" lang="en-US" altLang="ja-JP" dirty="0"/>
              <a:t>)</a:t>
            </a:r>
            <a:endParaRPr kumimoji="1" lang="ja-JP" altLang="en-US" dirty="0"/>
          </a:p>
        </p:txBody>
      </p:sp>
      <p:sp>
        <p:nvSpPr>
          <p:cNvPr id="20" name="テキスト ボックス 16"/>
          <p:cNvSpPr txBox="1"/>
          <p:nvPr userDrawn="1"/>
        </p:nvSpPr>
        <p:spPr>
          <a:xfrm>
            <a:off x="9840416" y="4333516"/>
            <a:ext cx="1697214" cy="391628"/>
          </a:xfrm>
          <a:prstGeom prst="rect">
            <a:avLst/>
          </a:prstGeom>
          <a:noFill/>
          <a:ln w="19050">
            <a:solidFill>
              <a:schemeClr val="tx1"/>
            </a:solidFill>
          </a:ln>
        </p:spPr>
        <p:txBody>
          <a:bodyPr wrap="none" lIns="180000" tIns="72000" rIns="180000" bIns="72000" rtlCol="0" anchor="ctr" anchorCtr="1">
            <a:spAutoFit/>
          </a:bodyPr>
          <a:lstStyle/>
          <a:p>
            <a:r>
              <a:rPr lang="en-US" altLang="ja-JP" sz="1600" b="1" spc="100" dirty="0">
                <a:solidFill>
                  <a:schemeClr val="tx1"/>
                </a:solidFill>
                <a:latin typeface="+mn-lt"/>
                <a:ea typeface="Segoe UI" panose="020B0502040204020203" pitchFamily="34" charset="0"/>
                <a:cs typeface="Segoe UI" panose="020B0502040204020203" pitchFamily="34" charset="0"/>
              </a:rPr>
              <a:t>Confidential</a:t>
            </a:r>
            <a:endParaRPr lang="ja-JP" altLang="en-US" sz="1600" b="1" spc="100" dirty="0">
              <a:solidFill>
                <a:schemeClr val="tx1"/>
              </a:solidFill>
              <a:latin typeface="+mn-lt"/>
              <a:cs typeface="Segoe UI" panose="020B0502040204020203" pitchFamily="34" charset="0"/>
            </a:endParaRPr>
          </a:p>
        </p:txBody>
      </p:sp>
      <p:graphicFrame>
        <p:nvGraphicFramePr>
          <p:cNvPr id="21" name="Group 152"/>
          <p:cNvGraphicFramePr>
            <a:graphicFrameLocks noGrp="1"/>
          </p:cNvGraphicFramePr>
          <p:nvPr userDrawn="1">
            <p:extLst>
              <p:ext uri="{D42A27DB-BD31-4B8C-83A1-F6EECF244321}">
                <p14:modId xmlns:p14="http://schemas.microsoft.com/office/powerpoint/2010/main" val="1005690661"/>
              </p:ext>
            </p:extLst>
          </p:nvPr>
        </p:nvGraphicFramePr>
        <p:xfrm>
          <a:off x="8359259" y="4941875"/>
          <a:ext cx="3180928" cy="533196"/>
        </p:xfrm>
        <a:graphic>
          <a:graphicData uri="http://schemas.openxmlformats.org/drawingml/2006/table">
            <a:tbl>
              <a:tblPr/>
              <a:tblGrid>
                <a:gridCol w="1590464">
                  <a:extLst>
                    <a:ext uri="{9D8B030D-6E8A-4147-A177-3AD203B41FA5}">
                      <a16:colId xmlns:a16="http://schemas.microsoft.com/office/drawing/2014/main" val="20000"/>
                    </a:ext>
                  </a:extLst>
                </a:gridCol>
                <a:gridCol w="1590464">
                  <a:extLst>
                    <a:ext uri="{9D8B030D-6E8A-4147-A177-3AD203B41FA5}">
                      <a16:colId xmlns:a16="http://schemas.microsoft.com/office/drawing/2014/main" val="20001"/>
                    </a:ext>
                  </a:extLst>
                </a:gridCol>
              </a:tblGrid>
              <a:tr h="2720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100" b="0" i="0" u="none" strike="noStrike" cap="none" normalizeH="0" baseline="0" dirty="0">
                          <a:ln>
                            <a:noFill/>
                          </a:ln>
                          <a:solidFill>
                            <a:schemeClr val="tx1"/>
                          </a:solidFill>
                          <a:effectLst/>
                          <a:latin typeface="+mn-lt"/>
                          <a:ea typeface="+mn-ea"/>
                          <a:cs typeface="Meiryo UI" pitchFamily="50" charset="-128"/>
                        </a:rPr>
                        <a:t>開示範囲</a:t>
                      </a:r>
                    </a:p>
                  </a:txBody>
                  <a:tcPr marL="90000" marR="90000" marT="46753" marB="46753" anchor="ctr" horzOverflow="overflow">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a:ln>
                            <a:noFill/>
                          </a:ln>
                          <a:solidFill>
                            <a:schemeClr val="tx1"/>
                          </a:solidFill>
                          <a:effectLst/>
                          <a:latin typeface="+mn-lt"/>
                          <a:ea typeface="+mn-ea"/>
                          <a:cs typeface="Meiryo UI" pitchFamily="50" charset="-128"/>
                        </a:rPr>
                        <a:t>(KIC)</a:t>
                      </a:r>
                      <a:endParaRPr kumimoji="0" lang="ja-JP" altLang="en-US" sz="1100" b="0" i="0" u="none" strike="noStrike" cap="none" normalizeH="0" baseline="0" dirty="0">
                        <a:ln>
                          <a:noFill/>
                        </a:ln>
                        <a:solidFill>
                          <a:schemeClr val="tx1"/>
                        </a:solidFill>
                        <a:effectLst/>
                        <a:latin typeface="+mn-lt"/>
                        <a:ea typeface="+mn-ea"/>
                        <a:cs typeface="Meiryo UI" pitchFamily="50" charset="-128"/>
                      </a:endParaRPr>
                    </a:p>
                  </a:txBody>
                  <a:tcPr marL="90000" marR="90000" marT="46753" marB="46753" anchor="ctr" horzOverflow="overflow">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144">
                <a:tc>
                  <a:txBody>
                    <a:bodyPr/>
                    <a:lstStyle/>
                    <a:p>
                      <a:pPr marL="0" marR="0" lvl="0" indent="0" algn="l" defTabSz="914400" rtl="0" eaLnBrk="1" fontAlgn="base" latinLnBrk="0" hangingPunct="1">
                        <a:lnSpc>
                          <a:spcPct val="100000"/>
                        </a:lnSpc>
                        <a:spcBef>
                          <a:spcPct val="0"/>
                        </a:spcBef>
                        <a:spcAft>
                          <a:spcPct val="25000"/>
                        </a:spcAft>
                        <a:buClrTx/>
                        <a:buSzTx/>
                        <a:buFontTx/>
                        <a:buNone/>
                        <a:tabLst/>
                      </a:pPr>
                      <a:r>
                        <a:rPr kumimoji="0" lang="ja-JP" altLang="en-US" sz="1100" b="0" i="0" u="none" strike="noStrike" cap="none" normalizeH="0" baseline="0" dirty="0">
                          <a:ln>
                            <a:noFill/>
                          </a:ln>
                          <a:solidFill>
                            <a:schemeClr val="tx1"/>
                          </a:solidFill>
                          <a:effectLst/>
                          <a:latin typeface="+mn-lt"/>
                          <a:ea typeface="+mn-ea"/>
                          <a:cs typeface="Meiryo UI" pitchFamily="50" charset="-128"/>
                        </a:rPr>
                        <a:t>情報オーナー部門長</a:t>
                      </a:r>
                    </a:p>
                  </a:txBody>
                  <a:tcPr marL="90000" marR="90000" marT="46753" marB="46753" anchor="ctr" horzOverflow="overflow">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US" altLang="ja-JP" sz="1100" b="0" i="0" u="none" strike="noStrike" cap="none" normalizeH="0" baseline="0" dirty="0">
                          <a:ln>
                            <a:noFill/>
                          </a:ln>
                          <a:solidFill>
                            <a:schemeClr val="tx1"/>
                          </a:solidFill>
                          <a:effectLst/>
                          <a:latin typeface="+mn-lt"/>
                          <a:ea typeface="+mn-ea"/>
                          <a:cs typeface="Meiryo UI" pitchFamily="50" charset="-128"/>
                        </a:rPr>
                        <a:t>[</a:t>
                      </a:r>
                      <a:r>
                        <a:rPr kumimoji="0" lang="ja-JP" altLang="en-US" sz="1100" b="0" i="0" u="none" strike="noStrike" cap="none" normalizeH="0" baseline="0" dirty="0">
                          <a:ln>
                            <a:noFill/>
                          </a:ln>
                          <a:solidFill>
                            <a:schemeClr val="tx1"/>
                          </a:solidFill>
                          <a:effectLst/>
                          <a:latin typeface="+mn-lt"/>
                          <a:ea typeface="+mn-ea"/>
                          <a:cs typeface="Meiryo UI" pitchFamily="50" charset="-128"/>
                        </a:rPr>
                        <a:t>一</a:t>
                      </a:r>
                      <a:r>
                        <a:rPr kumimoji="0" lang="en-US" altLang="ja-JP" sz="1100" b="0" i="0" u="none" strike="noStrike" cap="none" normalizeH="0" baseline="0" dirty="0">
                          <a:ln>
                            <a:noFill/>
                          </a:ln>
                          <a:solidFill>
                            <a:schemeClr val="tx1"/>
                          </a:solidFill>
                          <a:effectLst/>
                          <a:latin typeface="+mn-lt"/>
                          <a:ea typeface="+mn-ea"/>
                          <a:cs typeface="Meiryo UI" pitchFamily="50" charset="-128"/>
                        </a:rPr>
                        <a:t>M</a:t>
                      </a:r>
                      <a:r>
                        <a:rPr kumimoji="0" lang="ja-JP" altLang="en-US" sz="1100" b="0" i="0" u="none" strike="noStrike" cap="none" normalizeH="0" baseline="0" dirty="0">
                          <a:ln>
                            <a:noFill/>
                          </a:ln>
                          <a:solidFill>
                            <a:schemeClr val="tx1"/>
                          </a:solidFill>
                          <a:effectLst/>
                          <a:latin typeface="+mn-lt"/>
                          <a:ea typeface="+mn-ea"/>
                          <a:cs typeface="Meiryo UI" pitchFamily="50" charset="-128"/>
                        </a:rPr>
                        <a:t>応</a:t>
                      </a:r>
                      <a:r>
                        <a:rPr kumimoji="0" lang="en-US" altLang="ja-JP" sz="1100" b="0" i="0" u="none" strike="noStrike" cap="none" normalizeH="0" baseline="0" dirty="0">
                          <a:ln>
                            <a:noFill/>
                          </a:ln>
                          <a:solidFill>
                            <a:schemeClr val="tx1"/>
                          </a:solidFill>
                          <a:effectLst/>
                          <a:latin typeface="+mn-lt"/>
                          <a:ea typeface="+mn-ea"/>
                          <a:cs typeface="Meiryo UI" pitchFamily="50" charset="-128"/>
                        </a:rPr>
                        <a:t>]</a:t>
                      </a:r>
                      <a:r>
                        <a:rPr kumimoji="0" lang="ja-JP" altLang="en-US" sz="1100" b="0" i="0" u="none" strike="noStrike" cap="none" normalizeH="0" baseline="0" dirty="0">
                          <a:ln>
                            <a:noFill/>
                          </a:ln>
                          <a:solidFill>
                            <a:schemeClr val="tx1"/>
                          </a:solidFill>
                          <a:effectLst/>
                          <a:latin typeface="+mn-lt"/>
                          <a:ea typeface="+mn-ea"/>
                          <a:cs typeface="Meiryo UI" pitchFamily="50" charset="-128"/>
                        </a:rPr>
                        <a:t>長</a:t>
                      </a:r>
                    </a:p>
                  </a:txBody>
                  <a:tcPr marL="90000" marR="90000" marT="46753" marB="46753" anchor="ctr" horzOverflow="overflow">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018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次">
    <p:bg>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a:xfrm>
            <a:off x="431999" y="864000"/>
            <a:ext cx="9019543" cy="5220000"/>
          </a:xfrm>
          <a:prstGeom prst="rect">
            <a:avLst/>
          </a:prstGeom>
        </p:spPr>
        <p:txBody>
          <a:bodyPr/>
          <a:lstStyle>
            <a:lvl1pPr marL="0" indent="-450000">
              <a:lnSpc>
                <a:spcPct val="100000"/>
              </a:lnSpc>
              <a:spcBef>
                <a:spcPts val="1000"/>
              </a:spcBef>
              <a:buFont typeface="+mj-lt"/>
              <a:buAutoNum type="arabicPeriod"/>
              <a:defRPr sz="3600" b="1" spc="-100"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en-US" altLang="ja-JP" dirty="0"/>
              <a:t>Agenda 36pt</a:t>
            </a:r>
            <a:endParaRPr kumimoji="1" lang="ja-JP" altLang="en-US" dirty="0"/>
          </a:p>
          <a:p>
            <a:pPr lvl="1"/>
            <a:r>
              <a:rPr kumimoji="1" lang="en-US" altLang="ja-JP" dirty="0"/>
              <a:t>Second level 16pt</a:t>
            </a:r>
            <a:endParaRPr kumimoji="1" lang="ja-JP" altLang="en-US" dirty="0"/>
          </a:p>
          <a:p>
            <a:pPr lvl="2"/>
            <a:r>
              <a:rPr kumimoji="1" lang="en-US" altLang="ja-JP" dirty="0"/>
              <a:t>Third level 14pt</a:t>
            </a:r>
            <a:endParaRPr kumimoji="1" lang="ja-JP" altLang="en-US" dirty="0"/>
          </a:p>
          <a:p>
            <a:pPr lvl="3"/>
            <a:r>
              <a:rPr kumimoji="1" lang="en-US" altLang="ja-JP" dirty="0"/>
              <a:t>Fourth level 12pt</a:t>
            </a:r>
            <a:endParaRPr kumimoji="1" lang="ja-JP" altLang="en-US" dirty="0"/>
          </a:p>
          <a:p>
            <a:pPr lvl="4"/>
            <a:r>
              <a:rPr kumimoji="1" lang="en-US" altLang="ja-JP" dirty="0"/>
              <a:t>Fifth level 10.5pt</a:t>
            </a:r>
          </a:p>
          <a:p>
            <a:pPr lvl="0"/>
            <a:r>
              <a:rPr kumimoji="1" lang="en-US" altLang="ja-JP" dirty="0"/>
              <a:t>Agenda 36pt</a:t>
            </a:r>
            <a:endParaRPr kumimoji="1" lang="ja-JP" altLang="en-US" dirty="0"/>
          </a:p>
        </p:txBody>
      </p:sp>
      <p:grpSp>
        <p:nvGrpSpPr>
          <p:cNvPr id="22" name="図形グループ 21"/>
          <p:cNvGrpSpPr/>
          <p:nvPr userDrawn="1"/>
        </p:nvGrpSpPr>
        <p:grpSpPr>
          <a:xfrm>
            <a:off x="0" y="6300000"/>
            <a:ext cx="12192000" cy="558000"/>
            <a:chOff x="0" y="6300000"/>
            <a:chExt cx="9144000" cy="558000"/>
          </a:xfrm>
        </p:grpSpPr>
        <p:sp>
          <p:nvSpPr>
            <p:cNvPr id="24" name="正方形/長方形 23">
              <a:extLst>
                <a:ext uri="{FF2B5EF4-FFF2-40B4-BE49-F238E27FC236}">
                  <a16:creationId xmlns:a16="http://schemas.microsoft.com/office/drawing/2014/main" id="{B36DAE35-E8A2-6A4D-AFB4-91F9AEA9CB82}"/>
                </a:ext>
              </a:extLst>
            </p:cNvPr>
            <p:cNvSpPr/>
            <p:nvPr userDrawn="1"/>
          </p:nvSpPr>
          <p:spPr>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25" name="直線コネクタ 24"/>
            <p:cNvCxnSpPr/>
            <p:nvPr userDrawn="1"/>
          </p:nvCxnSpPr>
          <p:spPr>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a:xfrm>
            <a:off x="432000" y="135299"/>
            <a:ext cx="11328000" cy="432000"/>
          </a:xfrm>
          <a:prstGeom prst="rect">
            <a:avLst/>
          </a:prstGeom>
        </p:spPr>
        <p:txBody>
          <a:bodyPr/>
          <a:lstStyle/>
          <a:p>
            <a:r>
              <a:rPr kumimoji="1" lang="en-US" altLang="ja-JP" dirty="0"/>
              <a:t>Page title 24pt</a:t>
            </a:r>
            <a:endParaRPr kumimoji="1" lang="ja-JP" altLang="en-US" dirty="0"/>
          </a:p>
        </p:txBody>
      </p:sp>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a:t>© 2019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1440" tIns="45720" rIns="9144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扉">
    <p:bg>
      <p:bgPr>
        <a:solidFill>
          <a:srgbClr val="E6E6E6"/>
        </a:solidFill>
        <a:effectLst/>
      </p:bgPr>
    </p:bg>
    <p:spTree>
      <p:nvGrpSpPr>
        <p:cNvPr id="1" name=""/>
        <p:cNvGrpSpPr/>
        <p:nvPr/>
      </p:nvGrpSpPr>
      <p:grpSpPr>
        <a:xfrm>
          <a:off x="0" y="0"/>
          <a:ext cx="0" cy="0"/>
          <a:chOff x="0" y="0"/>
          <a:chExt cx="0" cy="0"/>
        </a:xfrm>
      </p:grpSpPr>
      <p:sp>
        <p:nvSpPr>
          <p:cNvPr id="6" name="フリーフォーム 10">
            <a:extLst>
              <a:ext uri="{FF2B5EF4-FFF2-40B4-BE49-F238E27FC236}">
                <a16:creationId xmlns:a16="http://schemas.microsoft.com/office/drawing/2014/main"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5" name="タイトル 66"/>
          <p:cNvSpPr>
            <a:spLocks noGrp="1"/>
          </p:cNvSpPr>
          <p:nvPr>
            <p:ph type="title" hasCustomPrompt="1"/>
          </p:nvPr>
        </p:nvSpPr>
        <p:spPr>
          <a:xfrm>
            <a:off x="490220" y="2710390"/>
            <a:ext cx="5061400" cy="981188"/>
          </a:xfrm>
          <a:prstGeom prst="rect">
            <a:avLst/>
          </a:prstGeom>
          <a:solidFill>
            <a:schemeClr val="bg1"/>
          </a:solidFill>
        </p:spPr>
        <p:txBody>
          <a:bodyPr wrap="none" lIns="198000" tIns="198000" rIns="198000" bIns="125999" anchor="b" anchorCtr="0">
            <a:spAutoFit/>
          </a:bodyPr>
          <a:lstStyle>
            <a:lvl1pPr>
              <a:lnSpc>
                <a:spcPct val="85000"/>
              </a:lnSpc>
              <a:defRPr sz="5000" spc="-200" baseline="0">
                <a:latin typeface="+mj-lt"/>
                <a:ea typeface="+mj-ea"/>
              </a:defRPr>
            </a:lvl1pPr>
          </a:lstStyle>
          <a:p>
            <a:r>
              <a:rPr kumimoji="1" lang="en-US" altLang="ja-JP" dirty="0"/>
              <a:t>Section title 50pt</a:t>
            </a:r>
            <a:endParaRPr kumimoji="1" lang="ja-JP" altLang="en-US" dirty="0"/>
          </a:p>
        </p:txBody>
      </p:sp>
      <p:sp>
        <p:nvSpPr>
          <p:cNvPr id="16" name="テキスト プレースホルダー 28"/>
          <p:cNvSpPr>
            <a:spLocks noGrp="1"/>
          </p:cNvSpPr>
          <p:nvPr>
            <p:ph type="body" sz="quarter" idx="11" hasCustomPrompt="1"/>
          </p:nvPr>
        </p:nvSpPr>
        <p:spPr>
          <a:xfrm>
            <a:off x="490220" y="3603549"/>
            <a:ext cx="2448210" cy="544062"/>
          </a:xfrm>
          <a:prstGeom prst="rect">
            <a:avLst/>
          </a:prstGeom>
          <a:solidFill>
            <a:schemeClr val="bg1"/>
          </a:solidFill>
        </p:spPr>
        <p:txBody>
          <a:bodyPr wrap="none" lIns="234000" tIns="90000" rIns="216000" bIns="144000" anchor="t" anchorCtr="0">
            <a:spAutoFit/>
          </a:bodyPr>
          <a:lstStyle>
            <a:lvl1pPr marL="0" indent="0" defTabSz="158400">
              <a:lnSpc>
                <a:spcPct val="100000"/>
              </a:lnSpc>
              <a:spcBef>
                <a:spcPts val="0"/>
              </a:spcBef>
              <a:buNone/>
              <a:defRPr sz="2000" b="1" spc="-30" baseline="0">
                <a:latin typeface="arial" charset="0"/>
                <a:ea typeface="メイリオ イタリック" charset="-128"/>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en-US" altLang="ja-JP" dirty="0"/>
              <a:t>Subtitle text 20pt</a:t>
            </a:r>
          </a:p>
        </p:txBody>
      </p:sp>
    </p:spTree>
    <p:extLst>
      <p:ext uri="{BB962C8B-B14F-4D97-AF65-F5344CB8AC3E}">
        <p14:creationId xmlns:p14="http://schemas.microsoft.com/office/powerpoint/2010/main" val="397838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基本レイアウト1">
    <p:spTree>
      <p:nvGrpSpPr>
        <p:cNvPr id="1" name=""/>
        <p:cNvGrpSpPr/>
        <p:nvPr/>
      </p:nvGrpSpPr>
      <p:grpSpPr>
        <a:xfrm>
          <a:off x="0" y="0"/>
          <a:ext cx="0" cy="0"/>
          <a:chOff x="0" y="0"/>
          <a:chExt cx="0" cy="0"/>
        </a:xfrm>
      </p:grpSpPr>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userDrawn="1">
            <p:ph type="title" hasCustomPrompt="1"/>
          </p:nvPr>
        </p:nvSpPr>
        <p:spPr>
          <a:xfrm>
            <a:off x="432000" y="135299"/>
            <a:ext cx="11328000" cy="432000"/>
          </a:xfrm>
          <a:prstGeom prst="rect">
            <a:avLst/>
          </a:prstGeom>
        </p:spPr>
        <p:txBody>
          <a:bodyPr/>
          <a:lstStyle/>
          <a:p>
            <a:r>
              <a:rPr kumimoji="1" lang="en-US" altLang="ja-JP" dirty="0"/>
              <a:t>Page title 24pt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4" name="テキスト プレースホルダー 13"/>
          <p:cNvSpPr>
            <a:spLocks noGrp="1"/>
          </p:cNvSpPr>
          <p:nvPr userDrawn="1">
            <p:ph type="body" sz="quarter" idx="27" hasCustomPrompt="1"/>
          </p:nvPr>
        </p:nvSpPr>
        <p:spPr>
          <a:xfrm>
            <a:off x="0" y="650348"/>
            <a:ext cx="12192000" cy="828000"/>
          </a:xfrm>
          <a:prstGeom prst="rect">
            <a:avLst/>
          </a:prstGeom>
          <a:solidFill>
            <a:srgbClr val="0070C0"/>
          </a:solidFill>
        </p:spPr>
        <p:txBody>
          <a:bodyPr wrap="square" lIns="432000" tIns="180000" rIns="432000" bIns="180000" anchor="ctr">
            <a:normAutofit/>
          </a:bodyPr>
          <a:lstStyle>
            <a:lvl1pPr marL="0" indent="0" algn="ctr">
              <a:lnSpc>
                <a:spcPct val="100000"/>
              </a:lnSpc>
              <a:spcBef>
                <a:spcPts val="0"/>
              </a:spcBef>
              <a:buFontTx/>
              <a:buNone/>
              <a:defRPr sz="2800" b="1" spc="-100" baseline="0">
                <a:solidFill>
                  <a:schemeClr val="bg1"/>
                </a:solidFill>
              </a:defRPr>
            </a:lvl1pPr>
            <a:lvl2pPr marL="0" indent="0" algn="ctr">
              <a:lnSpc>
                <a:spcPct val="100000"/>
              </a:lnSpc>
              <a:spcBef>
                <a:spcPts val="0"/>
              </a:spcBef>
              <a:buFontTx/>
              <a:buNone/>
              <a:defRPr sz="2000" b="1" spc="-30" baseline="0">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Conclusion 28pt</a:t>
            </a:r>
          </a:p>
        </p:txBody>
      </p:sp>
      <p:sp>
        <p:nvSpPr>
          <p:cNvPr id="24"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a:t>© 2019 KIOXIA Corporation. All Rights Reserved.</a:t>
            </a:r>
            <a:endParaRPr lang="ja-JP" altLang="en-US" dirty="0"/>
          </a:p>
        </p:txBody>
      </p:sp>
      <p:sp>
        <p:nvSpPr>
          <p:cNvPr id="23" name="スライド番号プレースホルダー 3"/>
          <p:cNvSpPr txBox="1">
            <a:spLocks/>
          </p:cNvSpPr>
          <p:nvPr userDrawn="1"/>
        </p:nvSpPr>
        <p:spPr>
          <a:xfrm>
            <a:off x="11634000" y="6300000"/>
            <a:ext cx="558000" cy="558000"/>
          </a:xfrm>
          <a:prstGeom prst="rect">
            <a:avLst/>
          </a:prstGeom>
        </p:spPr>
        <p:txBody>
          <a:bodyPr vert="horz" lIns="91440" tIns="45720" rIns="9144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7" name="テキスト ボックス 24"/>
          <p:cNvSpPr txBox="1"/>
          <p:nvPr userDrawn="1"/>
        </p:nvSpPr>
        <p:spPr>
          <a:xfrm>
            <a:off x="4725272" y="6431734"/>
            <a:ext cx="2741456" cy="307777"/>
          </a:xfrm>
          <a:prstGeom prst="rect">
            <a:avLst/>
          </a:prstGeom>
          <a:noFill/>
        </p:spPr>
        <p:txBody>
          <a:bodyPr wrap="none" tIns="0" bIns="0" rtlCol="0">
            <a:spAutoFit/>
          </a:bodyPr>
          <a:lstStyle/>
          <a:p>
            <a:pPr algn="ctr">
              <a:defRPr/>
            </a:pPr>
            <a:r>
              <a:rPr kumimoji="1" lang="en-US" altLang="ja-JP" sz="1000" b="1" dirty="0">
                <a:solidFill>
                  <a:schemeClr val="tx1"/>
                </a:solidFill>
                <a:latin typeface="+mn-lt"/>
                <a:ea typeface="Segoe UI" panose="020B0502040204020203" pitchFamily="34" charset="0"/>
                <a:cs typeface="Segoe UI" panose="020B0502040204020203" pitchFamily="34" charset="0"/>
              </a:rPr>
              <a:t>SUBJECT TO CHANGE WITHOUT NOTICE</a:t>
            </a:r>
          </a:p>
          <a:p>
            <a:pPr algn="ctr" fontAlgn="auto">
              <a:spcBef>
                <a:spcPts val="0"/>
              </a:spcBef>
              <a:spcAft>
                <a:spcPts val="0"/>
              </a:spcAft>
            </a:pPr>
            <a:r>
              <a:rPr kumimoji="1" lang="en-US" altLang="ja-JP" sz="1000" b="1" dirty="0">
                <a:solidFill>
                  <a:schemeClr val="tx1"/>
                </a:solidFill>
                <a:latin typeface="+mn-lt"/>
                <a:ea typeface="Segoe UI" panose="020B0502040204020203" pitchFamily="34" charset="0"/>
                <a:cs typeface="Segoe UI" panose="020B0502040204020203" pitchFamily="34" charset="0"/>
              </a:rPr>
              <a:t>For Recipient Eyes Only</a:t>
            </a:r>
            <a:endParaRPr kumimoji="1" lang="ja-JP" altLang="en-US" sz="1000" b="1" dirty="0">
              <a:solidFill>
                <a:schemeClr val="tx1"/>
              </a:solidFill>
              <a:latin typeface="+mn-lt"/>
              <a:cs typeface="Segoe UI" panose="020B0502040204020203" pitchFamily="34" charset="0"/>
            </a:endParaRPr>
          </a:p>
        </p:txBody>
      </p:sp>
      <p:sp>
        <p:nvSpPr>
          <p:cNvPr id="28" name="テキスト ボックス 25"/>
          <p:cNvSpPr txBox="1"/>
          <p:nvPr userDrawn="1"/>
        </p:nvSpPr>
        <p:spPr>
          <a:xfrm>
            <a:off x="2166538" y="6423373"/>
            <a:ext cx="1554547" cy="324498"/>
          </a:xfrm>
          <a:prstGeom prst="rect">
            <a:avLst/>
          </a:prstGeom>
          <a:noFill/>
          <a:ln w="9525">
            <a:solidFill>
              <a:srgbClr val="CC0000"/>
            </a:solidFill>
          </a:ln>
        </p:spPr>
        <p:txBody>
          <a:bodyPr wrap="none" lIns="180000" tIns="54000" rIns="180000" bIns="54000" rtlCol="0" anchor="ctr" anchorCtr="1">
            <a:spAutoFit/>
          </a:bodyPr>
          <a:lstStyle/>
          <a:p>
            <a:r>
              <a:rPr lang="en-US" altLang="ja-JP" sz="1400" b="1" spc="100" dirty="0">
                <a:solidFill>
                  <a:srgbClr val="CC0000"/>
                </a:solidFill>
                <a:latin typeface="+mn-lt"/>
                <a:ea typeface="Segoe UI" panose="020B0502040204020203" pitchFamily="34" charset="0"/>
                <a:cs typeface="Segoe UI" panose="020B0502040204020203" pitchFamily="34" charset="0"/>
              </a:rPr>
              <a:t>Confidential</a:t>
            </a:r>
            <a:endParaRPr lang="ja-JP" altLang="en-US" sz="1400" b="1" spc="100" dirty="0">
              <a:solidFill>
                <a:srgbClr val="CC0000"/>
              </a:solidFill>
              <a:latin typeface="+mn-lt"/>
              <a:cs typeface="Segoe UI" panose="020B0502040204020203"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基本レイアウト2">
    <p:spTree>
      <p:nvGrpSpPr>
        <p:cNvPr id="1" name=""/>
        <p:cNvGrpSpPr/>
        <p:nvPr/>
      </p:nvGrpSpPr>
      <p:grpSpPr>
        <a:xfrm>
          <a:off x="0" y="0"/>
          <a:ext cx="0" cy="0"/>
          <a:chOff x="0" y="0"/>
          <a:chExt cx="0" cy="0"/>
        </a:xfrm>
      </p:grpSpPr>
      <p:cxnSp>
        <p:nvCxnSpPr>
          <p:cNvPr id="17" name="直線コネクタ 16"/>
          <p:cNvCxnSpPr/>
          <p:nvPr userDrawn="1"/>
        </p:nvCxnSpPr>
        <p:spPr>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userDrawn="1">
            <p:ph type="title" hasCustomPrompt="1"/>
          </p:nvPr>
        </p:nvSpPr>
        <p:spPr>
          <a:xfrm>
            <a:off x="432000" y="135299"/>
            <a:ext cx="11328000" cy="432000"/>
          </a:xfrm>
          <a:prstGeom prst="rect">
            <a:avLst/>
          </a:prstGeom>
        </p:spPr>
        <p:txBody>
          <a:bodyPr/>
          <a:lstStyle/>
          <a:p>
            <a:r>
              <a:rPr kumimoji="1" lang="en-US" altLang="ja-JP" dirty="0"/>
              <a:t>Page title 24pt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5"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a:t>© 2019 KIOXIA Corporation. All Rights Reserved.</a:t>
            </a:r>
            <a:endParaRPr lang="ja-JP" altLang="en-US" dirty="0"/>
          </a:p>
        </p:txBody>
      </p:sp>
      <p:sp>
        <p:nvSpPr>
          <p:cNvPr id="14" name="スライド番号プレースホルダー 3"/>
          <p:cNvSpPr txBox="1">
            <a:spLocks/>
          </p:cNvSpPr>
          <p:nvPr userDrawn="1"/>
        </p:nvSpPr>
        <p:spPr>
          <a:xfrm>
            <a:off x="11634000" y="6300000"/>
            <a:ext cx="558000" cy="558000"/>
          </a:xfrm>
          <a:prstGeom prst="rect">
            <a:avLst/>
          </a:prstGeom>
        </p:spPr>
        <p:txBody>
          <a:bodyPr vert="horz" lIns="91440" tIns="45720" rIns="9144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
        <p:nvSpPr>
          <p:cNvPr id="23" name="テキスト ボックス 24"/>
          <p:cNvSpPr txBox="1"/>
          <p:nvPr userDrawn="1"/>
        </p:nvSpPr>
        <p:spPr>
          <a:xfrm>
            <a:off x="4725272" y="6431734"/>
            <a:ext cx="2741456" cy="307777"/>
          </a:xfrm>
          <a:prstGeom prst="rect">
            <a:avLst/>
          </a:prstGeom>
          <a:noFill/>
        </p:spPr>
        <p:txBody>
          <a:bodyPr wrap="none" tIns="0" bIns="0" rtlCol="0">
            <a:spAutoFit/>
          </a:bodyPr>
          <a:lstStyle/>
          <a:p>
            <a:pPr algn="ctr">
              <a:defRPr/>
            </a:pPr>
            <a:r>
              <a:rPr kumimoji="1" lang="en-US" altLang="ja-JP" sz="1000" b="1" dirty="0">
                <a:solidFill>
                  <a:schemeClr val="tx1"/>
                </a:solidFill>
                <a:latin typeface="+mn-lt"/>
                <a:ea typeface="Segoe UI" panose="020B0502040204020203" pitchFamily="34" charset="0"/>
                <a:cs typeface="Segoe UI" panose="020B0502040204020203" pitchFamily="34" charset="0"/>
              </a:rPr>
              <a:t>SUBJECT TO CHANGE WITHOUT NOTICE</a:t>
            </a:r>
          </a:p>
          <a:p>
            <a:pPr algn="ctr" fontAlgn="auto">
              <a:spcBef>
                <a:spcPts val="0"/>
              </a:spcBef>
              <a:spcAft>
                <a:spcPts val="0"/>
              </a:spcAft>
            </a:pPr>
            <a:r>
              <a:rPr kumimoji="1" lang="en-US" altLang="ja-JP" sz="1000" b="1" dirty="0">
                <a:solidFill>
                  <a:schemeClr val="tx1"/>
                </a:solidFill>
                <a:latin typeface="+mn-lt"/>
                <a:ea typeface="Segoe UI" panose="020B0502040204020203" pitchFamily="34" charset="0"/>
                <a:cs typeface="Segoe UI" panose="020B0502040204020203" pitchFamily="34" charset="0"/>
              </a:rPr>
              <a:t>For Recipient Eyes Only</a:t>
            </a:r>
            <a:endParaRPr kumimoji="1" lang="ja-JP" altLang="en-US" sz="1000" b="1" dirty="0">
              <a:solidFill>
                <a:schemeClr val="tx1"/>
              </a:solidFill>
              <a:latin typeface="+mn-lt"/>
              <a:cs typeface="Segoe UI" panose="020B0502040204020203" pitchFamily="34" charset="0"/>
            </a:endParaRPr>
          </a:p>
        </p:txBody>
      </p:sp>
      <p:sp>
        <p:nvSpPr>
          <p:cNvPr id="24" name="テキスト ボックス 25"/>
          <p:cNvSpPr txBox="1"/>
          <p:nvPr userDrawn="1"/>
        </p:nvSpPr>
        <p:spPr>
          <a:xfrm>
            <a:off x="2166538" y="6423373"/>
            <a:ext cx="1554547" cy="324498"/>
          </a:xfrm>
          <a:prstGeom prst="rect">
            <a:avLst/>
          </a:prstGeom>
          <a:noFill/>
          <a:ln w="9525">
            <a:solidFill>
              <a:srgbClr val="CC0000"/>
            </a:solidFill>
          </a:ln>
        </p:spPr>
        <p:txBody>
          <a:bodyPr wrap="none" lIns="180000" tIns="54000" rIns="180000" bIns="54000" rtlCol="0" anchor="ctr" anchorCtr="1">
            <a:spAutoFit/>
          </a:bodyPr>
          <a:lstStyle/>
          <a:p>
            <a:r>
              <a:rPr lang="en-US" altLang="ja-JP" sz="1400" b="1" spc="100" dirty="0">
                <a:solidFill>
                  <a:srgbClr val="CC0000"/>
                </a:solidFill>
                <a:latin typeface="+mn-lt"/>
                <a:ea typeface="Segoe UI" panose="020B0502040204020203" pitchFamily="34" charset="0"/>
                <a:cs typeface="Segoe UI" panose="020B0502040204020203" pitchFamily="34" charset="0"/>
              </a:rPr>
              <a:t>Confidential</a:t>
            </a:r>
            <a:endParaRPr lang="ja-JP" altLang="en-US" sz="1400" b="1" spc="100" dirty="0">
              <a:solidFill>
                <a:srgbClr val="CC0000"/>
              </a:solidFill>
              <a:latin typeface="+mn-lt"/>
              <a:cs typeface="Segoe UI" panose="020B0502040204020203"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3" name="テキスト ボックス 2"/>
          <p:cNvSpPr txBox="1"/>
          <p:nvPr userDrawn="1"/>
        </p:nvSpPr>
        <p:spPr>
          <a:xfrm>
            <a:off x="0" y="2786446"/>
            <a:ext cx="12192000" cy="1107996"/>
          </a:xfrm>
          <a:prstGeom prst="rect">
            <a:avLst/>
          </a:prstGeom>
          <a:noFill/>
          <a:ln>
            <a:noFill/>
          </a:ln>
        </p:spPr>
        <p:txBody>
          <a:bodyPr wrap="square" rtlCol="0" anchor="ctr">
            <a:spAutoFit/>
          </a:bodyPr>
          <a:lstStyle/>
          <a:p>
            <a:pPr algn="ctr"/>
            <a:r>
              <a:rPr kumimoji="1" lang="en-US" altLang="ja-JP" sz="6600" dirty="0">
                <a:solidFill>
                  <a:schemeClr val="tx1"/>
                </a:solidFill>
                <a:latin typeface="+mn-lt"/>
                <a:ea typeface="Segoe UI" panose="020B0502040204020203" pitchFamily="34" charset="0"/>
                <a:cs typeface="Segoe UI" panose="020B0502040204020203" pitchFamily="34" charset="0"/>
              </a:rPr>
              <a:t>Appendix</a:t>
            </a:r>
            <a:endParaRPr kumimoji="1" lang="ja-JP" altLang="en-US" sz="6600" dirty="0" err="1">
              <a:solidFill>
                <a:schemeClr val="tx1"/>
              </a:solidFill>
              <a:latin typeface="+mn-lt"/>
              <a:cs typeface="Segoe UI" panose="020B0502040204020203" pitchFamily="34" charset="0"/>
            </a:endParaRPr>
          </a:p>
        </p:txBody>
      </p:sp>
    </p:spTree>
    <p:extLst>
      <p:ext uri="{BB962C8B-B14F-4D97-AF65-F5344CB8AC3E}">
        <p14:creationId xmlns:p14="http://schemas.microsoft.com/office/powerpoint/2010/main" val="354079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スライドの終わり">
    <p:bg>
      <p:bgPr>
        <a:solidFill>
          <a:schemeClr val="bg1"/>
        </a:solidFill>
        <a:effectLst/>
      </p:bgPr>
    </p:bg>
    <p:spTree>
      <p:nvGrpSpPr>
        <p:cNvPr id="1" name=""/>
        <p:cNvGrpSpPr/>
        <p:nvPr/>
      </p:nvGrpSpPr>
      <p:grpSpPr>
        <a:xfrm>
          <a:off x="0" y="0"/>
          <a:ext cx="0" cy="0"/>
          <a:chOff x="0" y="0"/>
          <a:chExt cx="0" cy="0"/>
        </a:xfrm>
      </p:grpSpPr>
      <p:sp>
        <p:nvSpPr>
          <p:cNvPr id="4" name="正方形/長方形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32100" y="2400300"/>
            <a:ext cx="6510528" cy="2045208"/>
          </a:xfrm>
          <a:prstGeom prst="rect">
            <a:avLst/>
          </a:prstGeom>
        </p:spPr>
      </p:pic>
      <p:sp>
        <p:nvSpPr>
          <p:cNvPr id="5" name="テキスト ボックス 4"/>
          <p:cNvSpPr txBox="1"/>
          <p:nvPr userDrawn="1"/>
        </p:nvSpPr>
        <p:spPr>
          <a:xfrm>
            <a:off x="6384032" y="6601255"/>
            <a:ext cx="5687776" cy="200055"/>
          </a:xfrm>
          <a:prstGeom prst="rect">
            <a:avLst/>
          </a:prstGeom>
          <a:noFill/>
        </p:spPr>
        <p:txBody>
          <a:bodyPr wrap="none" rtlCol="0">
            <a:spAutoFit/>
          </a:bodyPr>
          <a:lstStyle/>
          <a:p>
            <a:pPr algn="r"/>
            <a:r>
              <a:rPr kumimoji="1" lang="en-US" altLang="ja-JP" sz="700" dirty="0"/>
              <a:t>Notice: All other company names, product names, and service names mentioned herein may be trademarks of their respective companies.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テキスト ボックス 16"/>
          <p:cNvSpPr txBox="1"/>
          <p:nvPr/>
        </p:nvSpPr>
        <p:spPr>
          <a:xfrm>
            <a:off x="11282815" y="44624"/>
            <a:ext cx="854721" cy="400110"/>
          </a:xfrm>
          <a:prstGeom prst="rect">
            <a:avLst/>
          </a:prstGeom>
          <a:noFill/>
        </p:spPr>
        <p:txBody>
          <a:bodyPr wrap="none" rtlCol="0">
            <a:spAutoFit/>
          </a:bodyPr>
          <a:lstStyle/>
          <a:p>
            <a:pPr algn="r"/>
            <a:r>
              <a:rPr kumimoji="1" lang="en-US" altLang="ja-JP" sz="1000" baseline="0" dirty="0">
                <a:latin typeface="+mn-lt"/>
                <a:ea typeface="Meiryo UI" panose="020B0604030504040204" pitchFamily="50" charset="-128"/>
              </a:rPr>
              <a:t>MXXX-XXX</a:t>
            </a:r>
          </a:p>
          <a:p>
            <a:pPr algn="r"/>
            <a:r>
              <a:rPr kumimoji="1" lang="en-US" altLang="ja-JP" sz="1000" baseline="0" dirty="0">
                <a:latin typeface="+mn-lt"/>
                <a:ea typeface="Meiryo UI" panose="020B0604030504040204" pitchFamily="50" charset="-128"/>
              </a:rPr>
              <a:t>11/12/2020</a:t>
            </a:r>
          </a:p>
        </p:txBody>
      </p:sp>
    </p:spTree>
    <p:extLst>
      <p:ext uri="{BB962C8B-B14F-4D97-AF65-F5344CB8AC3E}">
        <p14:creationId xmlns:p14="http://schemas.microsoft.com/office/powerpoint/2010/main" val="834036658"/>
      </p:ext>
    </p:extLst>
  </p:cSld>
  <p:clrMap bg1="lt1" tx1="dk1" bg2="lt2" tx2="dk2" accent1="accent1" accent2="accent2" accent3="accent3" accent4="accent4" accent5="accent5" accent6="accent6" hlink="hlink" folHlink="folHlink"/>
  <p:sldLayoutIdLst>
    <p:sldLayoutId id="2147485241" r:id="rId1"/>
    <p:sldLayoutId id="2147485257" r:id="rId2"/>
    <p:sldLayoutId id="2147485258" r:id="rId3"/>
    <p:sldLayoutId id="2147485244" r:id="rId4"/>
    <p:sldLayoutId id="2147485243" r:id="rId5"/>
    <p:sldLayoutId id="2147485247" r:id="rId6"/>
    <p:sldLayoutId id="2147485248" r:id="rId7"/>
    <p:sldLayoutId id="2147485259" r:id="rId8"/>
    <p:sldLayoutId id="2147485256" r:id="rId9"/>
    <p:sldLayoutId id="2147485260" r:id="rId10"/>
    <p:sldLayoutId id="2147485261" r:id="rId11"/>
  </p:sldLayoutIdLst>
  <p:hf hd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/region/top/business/memory.html</a:t>
            </a:r>
            <a:endParaRPr lang="ja-JP" altLang="en-US" dirty="0"/>
          </a:p>
        </p:txBody>
      </p:sp>
      <p:sp>
        <p:nvSpPr>
          <p:cNvPr id="10" name="テキスト ボックス 9"/>
          <p:cNvSpPr txBox="1"/>
          <p:nvPr/>
        </p:nvSpPr>
        <p:spPr>
          <a:xfrm>
            <a:off x="141559" y="4949846"/>
            <a:ext cx="6638517" cy="1323439"/>
          </a:xfrm>
          <a:prstGeom prst="rect">
            <a:avLst/>
          </a:prstGeom>
          <a:noFill/>
          <a:ln>
            <a:solidFill>
              <a:srgbClr val="FF0000"/>
            </a:solidFill>
          </a:ln>
        </p:spPr>
        <p:txBody>
          <a:bodyPr wrap="square" rtlCol="0">
            <a:spAutoFit/>
          </a:bodyPr>
          <a:lstStyle/>
          <a:p>
            <a:r>
              <a:rPr kumimoji="1" lang="en-US" altLang="ja-JP" sz="1600" dirty="0"/>
              <a:t>Then various flash memory such as NAND flash and </a:t>
            </a:r>
            <a:r>
              <a:rPr kumimoji="1" lang="en-US" altLang="ja-JP" sz="1600" dirty="0" err="1"/>
              <a:t>BiCS</a:t>
            </a:r>
            <a:r>
              <a:rPr kumimoji="1" lang="en-US" altLang="ja-JP" sz="1600" dirty="0"/>
              <a:t> FLASH</a:t>
            </a:r>
            <a:r>
              <a:rPr kumimoji="1" lang="ja-JP" altLang="en-US" sz="1600" dirty="0"/>
              <a:t>™</a:t>
            </a:r>
            <a:r>
              <a:rPr kumimoji="1" lang="en-US" altLang="ja-JP" sz="1600" dirty="0"/>
              <a:t>  were developed, and these have been used in a variety of memory cards and electronic equipment. The flash memory market has grown rapidly, with flash memory becoming an internationally standardized memory device. KIOXIA, the inventor of flash memory……we go.</a:t>
            </a:r>
          </a:p>
        </p:txBody>
      </p:sp>
      <p:pic>
        <p:nvPicPr>
          <p:cNvPr id="4" name="図 3"/>
          <p:cNvPicPr>
            <a:picLocks noChangeAspect="1"/>
          </p:cNvPicPr>
          <p:nvPr/>
        </p:nvPicPr>
        <p:blipFill>
          <a:blip r:embed="rId2"/>
          <a:stretch>
            <a:fillRect/>
          </a:stretch>
        </p:blipFill>
        <p:spPr>
          <a:xfrm>
            <a:off x="180020" y="1258601"/>
            <a:ext cx="6096000" cy="3427327"/>
          </a:xfrm>
          <a:prstGeom prst="rect">
            <a:avLst/>
          </a:prstGeom>
        </p:spPr>
      </p:pic>
      <p:sp>
        <p:nvSpPr>
          <p:cNvPr id="7" name="正方形/長方形 6"/>
          <p:cNvSpPr/>
          <p:nvPr/>
        </p:nvSpPr>
        <p:spPr>
          <a:xfrm>
            <a:off x="766322" y="2772333"/>
            <a:ext cx="475252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flipV="1">
            <a:off x="1487488" y="3286724"/>
            <a:ext cx="677520" cy="16631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3"/>
          <a:stretch>
            <a:fillRect/>
          </a:stretch>
        </p:blipFill>
        <p:spPr>
          <a:xfrm>
            <a:off x="6384032" y="1292250"/>
            <a:ext cx="5807968" cy="3265388"/>
          </a:xfrm>
          <a:prstGeom prst="rect">
            <a:avLst/>
          </a:prstGeom>
        </p:spPr>
      </p:pic>
      <p:sp>
        <p:nvSpPr>
          <p:cNvPr id="12" name="正方形/長方形 11"/>
          <p:cNvSpPr/>
          <p:nvPr/>
        </p:nvSpPr>
        <p:spPr>
          <a:xfrm>
            <a:off x="6960096" y="2916348"/>
            <a:ext cx="1656184" cy="2246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235725" y="4812439"/>
            <a:ext cx="1476165" cy="307777"/>
          </a:xfrm>
          <a:prstGeom prst="rect">
            <a:avLst/>
          </a:prstGeom>
          <a:noFill/>
          <a:ln>
            <a:solidFill>
              <a:srgbClr val="FF0000"/>
            </a:solidFill>
          </a:ln>
        </p:spPr>
        <p:txBody>
          <a:bodyPr wrap="square" rtlCol="0">
            <a:spAutoFit/>
          </a:bodyPr>
          <a:lstStyle/>
          <a:p>
            <a:r>
              <a:rPr kumimoji="1" lang="en-US" altLang="ja-JP" sz="1400" dirty="0"/>
              <a:t>Flash Memory</a:t>
            </a:r>
            <a:endParaRPr kumimoji="1" lang="ja-JP" altLang="en-US" sz="1400" dirty="0"/>
          </a:p>
        </p:txBody>
      </p:sp>
      <p:cxnSp>
        <p:nvCxnSpPr>
          <p:cNvPr id="18" name="直線矢印コネクタ 17"/>
          <p:cNvCxnSpPr>
            <a:stCxn id="13" idx="0"/>
          </p:cNvCxnSpPr>
          <p:nvPr/>
        </p:nvCxnSpPr>
        <p:spPr>
          <a:xfrm flipH="1" flipV="1">
            <a:off x="7249649" y="3140968"/>
            <a:ext cx="724159" cy="1671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09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353218" y="3212976"/>
            <a:ext cx="5721753" cy="3216915"/>
          </a:xfrm>
          <a:prstGeom prst="rect">
            <a:avLst/>
          </a:prstGeom>
        </p:spPr>
      </p:pic>
      <p:sp>
        <p:nvSpPr>
          <p:cNvPr id="2" name="タイトル 1"/>
          <p:cNvSpPr>
            <a:spLocks noGrp="1"/>
          </p:cNvSpPr>
          <p:nvPr>
            <p:ph type="title"/>
          </p:nvPr>
        </p:nvSpPr>
        <p:spPr/>
        <p:txBody>
          <a:bodyPr/>
          <a:lstStyle/>
          <a:p>
            <a:r>
              <a:rPr lang="en-US" altLang="ja-JP" dirty="0"/>
              <a:t>/region/top/business/memory/mlc-nand.html</a:t>
            </a:r>
            <a:endParaRPr lang="ja-JP" altLang="en-US" dirty="0"/>
          </a:p>
        </p:txBody>
      </p:sp>
      <p:sp>
        <p:nvSpPr>
          <p:cNvPr id="17" name="テキスト ボックス 16"/>
          <p:cNvSpPr txBox="1"/>
          <p:nvPr/>
        </p:nvSpPr>
        <p:spPr>
          <a:xfrm>
            <a:off x="6644417" y="4568579"/>
            <a:ext cx="4640703" cy="1384995"/>
          </a:xfrm>
          <a:prstGeom prst="rect">
            <a:avLst/>
          </a:prstGeom>
          <a:noFill/>
          <a:ln>
            <a:solidFill>
              <a:srgbClr val="FF0000"/>
            </a:solidFill>
          </a:ln>
        </p:spPr>
        <p:txBody>
          <a:bodyPr wrap="square" rtlCol="0">
            <a:spAutoFit/>
          </a:bodyPr>
          <a:lstStyle/>
          <a:p>
            <a:r>
              <a:rPr kumimoji="1" lang="en-US" altLang="ja-JP" sz="1200" b="1" dirty="0"/>
              <a:t>Features of Flash Memories with an Integrated Controller</a:t>
            </a:r>
          </a:p>
          <a:p>
            <a:endParaRPr kumimoji="1" lang="en-US" altLang="ja-JP" sz="1200" dirty="0"/>
          </a:p>
          <a:p>
            <a:r>
              <a:rPr kumimoji="1" lang="en-US" altLang="ja-JP" sz="1200" dirty="0"/>
              <a:t>KIOXIA offers e-MMC and UFS, a family of high-capacity Flash Memories that integrates a controller in one package. These Flash Memory solutions provide ECC and other control functions, optimized by KIOXIA for each Flash Memory technology generation. </a:t>
            </a:r>
          </a:p>
        </p:txBody>
      </p:sp>
      <p:pic>
        <p:nvPicPr>
          <p:cNvPr id="9" name="図 8"/>
          <p:cNvPicPr>
            <a:picLocks noChangeAspect="1"/>
          </p:cNvPicPr>
          <p:nvPr/>
        </p:nvPicPr>
        <p:blipFill>
          <a:blip r:embed="rId3"/>
          <a:stretch>
            <a:fillRect/>
          </a:stretch>
        </p:blipFill>
        <p:spPr>
          <a:xfrm>
            <a:off x="119203" y="725800"/>
            <a:ext cx="6216880" cy="3495288"/>
          </a:xfrm>
          <a:prstGeom prst="rect">
            <a:avLst/>
          </a:prstGeom>
        </p:spPr>
      </p:pic>
      <p:sp>
        <p:nvSpPr>
          <p:cNvPr id="11" name="テキスト ボックス 10"/>
          <p:cNvSpPr txBox="1"/>
          <p:nvPr/>
        </p:nvSpPr>
        <p:spPr>
          <a:xfrm>
            <a:off x="6598340" y="2462287"/>
            <a:ext cx="4686780" cy="1754326"/>
          </a:xfrm>
          <a:prstGeom prst="rect">
            <a:avLst/>
          </a:prstGeom>
          <a:noFill/>
          <a:ln>
            <a:solidFill>
              <a:srgbClr val="FF0000"/>
            </a:solidFill>
          </a:ln>
        </p:spPr>
        <p:txBody>
          <a:bodyPr wrap="square" rtlCol="0">
            <a:spAutoFit/>
          </a:bodyPr>
          <a:lstStyle/>
          <a:p>
            <a:r>
              <a:rPr kumimoji="1" lang="en-US" altLang="ja-JP" sz="1200" b="1" dirty="0"/>
              <a:t>Flash Memory Solutions with Integrated Controller Chip in a Package</a:t>
            </a:r>
          </a:p>
          <a:p>
            <a:endParaRPr kumimoji="1" lang="en-US" altLang="ja-JP" sz="1200" dirty="0"/>
          </a:p>
          <a:p>
            <a:r>
              <a:rPr kumimoji="1" lang="en-US" altLang="ja-JP" sz="1200" dirty="0"/>
              <a:t>If you opt for raw Flash Memory chips, ECC……. With evolving Flash Memory manufacturing process…especially for large-capacity Flash Memory. In response to customer needs, KIOXIA offers Flash Memories that integrate a controller in the same package. These are KIOXIA’s recommendation for  high-capacity Flash Memories</a:t>
            </a:r>
          </a:p>
        </p:txBody>
      </p:sp>
      <p:sp>
        <p:nvSpPr>
          <p:cNvPr id="5" name="正方形/長方形 4"/>
          <p:cNvSpPr/>
          <p:nvPr/>
        </p:nvSpPr>
        <p:spPr>
          <a:xfrm>
            <a:off x="734157" y="2110621"/>
            <a:ext cx="4050870" cy="203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644417" y="1668400"/>
            <a:ext cx="3711296" cy="523220"/>
          </a:xfrm>
          <a:prstGeom prst="rect">
            <a:avLst/>
          </a:prstGeom>
          <a:noFill/>
          <a:ln>
            <a:solidFill>
              <a:srgbClr val="FF0000"/>
            </a:solidFill>
          </a:ln>
        </p:spPr>
        <p:txBody>
          <a:bodyPr wrap="square" rtlCol="0">
            <a:spAutoFit/>
          </a:bodyPr>
          <a:lstStyle/>
          <a:p>
            <a:r>
              <a:rPr kumimoji="1" lang="en-US" altLang="ja-JP" sz="1400" b="1" dirty="0"/>
              <a:t>Flash Memory with an Integrated Controller</a:t>
            </a:r>
            <a:endParaRPr kumimoji="1" lang="ja-JP" altLang="en-US" sz="1400" b="1" dirty="0"/>
          </a:p>
        </p:txBody>
      </p:sp>
      <p:cxnSp>
        <p:nvCxnSpPr>
          <p:cNvPr id="8" name="直線矢印コネクタ 7"/>
          <p:cNvCxnSpPr>
            <a:stCxn id="6" idx="1"/>
          </p:cNvCxnSpPr>
          <p:nvPr/>
        </p:nvCxnSpPr>
        <p:spPr>
          <a:xfrm flipH="1">
            <a:off x="4825317" y="1930010"/>
            <a:ext cx="1819100" cy="3132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734157" y="2900177"/>
            <a:ext cx="4986973" cy="10715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1" idx="1"/>
          </p:cNvCxnSpPr>
          <p:nvPr/>
        </p:nvCxnSpPr>
        <p:spPr>
          <a:xfrm flipH="1">
            <a:off x="5721130" y="3339450"/>
            <a:ext cx="877210" cy="965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758472" y="4509120"/>
            <a:ext cx="4986973"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a:stCxn id="17" idx="1"/>
            <a:endCxn id="16" idx="3"/>
          </p:cNvCxnSpPr>
          <p:nvPr/>
        </p:nvCxnSpPr>
        <p:spPr>
          <a:xfrm flipH="1" flipV="1">
            <a:off x="5745445" y="4797152"/>
            <a:ext cx="898972" cy="463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42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stretch>
            <a:fillRect/>
          </a:stretch>
        </p:blipFill>
        <p:spPr>
          <a:xfrm>
            <a:off x="983432" y="3017885"/>
            <a:ext cx="5936460" cy="3202685"/>
          </a:xfrm>
          <a:prstGeom prst="rect">
            <a:avLst/>
          </a:prstGeom>
        </p:spPr>
      </p:pic>
      <p:sp>
        <p:nvSpPr>
          <p:cNvPr id="2" name="タイトル 1"/>
          <p:cNvSpPr>
            <a:spLocks noGrp="1"/>
          </p:cNvSpPr>
          <p:nvPr>
            <p:ph type="title"/>
          </p:nvPr>
        </p:nvSpPr>
        <p:spPr/>
        <p:txBody>
          <a:bodyPr/>
          <a:lstStyle/>
          <a:p>
            <a:r>
              <a:rPr lang="en-US" altLang="ja-JP" dirty="0"/>
              <a:t>/region/top/business/memory/</a:t>
            </a:r>
            <a:r>
              <a:rPr lang="en-US" altLang="ja-JP" dirty="0" err="1"/>
              <a:t>mlc-nand</a:t>
            </a:r>
            <a:r>
              <a:rPr lang="en-US" altLang="ja-JP" dirty="0"/>
              <a:t>/emmc.html</a:t>
            </a:r>
            <a:endParaRPr lang="ja-JP" altLang="en-US" dirty="0"/>
          </a:p>
        </p:txBody>
      </p:sp>
      <p:pic>
        <p:nvPicPr>
          <p:cNvPr id="4" name="図 3"/>
          <p:cNvPicPr>
            <a:picLocks noChangeAspect="1"/>
          </p:cNvPicPr>
          <p:nvPr/>
        </p:nvPicPr>
        <p:blipFill>
          <a:blip r:embed="rId3"/>
          <a:stretch>
            <a:fillRect/>
          </a:stretch>
        </p:blipFill>
        <p:spPr>
          <a:xfrm>
            <a:off x="647597" y="692696"/>
            <a:ext cx="6432224" cy="3616360"/>
          </a:xfrm>
          <a:prstGeom prst="rect">
            <a:avLst/>
          </a:prstGeom>
        </p:spPr>
      </p:pic>
      <p:sp>
        <p:nvSpPr>
          <p:cNvPr id="6" name="テキスト ボックス 5"/>
          <p:cNvSpPr txBox="1"/>
          <p:nvPr/>
        </p:nvSpPr>
        <p:spPr>
          <a:xfrm>
            <a:off x="1970688" y="2121092"/>
            <a:ext cx="1296144" cy="246221"/>
          </a:xfrm>
          <a:prstGeom prst="rect">
            <a:avLst/>
          </a:prstGeom>
          <a:noFill/>
          <a:ln>
            <a:solidFill>
              <a:srgbClr val="FF0000"/>
            </a:solidFill>
          </a:ln>
        </p:spPr>
        <p:txBody>
          <a:bodyPr wrap="square" rtlCol="0">
            <a:spAutoFit/>
          </a:bodyPr>
          <a:lstStyle/>
          <a:p>
            <a:r>
              <a:rPr kumimoji="1" lang="en-US" altLang="ja-JP" sz="1000" dirty="0"/>
              <a:t>Flash Memories</a:t>
            </a:r>
            <a:endParaRPr kumimoji="1" lang="ja-JP" altLang="en-US" sz="1000" dirty="0"/>
          </a:p>
        </p:txBody>
      </p:sp>
      <p:sp>
        <p:nvSpPr>
          <p:cNvPr id="7" name="正方形/長方形 6"/>
          <p:cNvSpPr/>
          <p:nvPr/>
        </p:nvSpPr>
        <p:spPr>
          <a:xfrm>
            <a:off x="2133232" y="2637924"/>
            <a:ext cx="933470" cy="1307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2704149" y="2388697"/>
            <a:ext cx="130635" cy="2684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13" idx="0"/>
          </p:cNvCxnSpPr>
          <p:nvPr/>
        </p:nvCxnSpPr>
        <p:spPr>
          <a:xfrm>
            <a:off x="3188652" y="2367313"/>
            <a:ext cx="510128" cy="5294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3266632" y="2896757"/>
            <a:ext cx="864296" cy="103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7542540" y="4441852"/>
            <a:ext cx="3017805" cy="2718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Flash Memory with an Integrated Controller</a:t>
            </a:r>
            <a:endParaRPr kumimoji="1" lang="ja-JP" altLang="en-US" sz="1050" dirty="0"/>
          </a:p>
        </p:txBody>
      </p:sp>
      <p:cxnSp>
        <p:nvCxnSpPr>
          <p:cNvPr id="26" name="直線矢印コネクタ 25"/>
          <p:cNvCxnSpPr>
            <a:stCxn id="25" idx="1"/>
          </p:cNvCxnSpPr>
          <p:nvPr/>
        </p:nvCxnSpPr>
        <p:spPr>
          <a:xfrm flipH="1" flipV="1">
            <a:off x="2674662" y="4519483"/>
            <a:ext cx="4867878" cy="582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503189" y="4485993"/>
            <a:ext cx="1171472" cy="183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6481709"/>
      </p:ext>
    </p:extLst>
  </p:cSld>
  <p:clrMapOvr>
    <a:masterClrMapping/>
  </p:clrMapOvr>
</p:sld>
</file>

<file path=ppt/theme/theme1.xml><?xml version="1.0" encoding="utf-8"?>
<a:theme xmlns:a="http://schemas.openxmlformats.org/drawingml/2006/main" name="Multicolor">
  <a:themeElements>
    <a:clrScheme name="0903_MultiFin">
      <a:dk1>
        <a:srgbClr val="000000"/>
      </a:dk1>
      <a:lt1>
        <a:srgbClr val="FFFFFF"/>
      </a:lt1>
      <a:dk2>
        <a:srgbClr val="8C8C8C"/>
      </a:dk2>
      <a:lt2>
        <a:srgbClr val="C0C0C0"/>
      </a:lt2>
      <a:accent1>
        <a:srgbClr val="1ABCEF"/>
      </a:accent1>
      <a:accent2>
        <a:srgbClr val="E10D7D"/>
      </a:accent2>
      <a:accent3>
        <a:srgbClr val="FDD000"/>
      </a:accent3>
      <a:accent4>
        <a:srgbClr val="C0C0C0"/>
      </a:accent4>
      <a:accent5>
        <a:srgbClr val="95C62A"/>
      </a:accent5>
      <a:accent6>
        <a:srgbClr val="F29614"/>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OXIAプレゼンフォーマット(16_9)_Rev3.3[読み取り専用]" id="{BBD5056F-D00A-4106-8143-B16F5E63EF5D}" vid="{22AA9238-49C6-4FD3-B388-A0E5DF21128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KIOXIAプレゼンフォーマット(16_9)_Rev3.3</Template>
  <TotalTime>303</TotalTime>
  <Words>221</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Arial</vt:lpstr>
      <vt:lpstr>Calibri</vt:lpstr>
      <vt:lpstr>Multicolor</vt:lpstr>
      <vt:lpstr>/region/top/business/memory.html</vt:lpstr>
      <vt:lpstr>/region/top/business/memory/mlc-nand.html</vt:lpstr>
      <vt:lpstr>/region/top/business/memory/mlc-nand/emmc.html</vt:lpstr>
    </vt:vector>
  </TitlesOfParts>
  <Company>（株）東芝</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KIOXIA Website 修正案</dc:title>
  <dc:creator>ITP USA</dc:creator>
  <cp:lastModifiedBy>ITP USA</cp:lastModifiedBy>
  <cp:revision>34</cp:revision>
  <dcterms:created xsi:type="dcterms:W3CDTF">2020-11-12T02:29:14Z</dcterms:created>
  <dcterms:modified xsi:type="dcterms:W3CDTF">2020-12-07T23:00:45Z</dcterms:modified>
</cp:coreProperties>
</file>