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5"/>
  </p:notesMasterIdLst>
  <p:handoutMasterIdLst>
    <p:handoutMasterId r:id="rId6"/>
  </p:handoutMasterIdLst>
  <p:sldIdLst>
    <p:sldId id="256" r:id="rId4"/>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05" autoAdjust="0"/>
  </p:normalViewPr>
  <p:slideViewPr>
    <p:cSldViewPr snapToGrid="0">
      <p:cViewPr>
        <p:scale>
          <a:sx n="25" d="100"/>
          <a:sy n="25" d="100"/>
        </p:scale>
        <p:origin x="1378" y="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742C25-6B9D-4BBC-B963-7C0051B7F1C0}"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D0982-B03F-44B4-B705-7168ED68E9B9}" type="slidenum">
              <a:rPr lang="en-US" smtClean="0"/>
              <a:t>‹#›</a:t>
            </a:fld>
            <a:endParaRPr lang="en-US"/>
          </a:p>
        </p:txBody>
      </p:sp>
    </p:spTree>
    <p:extLst>
      <p:ext uri="{BB962C8B-B14F-4D97-AF65-F5344CB8AC3E}">
        <p14:creationId xmlns:p14="http://schemas.microsoft.com/office/powerpoint/2010/main" val="4240266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7218B-FAD9-4329-997D-1F8E36863CDC}" type="datetimeFigureOut">
              <a:rPr lang="en-US" smtClean="0"/>
              <a:t>11/6/2018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17C55-53E6-4593-B927-A1EEA43AF5FC}" type="slidenum">
              <a:rPr lang="en-US" smtClean="0"/>
              <a:t>‹#›</a:t>
            </a:fld>
            <a:endParaRPr lang="en-US"/>
          </a:p>
        </p:txBody>
      </p:sp>
    </p:spTree>
    <p:extLst>
      <p:ext uri="{BB962C8B-B14F-4D97-AF65-F5344CB8AC3E}">
        <p14:creationId xmlns:p14="http://schemas.microsoft.com/office/powerpoint/2010/main" val="3518105349"/>
      </p:ext>
    </p:extLst>
  </p:cSld>
  <p:clrMap bg1="lt1" tx1="dk1" bg2="lt2" tx2="dk2" accent1="accent1" accent2="accent2" accent3="accent3" accent4="accent4" accent5="accent5" accent6="accent6" hlink="hlink" folHlink="folHlink"/>
  <p:hf dt="0"/>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00300" y="1143000"/>
            <a:ext cx="2057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7C55-53E6-4593-B927-A1EEA43AF5FC}" type="slidenum">
              <a:rPr lang="en-US" smtClean="0"/>
              <a:t>1</a:t>
            </a:fld>
            <a:endParaRPr lang="en-US"/>
          </a:p>
        </p:txBody>
      </p:sp>
    </p:spTree>
    <p:extLst>
      <p:ext uri="{BB962C8B-B14F-4D97-AF65-F5344CB8AC3E}">
        <p14:creationId xmlns:p14="http://schemas.microsoft.com/office/powerpoint/2010/main" val="300823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033A72-562D-473B-B2EC-CFF4CA1A8D4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11804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33A72-562D-473B-B2EC-CFF4CA1A8D4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331523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33A72-562D-473B-B2EC-CFF4CA1A8D4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341433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33A72-562D-473B-B2EC-CFF4CA1A8D4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4302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033A72-562D-473B-B2EC-CFF4CA1A8D42}"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11434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033A72-562D-473B-B2EC-CFF4CA1A8D4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424853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033A72-562D-473B-B2EC-CFF4CA1A8D42}"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77084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033A72-562D-473B-B2EC-CFF4CA1A8D42}"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329852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33A72-562D-473B-B2EC-CFF4CA1A8D42}"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148142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33A72-562D-473B-B2EC-CFF4CA1A8D4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260274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33A72-562D-473B-B2EC-CFF4CA1A8D42}"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33F2B-58BD-438C-ACDD-0847922350D8}" type="slidenum">
              <a:rPr lang="en-US" smtClean="0"/>
              <a:t>‹#›</a:t>
            </a:fld>
            <a:endParaRPr lang="en-US"/>
          </a:p>
        </p:txBody>
      </p:sp>
    </p:spTree>
    <p:extLst>
      <p:ext uri="{BB962C8B-B14F-4D97-AF65-F5344CB8AC3E}">
        <p14:creationId xmlns:p14="http://schemas.microsoft.com/office/powerpoint/2010/main" val="163987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D2033A72-562D-473B-B2EC-CFF4CA1A8D42}" type="datetimeFigureOut">
              <a:rPr lang="en-US" smtClean="0"/>
              <a:t>11/6/2018</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F9033F2B-58BD-438C-ACDD-0847922350D8}" type="slidenum">
              <a:rPr lang="en-US" smtClean="0"/>
              <a:t>‹#›</a:t>
            </a:fld>
            <a:endParaRPr lang="en-US"/>
          </a:p>
        </p:txBody>
      </p:sp>
    </p:spTree>
    <p:extLst>
      <p:ext uri="{BB962C8B-B14F-4D97-AF65-F5344CB8AC3E}">
        <p14:creationId xmlns:p14="http://schemas.microsoft.com/office/powerpoint/2010/main" val="1607907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605" y="28140546"/>
            <a:ext cx="3690595" cy="3690595"/>
          </a:xfrm>
          <a:prstGeom prst="rect">
            <a:avLst/>
          </a:prstGeom>
        </p:spPr>
      </p:pic>
      <p:sp>
        <p:nvSpPr>
          <p:cNvPr id="9" name="Rectangle 8"/>
          <p:cNvSpPr/>
          <p:nvPr/>
        </p:nvSpPr>
        <p:spPr>
          <a:xfrm>
            <a:off x="0" y="0"/>
            <a:ext cx="21945600" cy="44276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53" y="29748355"/>
            <a:ext cx="6910213" cy="2636176"/>
          </a:xfrm>
          <a:prstGeom prst="rect">
            <a:avLst/>
          </a:prstGeom>
        </p:spPr>
      </p:pic>
      <p:sp>
        <p:nvSpPr>
          <p:cNvPr id="7" name="TextBox 3"/>
          <p:cNvSpPr txBox="1"/>
          <p:nvPr/>
        </p:nvSpPr>
        <p:spPr>
          <a:xfrm>
            <a:off x="640080" y="2335869"/>
            <a:ext cx="21305520" cy="1754326"/>
          </a:xfrm>
          <a:prstGeom prst="rect">
            <a:avLst/>
          </a:prstGeom>
          <a:noFill/>
        </p:spPr>
        <p:txBody>
          <a:bodyPr wrap="square" rtlCol="0">
            <a:spAutoFit/>
          </a:bodyPr>
          <a:lstStyle>
            <a:defPPr>
              <a:defRPr lang="en-US"/>
            </a:defPPr>
            <a:lvl1pPr marL="0" algn="l" defTabSz="2194560" rtl="0" eaLnBrk="1" latinLnBrk="0" hangingPunct="1">
              <a:defRPr sz="4300" kern="1200">
                <a:solidFill>
                  <a:schemeClr val="tx1"/>
                </a:solidFill>
                <a:latin typeface="+mn-lt"/>
                <a:ea typeface="+mn-ea"/>
                <a:cs typeface="+mn-cs"/>
              </a:defRPr>
            </a:lvl1pPr>
            <a:lvl2pPr marL="1097280" algn="l" defTabSz="2194560" rtl="0" eaLnBrk="1" latinLnBrk="0" hangingPunct="1">
              <a:defRPr sz="4300" kern="1200">
                <a:solidFill>
                  <a:schemeClr val="tx1"/>
                </a:solidFill>
                <a:latin typeface="+mn-lt"/>
                <a:ea typeface="+mn-ea"/>
                <a:cs typeface="+mn-cs"/>
              </a:defRPr>
            </a:lvl2pPr>
            <a:lvl3pPr marL="2194560" algn="l" defTabSz="2194560" rtl="0" eaLnBrk="1" latinLnBrk="0" hangingPunct="1">
              <a:defRPr sz="4300" kern="1200">
                <a:solidFill>
                  <a:schemeClr val="tx1"/>
                </a:solidFill>
                <a:latin typeface="+mn-lt"/>
                <a:ea typeface="+mn-ea"/>
                <a:cs typeface="+mn-cs"/>
              </a:defRPr>
            </a:lvl3pPr>
            <a:lvl4pPr marL="3291840" algn="l" defTabSz="2194560" rtl="0" eaLnBrk="1" latinLnBrk="0" hangingPunct="1">
              <a:defRPr sz="4300" kern="1200">
                <a:solidFill>
                  <a:schemeClr val="tx1"/>
                </a:solidFill>
                <a:latin typeface="+mn-lt"/>
                <a:ea typeface="+mn-ea"/>
                <a:cs typeface="+mn-cs"/>
              </a:defRPr>
            </a:lvl4pPr>
            <a:lvl5pPr marL="4389120" algn="l" defTabSz="2194560" rtl="0" eaLnBrk="1" latinLnBrk="0" hangingPunct="1">
              <a:defRPr sz="4300" kern="1200">
                <a:solidFill>
                  <a:schemeClr val="tx1"/>
                </a:solidFill>
                <a:latin typeface="+mn-lt"/>
                <a:ea typeface="+mn-ea"/>
                <a:cs typeface="+mn-cs"/>
              </a:defRPr>
            </a:lvl5pPr>
            <a:lvl6pPr marL="5486400" algn="l" defTabSz="2194560" rtl="0" eaLnBrk="1" latinLnBrk="0" hangingPunct="1">
              <a:defRPr sz="4300" kern="1200">
                <a:solidFill>
                  <a:schemeClr val="tx1"/>
                </a:solidFill>
                <a:latin typeface="+mn-lt"/>
                <a:ea typeface="+mn-ea"/>
                <a:cs typeface="+mn-cs"/>
              </a:defRPr>
            </a:lvl6pPr>
            <a:lvl7pPr marL="6583680" algn="l" defTabSz="2194560" rtl="0" eaLnBrk="1" latinLnBrk="0" hangingPunct="1">
              <a:defRPr sz="4300" kern="1200">
                <a:solidFill>
                  <a:schemeClr val="tx1"/>
                </a:solidFill>
                <a:latin typeface="+mn-lt"/>
                <a:ea typeface="+mn-ea"/>
                <a:cs typeface="+mn-cs"/>
              </a:defRPr>
            </a:lvl7pPr>
            <a:lvl8pPr marL="7680960" algn="l" defTabSz="2194560" rtl="0" eaLnBrk="1" latinLnBrk="0" hangingPunct="1">
              <a:defRPr sz="4300" kern="1200">
                <a:solidFill>
                  <a:schemeClr val="tx1"/>
                </a:solidFill>
                <a:latin typeface="+mn-lt"/>
                <a:ea typeface="+mn-ea"/>
                <a:cs typeface="+mn-cs"/>
              </a:defRPr>
            </a:lvl8pPr>
            <a:lvl9pPr marL="8778240" algn="l" defTabSz="2194560" rtl="0" eaLnBrk="1" latinLnBrk="0" hangingPunct="1">
              <a:defRPr sz="4300" kern="1200">
                <a:solidFill>
                  <a:schemeClr val="tx1"/>
                </a:solidFill>
                <a:latin typeface="+mn-lt"/>
                <a:ea typeface="+mn-ea"/>
                <a:cs typeface="+mn-cs"/>
              </a:defRPr>
            </a:lvl9pPr>
          </a:lstStyle>
          <a:p>
            <a:r>
              <a:rPr lang="en-US" sz="4800" dirty="0">
                <a:latin typeface="Bauhaus 93" panose="04030905020B02020C02" pitchFamily="82" charset="0"/>
              </a:rPr>
              <a:t> </a:t>
            </a:r>
            <a:r>
              <a:rPr lang="en-US" sz="4800" dirty="0" smtClean="0">
                <a:latin typeface="Bauhaus 93" panose="04030905020B02020C02" pitchFamily="82" charset="0"/>
              </a:rPr>
              <a:t>      </a:t>
            </a:r>
            <a:r>
              <a:rPr lang="en-US" sz="4800" dirty="0" smtClean="0">
                <a:solidFill>
                  <a:schemeClr val="bg1"/>
                </a:solidFill>
                <a:latin typeface="Berlin Sans FB" panose="020E0602020502020306" pitchFamily="34" charset="0"/>
              </a:rPr>
              <a:t>Developed by </a:t>
            </a:r>
            <a:r>
              <a:rPr lang="en-US" sz="4800" dirty="0" smtClean="0">
                <a:solidFill>
                  <a:schemeClr val="bg1"/>
                </a:solidFill>
                <a:latin typeface="Berlin Sans FB" panose="020E0602020502020306" pitchFamily="34" charset="0"/>
              </a:rPr>
              <a:t>Simon Owens		     Advisor/Sponsor: </a:t>
            </a:r>
            <a:r>
              <a:rPr lang="en-US" sz="6000" dirty="0" smtClean="0">
                <a:solidFill>
                  <a:schemeClr val="bg1"/>
                </a:solidFill>
                <a:latin typeface="Berlin Sans FB" panose="020E0602020502020306" pitchFamily="34" charset="0"/>
              </a:rPr>
              <a:t>Mr</a:t>
            </a:r>
            <a:r>
              <a:rPr lang="en-US" sz="4800" dirty="0" smtClean="0">
                <a:solidFill>
                  <a:schemeClr val="bg1"/>
                </a:solidFill>
                <a:latin typeface="Berlin Sans FB" panose="020E0602020502020306" pitchFamily="34" charset="0"/>
              </a:rPr>
              <a:t>. Mark Randall</a:t>
            </a:r>
          </a:p>
          <a:p>
            <a:r>
              <a:rPr lang="en-US" sz="4800" dirty="0" smtClean="0">
                <a:solidFill>
                  <a:schemeClr val="bg1"/>
                </a:solidFill>
                <a:latin typeface="Berlin Sans FB" panose="020E0602020502020306" pitchFamily="34" charset="0"/>
              </a:rPr>
              <a:t>	Security Engineer		</a:t>
            </a:r>
            <a:r>
              <a:rPr lang="en-US" sz="4800" dirty="0">
                <a:solidFill>
                  <a:schemeClr val="bg1"/>
                </a:solidFill>
                <a:latin typeface="Berlin Sans FB" panose="020E0602020502020306" pitchFamily="34" charset="0"/>
              </a:rPr>
              <a:t> </a:t>
            </a:r>
            <a:r>
              <a:rPr lang="en-US" sz="4800" dirty="0" smtClean="0">
                <a:solidFill>
                  <a:schemeClr val="bg1"/>
                </a:solidFill>
                <a:latin typeface="Berlin Sans FB" panose="020E0602020502020306" pitchFamily="34" charset="0"/>
              </a:rPr>
              <a:t>                             </a:t>
            </a:r>
            <a:r>
              <a:rPr lang="en-US" sz="4800" dirty="0" smtClean="0">
                <a:solidFill>
                  <a:schemeClr val="bg1"/>
                </a:solidFill>
                <a:latin typeface="Berlin Sans FB" panose="020E0602020502020306" pitchFamily="34" charset="0"/>
              </a:rPr>
              <a:t>University of Evansville</a:t>
            </a:r>
          </a:p>
        </p:txBody>
      </p:sp>
      <p:sp>
        <p:nvSpPr>
          <p:cNvPr id="8" name="TextBox 3"/>
          <p:cNvSpPr txBox="1"/>
          <p:nvPr/>
        </p:nvSpPr>
        <p:spPr>
          <a:xfrm>
            <a:off x="152400" y="717888"/>
            <a:ext cx="21945600" cy="1569660"/>
          </a:xfrm>
          <a:prstGeom prst="rect">
            <a:avLst/>
          </a:prstGeom>
          <a:noFill/>
        </p:spPr>
        <p:txBody>
          <a:bodyPr wrap="square" rtlCol="0">
            <a:spAutoFit/>
          </a:bodyPr>
          <a:lstStyle>
            <a:defPPr>
              <a:defRPr lang="en-US"/>
            </a:defPPr>
            <a:lvl1pPr marL="0" algn="l" defTabSz="2194560" rtl="0" eaLnBrk="1" latinLnBrk="0" hangingPunct="1">
              <a:defRPr sz="4300" kern="1200">
                <a:solidFill>
                  <a:schemeClr val="tx1"/>
                </a:solidFill>
                <a:latin typeface="+mn-lt"/>
                <a:ea typeface="+mn-ea"/>
                <a:cs typeface="+mn-cs"/>
              </a:defRPr>
            </a:lvl1pPr>
            <a:lvl2pPr marL="1097280" algn="l" defTabSz="2194560" rtl="0" eaLnBrk="1" latinLnBrk="0" hangingPunct="1">
              <a:defRPr sz="4300" kern="1200">
                <a:solidFill>
                  <a:schemeClr val="tx1"/>
                </a:solidFill>
                <a:latin typeface="+mn-lt"/>
                <a:ea typeface="+mn-ea"/>
                <a:cs typeface="+mn-cs"/>
              </a:defRPr>
            </a:lvl2pPr>
            <a:lvl3pPr marL="2194560" algn="l" defTabSz="2194560" rtl="0" eaLnBrk="1" latinLnBrk="0" hangingPunct="1">
              <a:defRPr sz="4300" kern="1200">
                <a:solidFill>
                  <a:schemeClr val="tx1"/>
                </a:solidFill>
                <a:latin typeface="+mn-lt"/>
                <a:ea typeface="+mn-ea"/>
                <a:cs typeface="+mn-cs"/>
              </a:defRPr>
            </a:lvl3pPr>
            <a:lvl4pPr marL="3291840" algn="l" defTabSz="2194560" rtl="0" eaLnBrk="1" latinLnBrk="0" hangingPunct="1">
              <a:defRPr sz="4300" kern="1200">
                <a:solidFill>
                  <a:schemeClr val="tx1"/>
                </a:solidFill>
                <a:latin typeface="+mn-lt"/>
                <a:ea typeface="+mn-ea"/>
                <a:cs typeface="+mn-cs"/>
              </a:defRPr>
            </a:lvl4pPr>
            <a:lvl5pPr marL="4389120" algn="l" defTabSz="2194560" rtl="0" eaLnBrk="1" latinLnBrk="0" hangingPunct="1">
              <a:defRPr sz="4300" kern="1200">
                <a:solidFill>
                  <a:schemeClr val="tx1"/>
                </a:solidFill>
                <a:latin typeface="+mn-lt"/>
                <a:ea typeface="+mn-ea"/>
                <a:cs typeface="+mn-cs"/>
              </a:defRPr>
            </a:lvl5pPr>
            <a:lvl6pPr marL="5486400" algn="l" defTabSz="2194560" rtl="0" eaLnBrk="1" latinLnBrk="0" hangingPunct="1">
              <a:defRPr sz="4300" kern="1200">
                <a:solidFill>
                  <a:schemeClr val="tx1"/>
                </a:solidFill>
                <a:latin typeface="+mn-lt"/>
                <a:ea typeface="+mn-ea"/>
                <a:cs typeface="+mn-cs"/>
              </a:defRPr>
            </a:lvl6pPr>
            <a:lvl7pPr marL="6583680" algn="l" defTabSz="2194560" rtl="0" eaLnBrk="1" latinLnBrk="0" hangingPunct="1">
              <a:defRPr sz="4300" kern="1200">
                <a:solidFill>
                  <a:schemeClr val="tx1"/>
                </a:solidFill>
                <a:latin typeface="+mn-lt"/>
                <a:ea typeface="+mn-ea"/>
                <a:cs typeface="+mn-cs"/>
              </a:defRPr>
            </a:lvl7pPr>
            <a:lvl8pPr marL="7680960" algn="l" defTabSz="2194560" rtl="0" eaLnBrk="1" latinLnBrk="0" hangingPunct="1">
              <a:defRPr sz="4300" kern="1200">
                <a:solidFill>
                  <a:schemeClr val="tx1"/>
                </a:solidFill>
                <a:latin typeface="+mn-lt"/>
                <a:ea typeface="+mn-ea"/>
                <a:cs typeface="+mn-cs"/>
              </a:defRPr>
            </a:lvl8pPr>
            <a:lvl9pPr marL="8778240" algn="l" defTabSz="2194560" rtl="0" eaLnBrk="1" latinLnBrk="0" hangingPunct="1">
              <a:defRPr sz="4300" kern="1200">
                <a:solidFill>
                  <a:schemeClr val="tx1"/>
                </a:solidFill>
                <a:latin typeface="+mn-lt"/>
                <a:ea typeface="+mn-ea"/>
                <a:cs typeface="+mn-cs"/>
              </a:defRPr>
            </a:lvl9pPr>
          </a:lstStyle>
          <a:p>
            <a:pPr algn="ctr"/>
            <a:r>
              <a:rPr lang="en-US" sz="9600" dirty="0" smtClean="0">
                <a:solidFill>
                  <a:schemeClr val="bg1"/>
                </a:solidFill>
                <a:latin typeface="Bauhaus 93" panose="04030905020B02020C02" pitchFamily="82" charset="0"/>
              </a:rPr>
              <a:t>Security Lab Manager</a:t>
            </a:r>
            <a:endParaRPr lang="en-US" sz="9600" dirty="0">
              <a:solidFill>
                <a:schemeClr val="bg1"/>
              </a:solidFill>
              <a:latin typeface="Bauhaus 93" panose="04030905020B02020C02" pitchFamily="82" charset="0"/>
            </a:endParaRPr>
          </a:p>
        </p:txBody>
      </p:sp>
      <p:sp>
        <p:nvSpPr>
          <p:cNvPr id="10" name="Rectangle 9"/>
          <p:cNvSpPr/>
          <p:nvPr/>
        </p:nvSpPr>
        <p:spPr>
          <a:xfrm>
            <a:off x="0" y="4352263"/>
            <a:ext cx="21945600" cy="6961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1054" y="5387406"/>
            <a:ext cx="10042357" cy="61147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01054" y="5400846"/>
            <a:ext cx="10042357" cy="10534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502190" y="5387405"/>
            <a:ext cx="9990220" cy="8166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502190" y="5400846"/>
            <a:ext cx="9990220" cy="10504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0972800" y="5400846"/>
            <a:ext cx="0" cy="270316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1054" y="13165131"/>
            <a:ext cx="10042357" cy="5000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01053" y="12161520"/>
            <a:ext cx="10042357" cy="10534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1554328" y="14228032"/>
            <a:ext cx="9990220" cy="5496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1554328" y="14241472"/>
            <a:ext cx="9990220" cy="87668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1053" y="18942392"/>
            <a:ext cx="10042357" cy="10029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01053" y="18955832"/>
            <a:ext cx="10042357" cy="10534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1502190" y="20492701"/>
            <a:ext cx="9990220" cy="11939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502190" y="20506141"/>
            <a:ext cx="9990220" cy="105046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01053" y="5367338"/>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ABSTRACT</a:t>
            </a:r>
            <a:endParaRPr lang="en-US" sz="6600" dirty="0">
              <a:solidFill>
                <a:schemeClr val="bg1"/>
              </a:solidFill>
              <a:latin typeface="Berlin Sans FB" panose="020E0602020502020306" pitchFamily="34" charset="0"/>
            </a:endParaRPr>
          </a:p>
        </p:txBody>
      </p:sp>
      <p:sp>
        <p:nvSpPr>
          <p:cNvPr id="35" name="TextBox 34"/>
          <p:cNvSpPr txBox="1"/>
          <p:nvPr/>
        </p:nvSpPr>
        <p:spPr>
          <a:xfrm>
            <a:off x="11502190" y="5367338"/>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DEVELOPMENT</a:t>
            </a:r>
            <a:endParaRPr lang="en-US" sz="6600" dirty="0">
              <a:solidFill>
                <a:schemeClr val="bg1"/>
              </a:solidFill>
              <a:latin typeface="Berlin Sans FB" panose="020E0602020502020306" pitchFamily="34" charset="0"/>
            </a:endParaRPr>
          </a:p>
        </p:txBody>
      </p:sp>
      <p:sp>
        <p:nvSpPr>
          <p:cNvPr id="36" name="TextBox 35"/>
          <p:cNvSpPr txBox="1"/>
          <p:nvPr/>
        </p:nvSpPr>
        <p:spPr>
          <a:xfrm>
            <a:off x="348917" y="12166667"/>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PROBLEM</a:t>
            </a:r>
            <a:endParaRPr lang="en-US" sz="6600" dirty="0">
              <a:solidFill>
                <a:schemeClr val="bg1"/>
              </a:solidFill>
              <a:latin typeface="Berlin Sans FB" panose="020E0602020502020306" pitchFamily="34" charset="0"/>
            </a:endParaRPr>
          </a:p>
        </p:txBody>
      </p:sp>
      <p:sp>
        <p:nvSpPr>
          <p:cNvPr id="37" name="TextBox 36"/>
          <p:cNvSpPr txBox="1"/>
          <p:nvPr/>
        </p:nvSpPr>
        <p:spPr>
          <a:xfrm>
            <a:off x="11554327" y="14174573"/>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VIRTUALIZATION</a:t>
            </a:r>
            <a:endParaRPr lang="en-US" sz="6600" dirty="0">
              <a:solidFill>
                <a:schemeClr val="bg1"/>
              </a:solidFill>
              <a:latin typeface="Berlin Sans FB" panose="020E0602020502020306" pitchFamily="34" charset="0"/>
            </a:endParaRPr>
          </a:p>
        </p:txBody>
      </p:sp>
      <p:sp>
        <p:nvSpPr>
          <p:cNvPr id="38" name="TextBox 37"/>
          <p:cNvSpPr txBox="1"/>
          <p:nvPr/>
        </p:nvSpPr>
        <p:spPr>
          <a:xfrm>
            <a:off x="11676648" y="20448612"/>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RESULT</a:t>
            </a:r>
            <a:endParaRPr lang="en-US" sz="6600" dirty="0">
              <a:solidFill>
                <a:schemeClr val="bg1"/>
              </a:solidFill>
              <a:latin typeface="Berlin Sans FB" panose="020E0602020502020306" pitchFamily="34" charset="0"/>
            </a:endParaRPr>
          </a:p>
        </p:txBody>
      </p:sp>
      <p:sp>
        <p:nvSpPr>
          <p:cNvPr id="39" name="TextBox 38"/>
          <p:cNvSpPr txBox="1"/>
          <p:nvPr/>
        </p:nvSpPr>
        <p:spPr>
          <a:xfrm>
            <a:off x="477253" y="18878750"/>
            <a:ext cx="10042357" cy="1107996"/>
          </a:xfrm>
          <a:prstGeom prst="rect">
            <a:avLst/>
          </a:prstGeom>
          <a:noFill/>
        </p:spPr>
        <p:txBody>
          <a:bodyPr wrap="square" rtlCol="0">
            <a:spAutoFit/>
          </a:bodyPr>
          <a:lstStyle/>
          <a:p>
            <a:pPr algn="ctr"/>
            <a:r>
              <a:rPr lang="en-US" sz="6600" dirty="0" smtClean="0">
                <a:solidFill>
                  <a:schemeClr val="bg1"/>
                </a:solidFill>
                <a:latin typeface="Berlin Sans FB" panose="020E0602020502020306" pitchFamily="34" charset="0"/>
              </a:rPr>
              <a:t>REQUIREMENTS</a:t>
            </a:r>
            <a:endParaRPr lang="en-US" sz="6600" dirty="0">
              <a:solidFill>
                <a:schemeClr val="bg1"/>
              </a:solidFill>
              <a:latin typeface="Berlin Sans FB" panose="020E0602020502020306" pitchFamily="34" charset="0"/>
            </a:endParaRPr>
          </a:p>
        </p:txBody>
      </p:sp>
      <p:sp>
        <p:nvSpPr>
          <p:cNvPr id="40" name="TextBox 39"/>
          <p:cNvSpPr txBox="1"/>
          <p:nvPr/>
        </p:nvSpPr>
        <p:spPr>
          <a:xfrm>
            <a:off x="640080" y="6766560"/>
            <a:ext cx="9509760" cy="4524315"/>
          </a:xfrm>
          <a:prstGeom prst="rect">
            <a:avLst/>
          </a:prstGeom>
          <a:noFill/>
        </p:spPr>
        <p:txBody>
          <a:bodyPr wrap="square" rtlCol="0">
            <a:spAutoFit/>
          </a:bodyPr>
          <a:lstStyle/>
          <a:p>
            <a:r>
              <a:rPr lang="en-US" sz="3600" dirty="0" smtClean="0"/>
              <a:t>The Security Lab Manager is a web application that manages vulnerable virtualization machines for users to practice hacking on.  Once hosted, users can login, choose an exercise, and start hacking in their own virtual environment.  Administrators can login to view completed exercises and send grades to users.  New exercises and machines can easily be added or imported.</a:t>
            </a:r>
            <a:endParaRPr lang="en-US" sz="3600" dirty="0"/>
          </a:p>
        </p:txBody>
      </p:sp>
      <p:sp>
        <p:nvSpPr>
          <p:cNvPr id="42" name="TextBox 41"/>
          <p:cNvSpPr txBox="1"/>
          <p:nvPr/>
        </p:nvSpPr>
        <p:spPr>
          <a:xfrm>
            <a:off x="11676648" y="6595571"/>
            <a:ext cx="9479280" cy="3970318"/>
          </a:xfrm>
          <a:prstGeom prst="rect">
            <a:avLst/>
          </a:prstGeom>
          <a:noFill/>
        </p:spPr>
        <p:txBody>
          <a:bodyPr wrap="square" rtlCol="0">
            <a:spAutoFit/>
          </a:bodyPr>
          <a:lstStyle/>
          <a:p>
            <a:r>
              <a:rPr lang="en-US" sz="3600" dirty="0" smtClean="0"/>
              <a:t>This application was planned and developed using the Agile framework.  DevOps principles of tested driven development, automated test, continuous integration, and continuous deployment were used.  The CI/CD pipeline utilized </a:t>
            </a:r>
            <a:r>
              <a:rPr lang="en-US" sz="3600" dirty="0" err="1" smtClean="0"/>
              <a:t>sonarqube</a:t>
            </a:r>
            <a:r>
              <a:rPr lang="en-US" sz="3600" dirty="0" smtClean="0"/>
              <a:t> code scanners and OWASP ZAP utility to ensure code was lean and secure.</a:t>
            </a:r>
            <a:endParaRPr lang="en-US" sz="3600" dirty="0"/>
          </a:p>
        </p:txBody>
      </p:sp>
      <p:sp>
        <p:nvSpPr>
          <p:cNvPr id="45" name="TextBox 44"/>
          <p:cNvSpPr txBox="1"/>
          <p:nvPr/>
        </p:nvSpPr>
        <p:spPr>
          <a:xfrm>
            <a:off x="640080" y="13451237"/>
            <a:ext cx="9509760" cy="4524315"/>
          </a:xfrm>
          <a:prstGeom prst="rect">
            <a:avLst/>
          </a:prstGeom>
          <a:noFill/>
        </p:spPr>
        <p:txBody>
          <a:bodyPr wrap="square" rtlCol="0">
            <a:spAutoFit/>
          </a:bodyPr>
          <a:lstStyle/>
          <a:p>
            <a:r>
              <a:rPr lang="en-US" sz="3600" dirty="0" smtClean="0"/>
              <a:t>Security training is desired in all parts of industry: secure coding for developers, Reverse Engineers, Q/A Testers, and Security Engineers.  There are several virtual machines to practice security, but none have a student-teacher model.  With this application, students can easily begin learning security, without having to setup their own environment.</a:t>
            </a:r>
            <a:endParaRPr lang="en-US" sz="3600" dirty="0"/>
          </a:p>
        </p:txBody>
      </p:sp>
      <p:sp>
        <p:nvSpPr>
          <p:cNvPr id="46" name="TextBox 45"/>
          <p:cNvSpPr txBox="1"/>
          <p:nvPr/>
        </p:nvSpPr>
        <p:spPr>
          <a:xfrm>
            <a:off x="11794558" y="15791471"/>
            <a:ext cx="9509760" cy="2485680"/>
          </a:xfrm>
          <a:prstGeom prst="rect">
            <a:avLst/>
          </a:prstGeom>
          <a:noFill/>
        </p:spPr>
        <p:txBody>
          <a:bodyPr wrap="square" rtlCol="0">
            <a:spAutoFit/>
          </a:bodyPr>
          <a:lstStyle/>
          <a:p>
            <a:r>
              <a:rPr lang="en-US" dirty="0" smtClean="0"/>
              <a:t>NA need more development/scoping/designing</a:t>
            </a:r>
          </a:p>
          <a:p>
            <a:endParaRPr lang="en-US" dirty="0"/>
          </a:p>
        </p:txBody>
      </p:sp>
      <p:sp>
        <p:nvSpPr>
          <p:cNvPr id="47" name="TextBox 46"/>
          <p:cNvSpPr txBox="1"/>
          <p:nvPr/>
        </p:nvSpPr>
        <p:spPr>
          <a:xfrm>
            <a:off x="615215" y="20513360"/>
            <a:ext cx="9509760" cy="1687898"/>
          </a:xfrm>
          <a:prstGeom prst="rect">
            <a:avLst/>
          </a:prstGeom>
          <a:noFill/>
        </p:spPr>
        <p:txBody>
          <a:bodyPr wrap="square" rtlCol="0">
            <a:spAutoFit/>
          </a:bodyPr>
          <a:lstStyle/>
          <a:p>
            <a:r>
              <a:rPr lang="en-US" dirty="0" smtClean="0"/>
              <a:t>NA need more development/scoping/designing</a:t>
            </a:r>
            <a:endParaRPr lang="en-US" dirty="0"/>
          </a:p>
        </p:txBody>
      </p:sp>
      <p:sp>
        <p:nvSpPr>
          <p:cNvPr id="48" name="TextBox 47"/>
          <p:cNvSpPr txBox="1"/>
          <p:nvPr/>
        </p:nvSpPr>
        <p:spPr>
          <a:xfrm>
            <a:off x="11768487" y="22280825"/>
            <a:ext cx="9509760" cy="1687898"/>
          </a:xfrm>
          <a:prstGeom prst="rect">
            <a:avLst/>
          </a:prstGeom>
          <a:noFill/>
        </p:spPr>
        <p:txBody>
          <a:bodyPr wrap="square" rtlCol="0">
            <a:spAutoFit/>
          </a:bodyPr>
          <a:lstStyle/>
          <a:p>
            <a:r>
              <a:rPr lang="en-US" dirty="0" smtClean="0"/>
              <a:t>NA need to complete</a:t>
            </a:r>
          </a:p>
          <a:p>
            <a:endParaRPr lang="en-US" dirty="0"/>
          </a:p>
        </p:txBody>
      </p:sp>
      <p:pic>
        <p:nvPicPr>
          <p:cNvPr id="49" name="Picture 48"/>
          <p:cNvPicPr>
            <a:picLocks noChangeAspect="1"/>
          </p:cNvPicPr>
          <p:nvPr/>
        </p:nvPicPr>
        <p:blipFill>
          <a:blip r:embed="rId5"/>
          <a:stretch>
            <a:fillRect/>
          </a:stretch>
        </p:blipFill>
        <p:spPr>
          <a:xfrm>
            <a:off x="7627869" y="31329216"/>
            <a:ext cx="2891741" cy="1003851"/>
          </a:xfrm>
          <a:prstGeom prst="rect">
            <a:avLst/>
          </a:prstGeom>
        </p:spPr>
      </p:pic>
      <p:pic>
        <p:nvPicPr>
          <p:cNvPr id="61" name="Picture 60"/>
          <p:cNvPicPr>
            <a:picLocks noChangeAspect="1"/>
          </p:cNvPicPr>
          <p:nvPr/>
        </p:nvPicPr>
        <p:blipFill>
          <a:blip r:embed="rId6"/>
          <a:stretch>
            <a:fillRect/>
          </a:stretch>
        </p:blipFill>
        <p:spPr>
          <a:xfrm>
            <a:off x="7495565" y="30402197"/>
            <a:ext cx="3081588" cy="867471"/>
          </a:xfrm>
          <a:prstGeom prst="rect">
            <a:avLst/>
          </a:prstGeom>
        </p:spPr>
      </p:pic>
      <p:pic>
        <p:nvPicPr>
          <p:cNvPr id="1024" name="Picture 1023"/>
          <p:cNvPicPr>
            <a:picLocks noChangeAspect="1"/>
          </p:cNvPicPr>
          <p:nvPr/>
        </p:nvPicPr>
        <p:blipFill>
          <a:blip r:embed="rId7"/>
          <a:stretch>
            <a:fillRect/>
          </a:stretch>
        </p:blipFill>
        <p:spPr>
          <a:xfrm>
            <a:off x="14028744" y="10711803"/>
            <a:ext cx="4752365" cy="2562860"/>
          </a:xfrm>
          <a:prstGeom prst="rect">
            <a:avLst/>
          </a:prstGeom>
        </p:spPr>
      </p:pic>
    </p:spTree>
    <p:extLst>
      <p:ext uri="{BB962C8B-B14F-4D97-AF65-F5344CB8AC3E}">
        <p14:creationId xmlns:p14="http://schemas.microsoft.com/office/powerpoint/2010/main" val="1449937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MTEvNi8yMDE4IDg6MTQ6NTYgUE08L0RhdGVUaW1lPjxMYWJlbFN0cmluZz5UaGlzIGFydGlmYWN0IGhhcyBubyBjbGFzc2lmaWNhdGlvbi48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85DA4241-BC90-4BB7-A012-CF9B1958346C}">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04204482-D1E3-418F-A9DA-310B41F1359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80</TotalTime>
  <Words>200</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Berlin Sans FB</vt:lpstr>
      <vt:lpstr>Calibri</vt:lpstr>
      <vt:lpstr>Calibri Light</vt:lpstr>
      <vt:lpstr>Office Theme</vt:lpstr>
      <vt:lpstr>PowerPoint Presentation</vt:lpstr>
    </vt:vector>
  </TitlesOfParts>
  <Company>Raytheon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[rtnipcontrolcode:rtnipcontrolcodenone||rtnexportcontrolcountry:rtnexportcontrolcountrynone|rtnexportcontrolcode:rtnexportcontrolcodenone||]</dc:subject>
  <dc:creator>SIMON OWENS</dc:creator>
  <cp:lastModifiedBy>SIMON OWENS</cp:lastModifiedBy>
  <cp:revision>11</cp:revision>
  <dcterms:created xsi:type="dcterms:W3CDTF">2018-11-06T19:27:18Z</dcterms:created>
  <dcterms:modified xsi:type="dcterms:W3CDTF">2018-11-06T20:47:47Z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5f1a08d1-cbae-420e-a4ef-b4b967e006f6</vt:lpwstr>
  </property>
  <property fmtid="{D5CDD505-2E9C-101B-9397-08002B2CF9AE}" pid="3" name="bjDocumentSecurityLabel">
    <vt:lpwstr>This artifact has no classification.</vt:lpwstr>
  </property>
  <property fmtid="{D5CDD505-2E9C-101B-9397-08002B2CF9AE}" pid="4" name="rtnipcontrolcode">
    <vt:lpwstr>rtnipcontrolcodenone</vt:lpwstr>
  </property>
  <property fmtid="{D5CDD505-2E9C-101B-9397-08002B2CF9AE}" pid="5" name="rtnexportcontrolcountry">
    <vt:lpwstr>rtnexportcontrolcountrynone</vt:lpwstr>
  </property>
  <property fmtid="{D5CDD505-2E9C-101B-9397-08002B2CF9AE}" pid="6" name="rtnexportcontrolcode">
    <vt:lpwstr>rtnexportcontrolcodenone</vt:lpwstr>
  </property>
  <property fmtid="{D5CDD505-2E9C-101B-9397-08002B2CF9AE}" pid="7" name="bjSaver">
    <vt:lpwstr>jaJrBn6BSfrgFIUK/SP8oM1ZEJ9I4T1/</vt:lpwstr>
  </property>
  <property fmtid="{D5CDD505-2E9C-101B-9397-08002B2CF9AE}" pid="8" name="bjLabelHistoryID">
    <vt:lpwstr>{85DA4241-BC90-4BB7-A012-CF9B1958346C}</vt:lpwstr>
  </property>
</Properties>
</file>