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3"/>
  </p:sldMasterIdLst>
  <p:notesMasterIdLst>
    <p:notesMasterId r:id="rId22"/>
  </p:notesMasterIdLst>
  <p:handoutMasterIdLst>
    <p:handoutMasterId r:id="rId23"/>
  </p:handoutMasterIdLst>
  <p:sldIdLst>
    <p:sldId id="256" r:id="rId4"/>
    <p:sldId id="260" r:id="rId5"/>
    <p:sldId id="261" r:id="rId6"/>
    <p:sldId id="262" r:id="rId7"/>
    <p:sldId id="257" r:id="rId8"/>
    <p:sldId id="259" r:id="rId9"/>
    <p:sldId id="263" r:id="rId10"/>
    <p:sldId id="273" r:id="rId11"/>
    <p:sldId id="265" r:id="rId12"/>
    <p:sldId id="264" r:id="rId13"/>
    <p:sldId id="258" r:id="rId14"/>
    <p:sldId id="270" r:id="rId15"/>
    <p:sldId id="271" r:id="rId16"/>
    <p:sldId id="272" r:id="rId17"/>
    <p:sldId id="268" r:id="rId18"/>
    <p:sldId id="266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6B199-1789-4443-9DE1-FA33660B713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B228F-8ECB-4C52-9366-3A1BD69E7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55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B8767-B91D-4925-A33B-64438006F0C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FFD27-C42C-47CD-8755-C4DF35BD4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058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73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5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04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7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59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72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85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51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25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9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03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73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75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64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88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5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9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2D24FB-7729-40A5-988B-B7F786B2F84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9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1204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92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76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60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19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9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3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1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2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7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24FB-7729-40A5-988B-B7F786B2F84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30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155" y="5012806"/>
            <a:ext cx="7604920" cy="1582993"/>
          </a:xfrm>
        </p:spPr>
        <p:txBody>
          <a:bodyPr>
            <a:normAutofit fontScale="90000"/>
          </a:bodyPr>
          <a:lstStyle/>
          <a:p>
            <a:r>
              <a:rPr lang="en-US" sz="2800" i="1" dirty="0" smtClean="0"/>
              <a:t>Simon Owens</a:t>
            </a:r>
            <a:br>
              <a:rPr lang="en-US" sz="2800" i="1" dirty="0" smtClean="0"/>
            </a:br>
            <a:r>
              <a:rPr lang="en-US" sz="2800" i="1" dirty="0" smtClean="0"/>
              <a:t>University of Evansville</a:t>
            </a:r>
            <a:br>
              <a:rPr lang="en-US" sz="2800" i="1" dirty="0" smtClean="0"/>
            </a:br>
            <a:r>
              <a:rPr lang="en-US" sz="2800" i="1" dirty="0" smtClean="0"/>
              <a:t>October 22, 2018</a:t>
            </a:r>
            <a:br>
              <a:rPr lang="en-US" sz="2800" i="1" dirty="0" smtClean="0"/>
            </a:br>
            <a:r>
              <a:rPr lang="en-US" sz="2800" i="1" dirty="0" smtClean="0"/>
              <a:t>Project sponsor/Advisor: Mark Randall</a:t>
            </a:r>
            <a:endParaRPr lang="en-US" sz="2800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840973"/>
            <a:ext cx="12192000" cy="11099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b="1" i="1" dirty="0" smtClean="0">
                <a:solidFill>
                  <a:schemeClr val="tx1"/>
                </a:solidFill>
              </a:rPr>
              <a:t>Security Lab Manager</a:t>
            </a:r>
            <a:endParaRPr lang="en-US" sz="6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1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Instructor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796" y="1673793"/>
            <a:ext cx="7333231" cy="488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1412" y="1710813"/>
            <a:ext cx="4836601" cy="40803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Client/Server</a:t>
            </a:r>
          </a:p>
          <a:p>
            <a:r>
              <a:rPr lang="en-US" sz="2800" dirty="0" smtClean="0"/>
              <a:t>Web Application</a:t>
            </a:r>
          </a:p>
          <a:p>
            <a:r>
              <a:rPr lang="en-US" sz="2800" dirty="0" smtClean="0"/>
              <a:t>Starts/Stops Docker containers</a:t>
            </a:r>
          </a:p>
        </p:txBody>
      </p:sp>
      <p:pic>
        <p:nvPicPr>
          <p:cNvPr id="1026" name="Picture 2" descr="https://github.com/so87/Security-Lab-Manager/raw/dev/documentation/high-level-desig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245" y="1710813"/>
            <a:ext cx="6371303" cy="48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4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2" y="1600558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 PostgreSQL Docker Container</a:t>
            </a:r>
          </a:p>
          <a:p>
            <a:r>
              <a:rPr lang="en-US" dirty="0" smtClean="0"/>
              <a:t>Tables for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Administrator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Exercise</a:t>
            </a:r>
          </a:p>
          <a:p>
            <a:r>
              <a:rPr lang="en-US" dirty="0" smtClean="0"/>
              <a:t>Accessing views </a:t>
            </a:r>
            <a:r>
              <a:rPr lang="en-US" dirty="0" smtClean="0"/>
              <a:t>in Django Framework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79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Web exercise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61" y="3817988"/>
            <a:ext cx="634365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586" y="5747826"/>
            <a:ext cx="6324600" cy="5715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2" y="1600558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 Ubuntu Docker container hosting JavaScript code</a:t>
            </a:r>
          </a:p>
          <a:p>
            <a:r>
              <a:rPr lang="en-US" dirty="0" smtClean="0"/>
              <a:t>Cross Site Scripting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0914" y="3302891"/>
            <a:ext cx="310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Vulnerable JavaScript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31389" y="5288037"/>
            <a:ext cx="310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XSS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Desktop exercise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2" y="1600558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 Ubuntu Docker container hosting C++ Code</a:t>
            </a:r>
          </a:p>
          <a:p>
            <a:r>
              <a:rPr lang="en-US" dirty="0" smtClean="0"/>
              <a:t>Format String Vulnerability</a:t>
            </a:r>
            <a:endParaRPr lang="en-US" dirty="0" smtClean="0"/>
          </a:p>
        </p:txBody>
      </p:sp>
      <p:pic>
        <p:nvPicPr>
          <p:cNvPr id="2050" name="Picture 2" descr="Image result for format string vulner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917" y="3004369"/>
            <a:ext cx="6087909" cy="364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58994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Developing Securely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558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err="1" smtClean="0"/>
              <a:t>Synk</a:t>
            </a:r>
            <a:r>
              <a:rPr lang="en-US" dirty="0" smtClean="0"/>
              <a:t> for dependency vulnerabilities</a:t>
            </a:r>
          </a:p>
          <a:p>
            <a:r>
              <a:rPr lang="en-US" dirty="0" err="1" smtClean="0"/>
              <a:t>Sonarqube</a:t>
            </a:r>
            <a:r>
              <a:rPr lang="en-US" dirty="0" smtClean="0"/>
              <a:t> for software vulnerabilities</a:t>
            </a:r>
          </a:p>
          <a:p>
            <a:r>
              <a:rPr lang="en-US" dirty="0" smtClean="0"/>
              <a:t>OWASP ZAP for continuous vulnerability scanning </a:t>
            </a:r>
          </a:p>
          <a:p>
            <a:r>
              <a:rPr lang="en-US" dirty="0" smtClean="0"/>
              <a:t>Security assessment for OWASP Top 10</a:t>
            </a:r>
          </a:p>
          <a:p>
            <a:r>
              <a:rPr lang="en-US" dirty="0" smtClean="0"/>
              <a:t>Reporting on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4384881"/>
            <a:ext cx="8058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Continuous integration</a:t>
            </a:r>
            <a:endParaRPr lang="en-US" dirty="0"/>
          </a:p>
        </p:txBody>
      </p:sp>
      <p:pic>
        <p:nvPicPr>
          <p:cNvPr id="2052" name="Picture 4" descr="https://github.com/so87/Security-Lab-Manager/raw/dev/documentation/dev-deploy-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74" y="904568"/>
            <a:ext cx="10901157" cy="579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3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2" y="1600558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Docker Containers – Scalability and Efficiency</a:t>
            </a:r>
          </a:p>
          <a:p>
            <a:r>
              <a:rPr lang="en-US" dirty="0" smtClean="0"/>
              <a:t>Nginx – Load balancing and static file delivery</a:t>
            </a:r>
          </a:p>
          <a:p>
            <a:r>
              <a:rPr lang="en-US" dirty="0" smtClean="0"/>
              <a:t>Django – Structured web framework because of python familiarity</a:t>
            </a:r>
          </a:p>
          <a:p>
            <a:r>
              <a:rPr lang="en-US" dirty="0" smtClean="0"/>
              <a:t>Sonarqube &amp; OWASP ZAP – secure development </a:t>
            </a:r>
          </a:p>
          <a:p>
            <a:r>
              <a:rPr lang="en-US" dirty="0" smtClean="0"/>
              <a:t>Selenium and Mocha – simple unit and functional testing frameworks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63328" y="1002890"/>
            <a:ext cx="923249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This application was developed in a way to maximize satisfaction from the product owner by presenting constant demos and gathering feedback.  Modern development practices like test driven development, static analysis, vulnerability scanning, and CI/CD enhanced the applications security and stability.  The Security Lab Manager is a great tool for learning security in a classroom setting safely.</a:t>
            </a:r>
            <a:endParaRPr lang="en-US" sz="24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6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High demand for cyber security jobs</a:t>
            </a:r>
          </a:p>
          <a:p>
            <a:r>
              <a:rPr lang="en-US" sz="2800" dirty="0" smtClean="0"/>
              <a:t>Secure coding for desktop and web application required for developers</a:t>
            </a:r>
          </a:p>
          <a:p>
            <a:r>
              <a:rPr lang="en-US" sz="2800" dirty="0" smtClean="0"/>
              <a:t>Abuse case and fuzz testing required for production software</a:t>
            </a:r>
          </a:p>
          <a:p>
            <a:r>
              <a:rPr lang="en-US" sz="2800" dirty="0" smtClean="0"/>
              <a:t>Reverse engineers require knowledge of memory management/software flaws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58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Books with short answer questions</a:t>
            </a:r>
          </a:p>
          <a:p>
            <a:r>
              <a:rPr lang="en-US" sz="2800" dirty="0" smtClean="0"/>
              <a:t>Capture the flag competitions</a:t>
            </a:r>
          </a:p>
          <a:p>
            <a:r>
              <a:rPr lang="en-US" sz="2800" dirty="0" smtClean="0"/>
              <a:t>Setup own virtual hacking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926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Hands 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we allow students to virtualize exercises?</a:t>
            </a:r>
          </a:p>
          <a:p>
            <a:r>
              <a:rPr lang="en-US" sz="2800" dirty="0" smtClean="0"/>
              <a:t>What is the fastest way possible to do this?</a:t>
            </a:r>
          </a:p>
          <a:p>
            <a:r>
              <a:rPr lang="en-US" sz="2800" dirty="0" smtClean="0"/>
              <a:t>Does this require the students to have powerful computing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285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Manage 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4385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Students and Professors</a:t>
            </a:r>
          </a:p>
          <a:p>
            <a:r>
              <a:rPr lang="en-US" sz="2800" dirty="0" smtClean="0"/>
              <a:t>Training</a:t>
            </a:r>
            <a:endParaRPr lang="en-US" sz="2800" dirty="0"/>
          </a:p>
          <a:p>
            <a:r>
              <a:rPr lang="en-US" sz="2800" dirty="0" smtClean="0"/>
              <a:t>Any class size with little setup time</a:t>
            </a:r>
          </a:p>
        </p:txBody>
      </p:sp>
    </p:spTree>
    <p:extLst>
      <p:ext uri="{BB962C8B-B14F-4D97-AF65-F5344CB8AC3E}">
        <p14:creationId xmlns:p14="http://schemas.microsoft.com/office/powerpoint/2010/main" val="25889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user interface for launch</a:t>
            </a:r>
            <a:r>
              <a:rPr lang="en-US" smtClean="0"/>
              <a:t>, stopping, </a:t>
            </a:r>
            <a:r>
              <a:rPr lang="en-US" dirty="0" smtClean="0"/>
              <a:t>and reverting exercises</a:t>
            </a:r>
          </a:p>
          <a:p>
            <a:r>
              <a:rPr lang="en-US" dirty="0" smtClean="0"/>
              <a:t>Instructor user interface for adding exercises, students, and managing application performance</a:t>
            </a:r>
          </a:p>
          <a:p>
            <a:r>
              <a:rPr lang="en-US" dirty="0" smtClean="0"/>
              <a:t>Multi–threaded with the ability to cancel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9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contain 3 web security exercises</a:t>
            </a:r>
          </a:p>
          <a:p>
            <a:r>
              <a:rPr lang="en-US" dirty="0" smtClean="0"/>
              <a:t>Must contain 3 desktop security exercises</a:t>
            </a:r>
          </a:p>
          <a:p>
            <a:r>
              <a:rPr lang="en-US" dirty="0" smtClean="0"/>
              <a:t>Must be developed securely</a:t>
            </a:r>
          </a:p>
          <a:p>
            <a:r>
              <a:rPr lang="en-US" dirty="0" smtClean="0"/>
              <a:t>Must be easily installed and enhanced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673" y="1604967"/>
            <a:ext cx="7481477" cy="49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5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Student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898" y="1576073"/>
            <a:ext cx="7475027" cy="498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wxMTE5OTY5PC9Vc2VyTmFtZT48RGF0ZVRpbWU+MTAvMjIvMjAxOCA3OjA1OjI1IFBNPC9EYXRlVGltZT48TGFiZWxTdHJpbmc+VGhpcyBhcnRpZmFjdCBoYXMgbm8gY2xhc3NpZmljYXRpb24uPC9MYWJlbFN0cmluZz48L2l0ZW0+PC9sYWJlbEhpc3Rvcnk+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/>
</file>

<file path=customXml/itemProps1.xml><?xml version="1.0" encoding="utf-8"?>
<ds:datastoreItem xmlns:ds="http://schemas.openxmlformats.org/officeDocument/2006/customXml" ds:itemID="{84F13628-08D2-4D08-962B-4054B3C50F1B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373F1B79-E3A1-488F-9590-87D7617D88B4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1493</TotalTime>
  <Words>368</Words>
  <Application>Microsoft Office PowerPoint</Application>
  <PresentationFormat>Widescreen</PresentationFormat>
  <Paragraphs>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Tw Cen MT</vt:lpstr>
      <vt:lpstr>Circuit</vt:lpstr>
      <vt:lpstr>Simon Owens University of Evansville October 22, 2018 Project sponsor/Advisor: Mark Randall</vt:lpstr>
      <vt:lpstr>Security Engineering</vt:lpstr>
      <vt:lpstr>Learning Resources</vt:lpstr>
      <vt:lpstr>Hands on Learning</vt:lpstr>
      <vt:lpstr>Manage virtual machines</vt:lpstr>
      <vt:lpstr>Requirements</vt:lpstr>
      <vt:lpstr>Requirements</vt:lpstr>
      <vt:lpstr>Login Page</vt:lpstr>
      <vt:lpstr>Student Interface</vt:lpstr>
      <vt:lpstr>Instructor Interface</vt:lpstr>
      <vt:lpstr>Architecture Overview</vt:lpstr>
      <vt:lpstr>Database design</vt:lpstr>
      <vt:lpstr>Web exercise</vt:lpstr>
      <vt:lpstr>Desktop exercise</vt:lpstr>
      <vt:lpstr>Developing Securely</vt:lpstr>
      <vt:lpstr>Continuous integration</vt:lpstr>
      <vt:lpstr>Design considerations</vt:lpstr>
      <vt:lpstr>Conclusion</vt:lpstr>
    </vt:vector>
  </TitlesOfParts>
  <Company>Raytheon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Simon Owens</dc:title>
  <dc:subject>[rtnipcontrolcode:rtnipcontrolcodenone||rtnexportcontrolcountry:rtnexportcontrolcountrynone|rtnexportcontrolcode:rtnexportcontrolcodenone||]</dc:subject>
  <dc:creator>SIMON OWENS</dc:creator>
  <cp:lastModifiedBy>SIMON OWENS</cp:lastModifiedBy>
  <cp:revision>15</cp:revision>
  <dcterms:created xsi:type="dcterms:W3CDTF">2018-10-22T17:36:26Z</dcterms:created>
  <dcterms:modified xsi:type="dcterms:W3CDTF">2018-11-28T20:19:14Z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436ba587-595e-4fb8-9c60-e828ecac31d5</vt:lpwstr>
  </property>
  <property fmtid="{D5CDD505-2E9C-101B-9397-08002B2CF9AE}" pid="3" name="bjDocumentSecurityLabel">
    <vt:lpwstr>This artifact has no classification.</vt:lpwstr>
  </property>
  <property fmtid="{D5CDD505-2E9C-101B-9397-08002B2CF9AE}" pid="4" name="rtnipcontrolcode">
    <vt:lpwstr>rtnipcontrolcodenone</vt:lpwstr>
  </property>
  <property fmtid="{D5CDD505-2E9C-101B-9397-08002B2CF9AE}" pid="5" name="rtnexportcontrolcountry">
    <vt:lpwstr>rtnexportcontrolcountrynone</vt:lpwstr>
  </property>
  <property fmtid="{D5CDD505-2E9C-101B-9397-08002B2CF9AE}" pid="6" name="rtnexportcontrolcode">
    <vt:lpwstr>rtnexportcontrolcodenone</vt:lpwstr>
  </property>
  <property fmtid="{D5CDD505-2E9C-101B-9397-08002B2CF9AE}" pid="7" name="bjSaver">
    <vt:lpwstr>jaJrBn6BSfrgFIUK/SP8oM1ZEJ9I4T1/</vt:lpwstr>
  </property>
  <property fmtid="{D5CDD505-2E9C-101B-9397-08002B2CF9AE}" pid="8" name="bjLabelHistoryID">
    <vt:lpwstr>{84F13628-08D2-4D08-962B-4054B3C50F1B}</vt:lpwstr>
  </property>
</Properties>
</file>