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5"/>
  </p:notesMasterIdLst>
  <p:handoutMasterIdLst>
    <p:handoutMasterId r:id="rId6"/>
  </p:handoutMasterIdLst>
  <p:sldIdLst>
    <p:sldId id="256" r:id="rId4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05" autoAdjust="0"/>
  </p:normalViewPr>
  <p:slideViewPr>
    <p:cSldViewPr snapToGrid="0">
      <p:cViewPr>
        <p:scale>
          <a:sx n="25" d="100"/>
          <a:sy n="25" d="100"/>
        </p:scale>
        <p:origin x="2098" y="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42C25-6B9D-4BBC-B963-7C0051B7F1C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D0982-B03F-44B4-B705-7168ED68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66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7218B-FAD9-4329-997D-1F8E36863CD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17C55-53E6-4593-B927-A1EEA43AF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534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00300" y="1143000"/>
            <a:ext cx="2057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C55-53E6-4593-B927-A1EEA43AF5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3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3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3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1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3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4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4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7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3A72-562D-473B-B2EC-CFF4CA1A8D4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0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05" y="28140546"/>
            <a:ext cx="3690595" cy="36905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21945600" cy="44276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3" y="29748355"/>
            <a:ext cx="6910213" cy="2636176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640080" y="2335869"/>
            <a:ext cx="21305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latin typeface="Bauhaus 93" panose="04030905020B02020C02" pitchFamily="82" charset="0"/>
              </a:rPr>
              <a:t> </a:t>
            </a:r>
            <a:r>
              <a:rPr lang="en-US" sz="4800" dirty="0" smtClean="0">
                <a:latin typeface="Bauhaus 93" panose="04030905020B02020C02" pitchFamily="82" charset="0"/>
              </a:rPr>
              <a:t>      </a:t>
            </a:r>
            <a:r>
              <a:rPr lang="en-US" sz="48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Developed by Simon Owens		     Advisor/Sponsor: Mr. Mark Randall</a:t>
            </a:r>
          </a:p>
          <a:p>
            <a:r>
              <a:rPr lang="en-US" sz="48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	Security Engineer		</a:t>
            </a:r>
            <a:r>
              <a:rPr lang="en-US" sz="4800" dirty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                            University of Evansville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152400" y="717888"/>
            <a:ext cx="2194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Security Lab Manager</a:t>
            </a:r>
            <a:endParaRPr lang="en-US" sz="96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352263"/>
            <a:ext cx="21945600" cy="6961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1054" y="5387406"/>
            <a:ext cx="10042357" cy="6114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1054" y="5400846"/>
            <a:ext cx="10042357" cy="105347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502190" y="5387405"/>
            <a:ext cx="9990220" cy="57788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502190" y="5400846"/>
            <a:ext cx="9990220" cy="105046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972800" y="5400846"/>
            <a:ext cx="0" cy="27031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1054" y="13165131"/>
            <a:ext cx="10042357" cy="5000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01053" y="12161520"/>
            <a:ext cx="10042357" cy="105347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1502191" y="11659036"/>
            <a:ext cx="9990220" cy="83502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502191" y="11672476"/>
            <a:ext cx="9990220" cy="8766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1053" y="18942392"/>
            <a:ext cx="10042357" cy="10029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1053" y="18955832"/>
            <a:ext cx="10042357" cy="105347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1502190" y="20492701"/>
            <a:ext cx="9990220" cy="11939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502190" y="20506141"/>
            <a:ext cx="9990220" cy="105046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01053" y="5367338"/>
            <a:ext cx="10042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ABSTRACT</a:t>
            </a:r>
            <a:endParaRPr lang="en-US" sz="6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502190" y="5367338"/>
            <a:ext cx="10042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DEVELOPMENT</a:t>
            </a:r>
            <a:endParaRPr lang="en-US" sz="6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8917" y="12166667"/>
            <a:ext cx="10042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PROBLEM</a:t>
            </a:r>
            <a:endParaRPr lang="en-US" sz="6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502190" y="11605577"/>
            <a:ext cx="10042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DESIGN</a:t>
            </a:r>
            <a:endParaRPr lang="en-US" sz="6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676648" y="20448612"/>
            <a:ext cx="10042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RESULT</a:t>
            </a:r>
            <a:endParaRPr lang="en-US" sz="6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7253" y="18878750"/>
            <a:ext cx="10042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REQUIREMENTS</a:t>
            </a:r>
            <a:endParaRPr lang="en-US" sz="6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0080" y="6766560"/>
            <a:ext cx="95097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Security Lab Manager is a web application that manages vulnerable virtualization machines for users to practice hacking on.  </a:t>
            </a:r>
            <a:r>
              <a:rPr lang="en-US" sz="4000" dirty="0"/>
              <a:t>U</a:t>
            </a:r>
            <a:r>
              <a:rPr lang="en-US" sz="4000" dirty="0" smtClean="0"/>
              <a:t>sers </a:t>
            </a:r>
            <a:r>
              <a:rPr lang="en-US" sz="4000" dirty="0" smtClean="0"/>
              <a:t>can </a:t>
            </a:r>
            <a:r>
              <a:rPr lang="en-US" sz="4000" dirty="0" smtClean="0"/>
              <a:t>start </a:t>
            </a:r>
            <a:r>
              <a:rPr lang="en-US" sz="4000" dirty="0" smtClean="0"/>
              <a:t>hacking in their own virtual environment.  Administrators can </a:t>
            </a:r>
            <a:r>
              <a:rPr lang="en-US" sz="4000" dirty="0" smtClean="0"/>
              <a:t>view </a:t>
            </a:r>
            <a:r>
              <a:rPr lang="en-US" sz="4000" dirty="0" smtClean="0"/>
              <a:t>completed exercises and send grades to </a:t>
            </a:r>
            <a:r>
              <a:rPr lang="en-US" sz="4000" dirty="0" smtClean="0"/>
              <a:t>users.</a:t>
            </a:r>
            <a:endParaRPr lang="en-US" sz="4000" dirty="0"/>
          </a:p>
        </p:txBody>
      </p:sp>
      <p:sp>
        <p:nvSpPr>
          <p:cNvPr id="42" name="TextBox 41"/>
          <p:cNvSpPr txBox="1"/>
          <p:nvPr/>
        </p:nvSpPr>
        <p:spPr>
          <a:xfrm>
            <a:off x="11676648" y="6595571"/>
            <a:ext cx="94792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This application was planned and developed using the Agile framework.  DevOps principles of tested driven development, automated test, continuous integration, and continuous deployment were used. </a:t>
            </a:r>
            <a:r>
              <a:rPr lang="en-US" sz="4000" dirty="0" smtClean="0"/>
              <a:t>The </a:t>
            </a:r>
            <a:r>
              <a:rPr lang="en-US" sz="4000" dirty="0" smtClean="0"/>
              <a:t>CI/CD pipeline utilized </a:t>
            </a:r>
            <a:r>
              <a:rPr lang="en-US" sz="4000" dirty="0" smtClean="0"/>
              <a:t>code and web scanners to </a:t>
            </a:r>
            <a:r>
              <a:rPr lang="en-US" sz="4000" dirty="0" smtClean="0"/>
              <a:t>ensure </a:t>
            </a:r>
            <a:r>
              <a:rPr lang="en-US" sz="4000" dirty="0" smtClean="0"/>
              <a:t>code is </a:t>
            </a:r>
            <a:r>
              <a:rPr lang="en-US" sz="4000" dirty="0" smtClean="0"/>
              <a:t>lean and secure.</a:t>
            </a:r>
            <a:endParaRPr lang="en-US" sz="4000" dirty="0"/>
          </a:p>
        </p:txBody>
      </p:sp>
      <p:sp>
        <p:nvSpPr>
          <p:cNvPr id="45" name="TextBox 44"/>
          <p:cNvSpPr txBox="1"/>
          <p:nvPr/>
        </p:nvSpPr>
        <p:spPr>
          <a:xfrm>
            <a:off x="640080" y="13451237"/>
            <a:ext cx="95097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Security training is desired in all parts of industry: secure coding for </a:t>
            </a:r>
            <a:r>
              <a:rPr lang="en-US" sz="4000" dirty="0" smtClean="0"/>
              <a:t>developers, </a:t>
            </a:r>
            <a:r>
              <a:rPr lang="en-US" sz="4000" dirty="0" smtClean="0"/>
              <a:t>Q/A Testers, and Security Engineers.  There are several virtual machines to practice security, but none have a student-teacher model.  </a:t>
            </a:r>
            <a:r>
              <a:rPr lang="en-US" sz="4000" dirty="0"/>
              <a:t>S</a:t>
            </a:r>
            <a:r>
              <a:rPr lang="en-US" sz="4000" dirty="0" smtClean="0"/>
              <a:t>tudents can now </a:t>
            </a:r>
            <a:r>
              <a:rPr lang="en-US" sz="4000" dirty="0" smtClean="0"/>
              <a:t>easily begin learning </a:t>
            </a:r>
            <a:r>
              <a:rPr lang="en-US" sz="4000" dirty="0" smtClean="0"/>
              <a:t>security</a:t>
            </a:r>
            <a:r>
              <a:rPr lang="en-US" sz="4000" dirty="0"/>
              <a:t> </a:t>
            </a:r>
            <a:r>
              <a:rPr lang="en-US" sz="4000" dirty="0" smtClean="0"/>
              <a:t>with just this application.</a:t>
            </a:r>
            <a:endParaRPr lang="en-US" sz="4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742421" y="13222475"/>
            <a:ext cx="9509760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Diagram Title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15215" y="20513360"/>
            <a:ext cx="9509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Req</a:t>
            </a:r>
            <a:r>
              <a:rPr lang="en-US" sz="4000" dirty="0" smtClean="0"/>
              <a:t> 1 – </a:t>
            </a:r>
          </a:p>
          <a:p>
            <a:r>
              <a:rPr lang="en-US" sz="4000" dirty="0" err="1" smtClean="0"/>
              <a:t>Req</a:t>
            </a:r>
            <a:r>
              <a:rPr lang="en-US" sz="4000" dirty="0" smtClean="0"/>
              <a:t> 2 –</a:t>
            </a:r>
          </a:p>
          <a:p>
            <a:endParaRPr lang="en-US" sz="4000" dirty="0"/>
          </a:p>
        </p:txBody>
      </p:sp>
      <p:sp>
        <p:nvSpPr>
          <p:cNvPr id="48" name="TextBox 47"/>
          <p:cNvSpPr txBox="1"/>
          <p:nvPr/>
        </p:nvSpPr>
        <p:spPr>
          <a:xfrm>
            <a:off x="11768487" y="22280825"/>
            <a:ext cx="9509760" cy="1687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Screenshots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7869" y="31329216"/>
            <a:ext cx="2891741" cy="100385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5565" y="30402197"/>
            <a:ext cx="3081588" cy="86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VU1wxMTE5OTY5PC9Vc2VyTmFtZT48RGF0ZVRpbWU+MTEvNi8yMDE4IDg6MTQ6NTYgUE08L0RhdGVUaW1lPjxMYWJlbFN0cmluZz5UaGlzIGFydGlmYWN0IGhhcyBubyBjbGFzc2lmaWNhdGlvbi48L0xhYmVsU3RyaW5nPjwvaXRlbT48L2xhYmVsSGlzdG9yeT4=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cde53ac1-bf5f-4aae-9cf1-07509e23a4b0" origin="userSelected"/>
</file>

<file path=customXml/itemProps1.xml><?xml version="1.0" encoding="utf-8"?>
<ds:datastoreItem xmlns:ds="http://schemas.openxmlformats.org/officeDocument/2006/customXml" ds:itemID="{85DA4241-BC90-4BB7-A012-CF9B1958346C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BA633446-2620-482C-A8D1-407432FD6C9E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161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Bauhaus 93</vt:lpstr>
      <vt:lpstr>Berlin Sans FB</vt:lpstr>
      <vt:lpstr>Calibri</vt:lpstr>
      <vt:lpstr>Calibri Light</vt:lpstr>
      <vt:lpstr>Office Theme</vt:lpstr>
      <vt:lpstr>PowerPoint Presentation</vt:lpstr>
    </vt:vector>
  </TitlesOfParts>
  <Company>Raytheon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[rtnipcontrolcode:rtnipcontrolcodenone||rtnexportcontrolcountry:rtnexportcontrolcountrynone|rtnexportcontrolcode:rtnexportcontrolcodenone||]</dc:subject>
  <dc:creator>SIMON OWENS</dc:creator>
  <cp:lastModifiedBy>SIMON OWENS</cp:lastModifiedBy>
  <cp:revision>13</cp:revision>
  <dcterms:created xsi:type="dcterms:W3CDTF">2018-11-06T19:27:18Z</dcterms:created>
  <dcterms:modified xsi:type="dcterms:W3CDTF">2018-11-15T22:19:59Z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5f1a08d1-cbae-420e-a4ef-b4b967e006f6</vt:lpwstr>
  </property>
  <property fmtid="{D5CDD505-2E9C-101B-9397-08002B2CF9AE}" pid="3" name="bjDocumentSecurityLabel">
    <vt:lpwstr>This artifact has no classification.</vt:lpwstr>
  </property>
  <property fmtid="{D5CDD505-2E9C-101B-9397-08002B2CF9AE}" pid="4" name="rtnipcontrolcode">
    <vt:lpwstr>rtnipcontrolcodenone</vt:lpwstr>
  </property>
  <property fmtid="{D5CDD505-2E9C-101B-9397-08002B2CF9AE}" pid="5" name="rtnexportcontrolcountry">
    <vt:lpwstr>rtnexportcontrolcountrynone</vt:lpwstr>
  </property>
  <property fmtid="{D5CDD505-2E9C-101B-9397-08002B2CF9AE}" pid="6" name="rtnexportcontrolcode">
    <vt:lpwstr>rtnexportcontrolcodenone</vt:lpwstr>
  </property>
  <property fmtid="{D5CDD505-2E9C-101B-9397-08002B2CF9AE}" pid="7" name="bjSaver">
    <vt:lpwstr>jaJrBn6BSfrgFIUK/SP8oM1ZEJ9I4T1/</vt:lpwstr>
  </property>
  <property fmtid="{D5CDD505-2E9C-101B-9397-08002B2CF9AE}" pid="8" name="bjLabelHistoryID">
    <vt:lpwstr>{85DA4241-BC90-4BB7-A012-CF9B1958346C}</vt:lpwstr>
  </property>
</Properties>
</file>