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0" r:id="rId5"/>
    <p:sldId id="261" r:id="rId6"/>
    <p:sldId id="262" r:id="rId7"/>
    <p:sldId id="257" r:id="rId8"/>
    <p:sldId id="259" r:id="rId9"/>
    <p:sldId id="263" r:id="rId10"/>
    <p:sldId id="273" r:id="rId11"/>
    <p:sldId id="265" r:id="rId12"/>
    <p:sldId id="264" r:id="rId13"/>
    <p:sldId id="258" r:id="rId14"/>
    <p:sldId id="270" r:id="rId15"/>
    <p:sldId id="271" r:id="rId16"/>
    <p:sldId id="272" r:id="rId17"/>
    <p:sldId id="268" r:id="rId18"/>
    <p:sldId id="275" r:id="rId19"/>
    <p:sldId id="266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B199-1789-4443-9DE1-FA33660B713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28F-8ECB-4C52-9366-3A1BD69E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8767-B91D-4925-A33B-64438006F0C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FD27-C42C-47CD-8755-C4DF35BD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0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9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0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24FB-7729-40A5-988B-B7F786B2F84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5" y="5012806"/>
            <a:ext cx="7604920" cy="1582993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Simon Owens</a:t>
            </a:r>
            <a:br>
              <a:rPr lang="en-US" sz="2800" i="1" dirty="0" smtClean="0"/>
            </a:br>
            <a:r>
              <a:rPr lang="en-US" sz="2800" i="1" dirty="0" smtClean="0"/>
              <a:t>University of Evansville</a:t>
            </a:r>
            <a:br>
              <a:rPr lang="en-US" sz="2800" i="1" dirty="0" smtClean="0"/>
            </a:br>
            <a:r>
              <a:rPr lang="en-US" sz="2800" i="1" dirty="0" smtClean="0"/>
              <a:t>December 3</a:t>
            </a:r>
            <a:r>
              <a:rPr lang="en-US" sz="2800" i="1" dirty="0" smtClean="0"/>
              <a:t>, </a:t>
            </a:r>
            <a:r>
              <a:rPr lang="en-US" sz="2800" i="1" dirty="0" smtClean="0"/>
              <a:t>2018</a:t>
            </a:r>
            <a:br>
              <a:rPr lang="en-US" sz="2800" i="1" dirty="0" smtClean="0"/>
            </a:br>
            <a:r>
              <a:rPr lang="en-US" sz="2800" i="1" dirty="0" smtClean="0"/>
              <a:t>Project sponsor/Advisor: Mark Randall</a:t>
            </a:r>
            <a:endParaRPr lang="en-US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40973"/>
            <a:ext cx="12192000" cy="1109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dirty="0" smtClean="0">
                <a:solidFill>
                  <a:schemeClr val="tx1"/>
                </a:solidFill>
              </a:rPr>
              <a:t>Security Lab Manager</a:t>
            </a:r>
            <a:endParaRPr lang="en-US" sz="6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Instructor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96" y="1673793"/>
            <a:ext cx="7333231" cy="48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3941865" cy="4080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Client/Server</a:t>
            </a:r>
          </a:p>
          <a:p>
            <a:r>
              <a:rPr lang="en-US" sz="2800" dirty="0" smtClean="0"/>
              <a:t>Web Application</a:t>
            </a:r>
          </a:p>
          <a:p>
            <a:r>
              <a:rPr lang="en-US" sz="2800" dirty="0" smtClean="0"/>
              <a:t>Starts/Stops Docker containers</a:t>
            </a:r>
          </a:p>
        </p:txBody>
      </p:sp>
      <p:pic>
        <p:nvPicPr>
          <p:cNvPr id="1026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1710813"/>
            <a:ext cx="6371303" cy="48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 PostgreSQL Docker Container</a:t>
            </a:r>
          </a:p>
          <a:p>
            <a:r>
              <a:rPr lang="en-US" b="1" dirty="0" smtClean="0"/>
              <a:t>Tables for</a:t>
            </a:r>
          </a:p>
          <a:p>
            <a:pPr lvl="1"/>
            <a:r>
              <a:rPr lang="en-US" b="1" dirty="0" smtClean="0"/>
              <a:t>User</a:t>
            </a:r>
          </a:p>
          <a:p>
            <a:pPr lvl="1"/>
            <a:r>
              <a:rPr lang="en-US" b="1" dirty="0" smtClean="0"/>
              <a:t>Administrator</a:t>
            </a:r>
          </a:p>
          <a:p>
            <a:pPr lvl="1"/>
            <a:r>
              <a:rPr lang="en-US" b="1" dirty="0" smtClean="0"/>
              <a:t>Class</a:t>
            </a:r>
          </a:p>
          <a:p>
            <a:pPr lvl="1"/>
            <a:r>
              <a:rPr lang="en-US" b="1" dirty="0" smtClean="0"/>
              <a:t>Exercise</a:t>
            </a:r>
          </a:p>
          <a:p>
            <a:r>
              <a:rPr lang="en-US" b="1" dirty="0" smtClean="0"/>
              <a:t>Accessing views in Django Framework</a:t>
            </a:r>
          </a:p>
        </p:txBody>
      </p:sp>
    </p:spTree>
    <p:extLst>
      <p:ext uri="{BB962C8B-B14F-4D97-AF65-F5344CB8AC3E}">
        <p14:creationId xmlns:p14="http://schemas.microsoft.com/office/powerpoint/2010/main" val="30279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Web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54" y="3454190"/>
            <a:ext cx="9540057" cy="1432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79" y="5384029"/>
            <a:ext cx="9511401" cy="8594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 Ubuntu Docker container hosting JavaScript code</a:t>
            </a:r>
          </a:p>
          <a:p>
            <a:r>
              <a:rPr lang="en-US" b="1" dirty="0" smtClean="0"/>
              <a:t>Cross Site Scripting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304" y="3084858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Vulnerable 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7304" y="5023661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Desktop exercise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 Ubuntu Docker container hosting C++ Code</a:t>
            </a:r>
          </a:p>
          <a:p>
            <a:r>
              <a:rPr lang="en-US" b="1" dirty="0" smtClean="0"/>
              <a:t>Format String Vulnerability</a:t>
            </a:r>
          </a:p>
        </p:txBody>
      </p:sp>
      <p:pic>
        <p:nvPicPr>
          <p:cNvPr id="2050" name="Picture 2" descr="Image result for format string vulner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7" y="3004369"/>
            <a:ext cx="6087909" cy="36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899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Developing Securely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/>
              <a:t>Synk</a:t>
            </a:r>
            <a:r>
              <a:rPr lang="en-US" dirty="0" smtClean="0"/>
              <a:t> for dependency vulnerabilities</a:t>
            </a:r>
          </a:p>
          <a:p>
            <a:r>
              <a:rPr lang="en-US" dirty="0" smtClean="0"/>
              <a:t>Sonarqube for software vulnerabilities</a:t>
            </a:r>
          </a:p>
          <a:p>
            <a:r>
              <a:rPr lang="en-US" dirty="0" smtClean="0"/>
              <a:t>OWASP ZAP for continuous vulnerability scanning </a:t>
            </a:r>
          </a:p>
          <a:p>
            <a:r>
              <a:rPr lang="en-US" dirty="0" smtClean="0"/>
              <a:t>Security assessment for OWASP Top 10</a:t>
            </a:r>
          </a:p>
          <a:p>
            <a:r>
              <a:rPr lang="en-US" dirty="0" smtClean="0"/>
              <a:t>Reporting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384881"/>
            <a:ext cx="8058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7"/>
            <a:ext cx="9905999" cy="4593765"/>
          </a:xfrm>
        </p:spPr>
        <p:txBody>
          <a:bodyPr>
            <a:normAutofit/>
          </a:bodyPr>
          <a:lstStyle/>
          <a:p>
            <a:r>
              <a:rPr lang="en-US" b="1" dirty="0" smtClean="0"/>
              <a:t>Docker Containers – Scalability and Efficiency</a:t>
            </a:r>
          </a:p>
          <a:p>
            <a:r>
              <a:rPr lang="en-US" b="1" dirty="0" smtClean="0"/>
              <a:t>Nginx – Load balancing and static file delivery</a:t>
            </a:r>
          </a:p>
          <a:p>
            <a:r>
              <a:rPr lang="en-US" b="1" dirty="0" smtClean="0"/>
              <a:t>Django – Structured web framework because of python familiarity</a:t>
            </a:r>
          </a:p>
          <a:p>
            <a:r>
              <a:rPr lang="en-US" b="1" dirty="0" smtClean="0"/>
              <a:t>Sonarqube &amp; OWASP ZAP – secure development </a:t>
            </a:r>
          </a:p>
          <a:p>
            <a:r>
              <a:rPr lang="en-US" b="1" dirty="0" smtClean="0"/>
              <a:t>Selenium and Mocha – simple unit and functional testing </a:t>
            </a:r>
            <a:r>
              <a:rPr lang="en-US" b="1" dirty="0" smtClean="0"/>
              <a:t>frameworks</a:t>
            </a:r>
          </a:p>
          <a:p>
            <a:r>
              <a:rPr lang="en-US" b="1" dirty="0" smtClean="0"/>
              <a:t>Jenkins – continuously integration to speed up development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2052" name="Picture 4" descr="https://github.com/so87/Security-Lab-Manager/raw/dev/documentation/dev-deploy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904568"/>
            <a:ext cx="10901157" cy="57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Two week iterations</a:t>
            </a:r>
          </a:p>
          <a:p>
            <a:r>
              <a:rPr lang="en-US" b="1" dirty="0" smtClean="0"/>
              <a:t>Create GUI Interface</a:t>
            </a:r>
          </a:p>
          <a:p>
            <a:r>
              <a:rPr lang="en-US" b="1" dirty="0" smtClean="0"/>
              <a:t>Receive feedback from the product owner</a:t>
            </a:r>
          </a:p>
          <a:p>
            <a:r>
              <a:rPr lang="en-US" b="1" dirty="0" smtClean="0"/>
              <a:t>Evaluate development speed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8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3328" y="1002890"/>
            <a:ext cx="9232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This application was developed in a way to maximize satisfaction from the product owner by presenting constant demos and gathering feedback.  Modern development practices like test driven development, static analysis, vulnerability scanning, and CI/CD enhanced the applications security and stability.  The Security Lab Manager is a great tool for learning security in a classroom setting safely.</a:t>
            </a:r>
            <a:endParaRPr lang="en-US" sz="2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Security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High demand for cyber security jobs</a:t>
            </a:r>
          </a:p>
          <a:p>
            <a:r>
              <a:rPr lang="en-US" sz="2800" b="1" dirty="0" smtClean="0"/>
              <a:t>Secure coding for desktop and web application required for developers</a:t>
            </a:r>
          </a:p>
          <a:p>
            <a:r>
              <a:rPr lang="en-US" sz="2800" b="1" dirty="0" smtClean="0"/>
              <a:t>Abuse case and fuzz testing required for production software</a:t>
            </a:r>
          </a:p>
          <a:p>
            <a:r>
              <a:rPr lang="en-US" sz="2800" b="1" dirty="0" smtClean="0"/>
              <a:t>Reverse engineers require knowledge of memory management/software flaws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5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Books with short answer questions</a:t>
            </a:r>
          </a:p>
          <a:p>
            <a:r>
              <a:rPr lang="en-US" sz="2800" b="1" dirty="0" smtClean="0"/>
              <a:t>Capture the flag competitions</a:t>
            </a:r>
          </a:p>
          <a:p>
            <a:r>
              <a:rPr lang="en-US" sz="2800" b="1" dirty="0" smtClean="0"/>
              <a:t>Setup own virtual hacking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2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 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How do we allow students to virtualize exercises?</a:t>
            </a:r>
          </a:p>
          <a:p>
            <a:r>
              <a:rPr lang="en-US" sz="2800" b="1" dirty="0" smtClean="0"/>
              <a:t>What is the fastest way possible to do this?</a:t>
            </a:r>
          </a:p>
          <a:p>
            <a:r>
              <a:rPr lang="en-US" sz="2800" b="1" dirty="0" smtClean="0"/>
              <a:t>Does this require the students to have powerful computing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28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4385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Students and Professors</a:t>
            </a:r>
          </a:p>
          <a:p>
            <a:r>
              <a:rPr lang="en-US" sz="2800" b="1" dirty="0" smtClean="0"/>
              <a:t>Training</a:t>
            </a:r>
            <a:endParaRPr lang="en-US" sz="2800" b="1" dirty="0"/>
          </a:p>
          <a:p>
            <a:r>
              <a:rPr lang="en-US" sz="2800" b="1" dirty="0" smtClean="0"/>
              <a:t>Any class size with little setup time</a:t>
            </a:r>
          </a:p>
        </p:txBody>
      </p:sp>
    </p:spTree>
    <p:extLst>
      <p:ext uri="{BB962C8B-B14F-4D97-AF65-F5344CB8AC3E}">
        <p14:creationId xmlns:p14="http://schemas.microsoft.com/office/powerpoint/2010/main" val="2588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 user interface for launch, stopping, and reverting exercises</a:t>
            </a:r>
          </a:p>
          <a:p>
            <a:r>
              <a:rPr lang="en-US" b="1" dirty="0" smtClean="0"/>
              <a:t>Instructor user interface for adding exercises, students, and managing application performance</a:t>
            </a:r>
          </a:p>
          <a:p>
            <a:r>
              <a:rPr lang="en-US" b="1" dirty="0" smtClean="0"/>
              <a:t>Multi–threaded with the ability to cancel 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Must contain 3 web security exercises</a:t>
            </a:r>
          </a:p>
          <a:p>
            <a:r>
              <a:rPr lang="en-US" b="1" dirty="0" smtClean="0"/>
              <a:t>Must contain 3 desktop security exercises</a:t>
            </a:r>
          </a:p>
          <a:p>
            <a:r>
              <a:rPr lang="en-US" b="1" dirty="0" smtClean="0"/>
              <a:t>Must be developed securely</a:t>
            </a:r>
          </a:p>
          <a:p>
            <a:r>
              <a:rPr lang="en-US" b="1" dirty="0" smtClean="0"/>
              <a:t>Must be easily installed and enhanced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73" y="1604967"/>
            <a:ext cx="7481477" cy="49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Student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98" y="1576073"/>
            <a:ext cx="7475027" cy="49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AvMjIvMjAxOCA3OjA1OjI1IFBNPC9EYXRlVGltZT48TGFiZWxTdHJpbmc+VGhpcyBhcnRpZmFjdCBoYXMgbm8gY2xhc3NpZmljYXRpb24u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4F13628-08D2-4D08-962B-4054B3C50F1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3FE4BBE2-918F-4E50-B832-B8DD135C5E4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1503</TotalTime>
  <Words>394</Words>
  <Application>Microsoft Office PowerPoint</Application>
  <PresentationFormat>Widescreen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Circuit</vt:lpstr>
      <vt:lpstr>Simon Owens University of Evansville December 3, 2018 Project sponsor/Advisor: Mark Randall</vt:lpstr>
      <vt:lpstr>Security Engineering</vt:lpstr>
      <vt:lpstr>Learning Resources</vt:lpstr>
      <vt:lpstr>Hands on Learning</vt:lpstr>
      <vt:lpstr>Manage virtual machines</vt:lpstr>
      <vt:lpstr>Requirements</vt:lpstr>
      <vt:lpstr>Requirements</vt:lpstr>
      <vt:lpstr>Login Page</vt:lpstr>
      <vt:lpstr>Student Interface</vt:lpstr>
      <vt:lpstr>Instructor Interface</vt:lpstr>
      <vt:lpstr>Architecture Overview</vt:lpstr>
      <vt:lpstr>Database design</vt:lpstr>
      <vt:lpstr>Web exercise</vt:lpstr>
      <vt:lpstr>Desktop exercise</vt:lpstr>
      <vt:lpstr>Developing Securely</vt:lpstr>
      <vt:lpstr>Design considerations</vt:lpstr>
      <vt:lpstr>Continuous integration</vt:lpstr>
      <vt:lpstr>Sprint 1</vt:lpstr>
      <vt:lpstr>Conclusion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Owens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16</cp:revision>
  <dcterms:created xsi:type="dcterms:W3CDTF">2018-10-22T17:36:26Z</dcterms:created>
  <dcterms:modified xsi:type="dcterms:W3CDTF">2018-12-03T16:25:38Z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436ba587-595e-4fb8-9c60-e828ecac31d5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{84F13628-08D2-4D08-962B-4054B3C50F1B}</vt:lpwstr>
  </property>
</Properties>
</file>