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5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4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8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8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2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0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7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8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7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5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Tanulási folyamat és eredmények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err="1" smtClean="0"/>
              <a:t>One-vs-one</a:t>
            </a:r>
            <a:r>
              <a:rPr lang="hu-HU" dirty="0" smtClean="0"/>
              <a:t> osztályozási modell</a:t>
            </a:r>
          </a:p>
          <a:p>
            <a:r>
              <a:rPr lang="hu-HU" dirty="0" smtClean="0"/>
              <a:t>Osztályozók száma:  K(</a:t>
            </a:r>
            <a:r>
              <a:rPr lang="hu-HU" dirty="0" err="1" smtClean="0"/>
              <a:t>K</a:t>
            </a:r>
            <a:r>
              <a:rPr lang="hu-HU" dirty="0" smtClean="0"/>
              <a:t> – 1)/2</a:t>
            </a:r>
          </a:p>
        </p:txBody>
      </p:sp>
    </p:spTree>
    <p:extLst>
      <p:ext uri="{BB962C8B-B14F-4D97-AF65-F5344CB8AC3E}">
        <p14:creationId xmlns:p14="http://schemas.microsoft.com/office/powerpoint/2010/main" val="4349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2800" dirty="0" smtClean="0"/>
              <a:t>KNOWN| </a:t>
            </a:r>
            <a:r>
              <a:rPr lang="hu-HU" sz="2800" dirty="0" err="1" smtClean="0"/>
              <a:t>guinness</a:t>
            </a:r>
            <a:r>
              <a:rPr lang="hu-HU" sz="2800" dirty="0" smtClean="0"/>
              <a:t>   </a:t>
            </a:r>
            <a:r>
              <a:rPr lang="hu-HU" sz="2800" dirty="0" err="1" smtClean="0"/>
              <a:t>heineken</a:t>
            </a:r>
            <a:r>
              <a:rPr lang="hu-HU" sz="2800" dirty="0" smtClean="0"/>
              <a:t>   </a:t>
            </a:r>
            <a:r>
              <a:rPr lang="hu-HU" sz="2800" dirty="0" err="1" smtClean="0"/>
              <a:t>kobanyai</a:t>
            </a:r>
            <a:r>
              <a:rPr lang="hu-HU" sz="2800" dirty="0" smtClean="0"/>
              <a:t>   </a:t>
            </a:r>
            <a:r>
              <a:rPr lang="hu-HU" sz="2800" dirty="0" err="1" smtClean="0"/>
              <a:t>stella</a:t>
            </a:r>
            <a:r>
              <a:rPr lang="hu-HU" sz="2800" dirty="0" smtClean="0"/>
              <a:t>   </a:t>
            </a:r>
            <a:r>
              <a:rPr lang="hu-HU" sz="2800" dirty="0" err="1" smtClean="0"/>
              <a:t>tuborg</a:t>
            </a:r>
            <a:r>
              <a:rPr lang="hu-HU" sz="2800" dirty="0" smtClean="0"/>
              <a:t>   </a:t>
            </a:r>
          </a:p>
          <a:p>
            <a:pPr marL="0" indent="0">
              <a:buNone/>
            </a:pPr>
            <a:r>
              <a:rPr lang="hu-HU" sz="28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2800" dirty="0" err="1" smtClean="0"/>
              <a:t>guinness</a:t>
            </a:r>
            <a:r>
              <a:rPr lang="hu-HU" sz="2800" dirty="0" smtClean="0"/>
              <a:t>     | 	14	3	1	</a:t>
            </a:r>
            <a:r>
              <a:rPr lang="hu-HU" sz="2800" dirty="0" err="1" smtClean="0"/>
              <a:t>1</a:t>
            </a:r>
            <a:r>
              <a:rPr lang="hu-HU" sz="2800" dirty="0" smtClean="0"/>
              <a:t>	0</a:t>
            </a:r>
          </a:p>
          <a:p>
            <a:pPr marL="0" indent="0">
              <a:buNone/>
            </a:pPr>
            <a:r>
              <a:rPr lang="hu-HU" sz="2800" dirty="0" err="1" smtClean="0"/>
              <a:t>heineken</a:t>
            </a:r>
            <a:r>
              <a:rPr lang="hu-HU" sz="2800" dirty="0" smtClean="0"/>
              <a:t>    | 	0	15	1	</a:t>
            </a:r>
            <a:r>
              <a:rPr lang="hu-HU" sz="2800" dirty="0" err="1" smtClean="0"/>
              <a:t>1</a:t>
            </a:r>
            <a:r>
              <a:rPr lang="hu-HU" sz="2800" dirty="0"/>
              <a:t>	</a:t>
            </a:r>
            <a:r>
              <a:rPr lang="hu-HU" sz="2800" dirty="0" smtClean="0"/>
              <a:t>2</a:t>
            </a:r>
          </a:p>
          <a:p>
            <a:pPr marL="0" indent="0">
              <a:buNone/>
            </a:pPr>
            <a:r>
              <a:rPr lang="hu-HU" sz="2800" dirty="0" err="1" smtClean="0"/>
              <a:t>kobanyai</a:t>
            </a:r>
            <a:r>
              <a:rPr lang="hu-HU" sz="2800" dirty="0" smtClean="0"/>
              <a:t>     | 	2	6	3	2	3</a:t>
            </a:r>
          </a:p>
          <a:p>
            <a:pPr marL="0" indent="0">
              <a:buNone/>
            </a:pPr>
            <a:r>
              <a:rPr lang="hu-HU" sz="2800" dirty="0" err="1" smtClean="0"/>
              <a:t>stella</a:t>
            </a:r>
            <a:r>
              <a:rPr lang="hu-HU" sz="2800" dirty="0" smtClean="0"/>
              <a:t>           |		0	5	0	12	2     </a:t>
            </a:r>
          </a:p>
          <a:p>
            <a:pPr marL="0" indent="0">
              <a:buNone/>
            </a:pPr>
            <a:r>
              <a:rPr lang="hu-HU" sz="2800" dirty="0" err="1" smtClean="0"/>
              <a:t>tuborg</a:t>
            </a:r>
            <a:r>
              <a:rPr lang="hu-HU" sz="2800" dirty="0" smtClean="0"/>
              <a:t>        |		0	4	3	4	5</a:t>
            </a:r>
          </a:p>
          <a:p>
            <a:r>
              <a:rPr lang="hu-HU" sz="3000" dirty="0" err="1" smtClean="0"/>
              <a:t>Resubstitution</a:t>
            </a:r>
            <a:r>
              <a:rPr lang="hu-HU" sz="3000" dirty="0" smtClean="0"/>
              <a:t> </a:t>
            </a:r>
            <a:r>
              <a:rPr lang="hu-HU" sz="3000" dirty="0" err="1" smtClean="0"/>
              <a:t>error</a:t>
            </a:r>
            <a:r>
              <a:rPr lang="hu-HU" sz="3000" dirty="0" smtClean="0"/>
              <a:t>: 0.1573</a:t>
            </a:r>
          </a:p>
          <a:p>
            <a:r>
              <a:rPr lang="hu-HU" sz="3000" dirty="0" err="1" smtClean="0"/>
              <a:t>Cross-validation</a:t>
            </a:r>
            <a:r>
              <a:rPr lang="hu-HU" sz="3000" dirty="0" smtClean="0"/>
              <a:t> </a:t>
            </a:r>
            <a:r>
              <a:rPr lang="hu-HU" sz="3000" dirty="0" err="1" smtClean="0"/>
              <a:t>Loss</a:t>
            </a:r>
            <a:r>
              <a:rPr lang="hu-HU" sz="3000" dirty="0" smtClean="0"/>
              <a:t>: 0.4494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6541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complete</a:t>
            </a:r>
            <a:r>
              <a:rPr lang="hu-HU" dirty="0" smtClean="0"/>
              <a:t>” osztályozási modell</a:t>
            </a:r>
          </a:p>
          <a:p>
            <a:r>
              <a:rPr lang="hu-HU" dirty="0" smtClean="0"/>
              <a:t>Osztályozók száma:  2</a:t>
            </a:r>
            <a:r>
              <a:rPr lang="hu-HU" baseline="30000" dirty="0" smtClean="0"/>
              <a:t>K−1</a:t>
            </a:r>
            <a:r>
              <a:rPr lang="hu-HU" dirty="0" smtClean="0"/>
              <a:t>−</a:t>
            </a:r>
            <a:r>
              <a:rPr lang="hu-HU" dirty="0" err="1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7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3000" dirty="0" smtClean="0"/>
              <a:t>KNOWN| </a:t>
            </a:r>
            <a:r>
              <a:rPr lang="hu-HU" sz="3000" dirty="0" err="1" smtClean="0"/>
              <a:t>guinness</a:t>
            </a:r>
            <a:r>
              <a:rPr lang="hu-HU" sz="3000" dirty="0" smtClean="0"/>
              <a:t>   </a:t>
            </a:r>
            <a:r>
              <a:rPr lang="hu-HU" sz="3000" dirty="0" err="1" smtClean="0"/>
              <a:t>heineken</a:t>
            </a:r>
            <a:r>
              <a:rPr lang="hu-HU" sz="3000" dirty="0" smtClean="0"/>
              <a:t>   </a:t>
            </a:r>
            <a:r>
              <a:rPr lang="hu-HU" sz="3000" dirty="0" err="1" smtClean="0"/>
              <a:t>kobanyai</a:t>
            </a:r>
            <a:r>
              <a:rPr lang="hu-HU" sz="3000" dirty="0" smtClean="0"/>
              <a:t>   </a:t>
            </a:r>
            <a:r>
              <a:rPr lang="hu-HU" sz="3000" dirty="0" err="1" smtClean="0"/>
              <a:t>stella</a:t>
            </a:r>
            <a:r>
              <a:rPr lang="hu-HU" sz="3000" dirty="0" smtClean="0"/>
              <a:t>   </a:t>
            </a:r>
            <a:r>
              <a:rPr lang="hu-HU" sz="3000" dirty="0" err="1" smtClean="0"/>
              <a:t>tuborg</a:t>
            </a:r>
            <a:r>
              <a:rPr lang="hu-HU" sz="3000" dirty="0" smtClean="0"/>
              <a:t>   </a:t>
            </a:r>
          </a:p>
          <a:p>
            <a:pPr marL="0" indent="0">
              <a:buNone/>
            </a:pPr>
            <a:r>
              <a:rPr lang="hu-HU" sz="30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3000" dirty="0" err="1" smtClean="0"/>
              <a:t>guinness</a:t>
            </a:r>
            <a:r>
              <a:rPr lang="hu-HU" sz="3000" dirty="0" smtClean="0"/>
              <a:t>     | 	16	3	0	</a:t>
            </a:r>
            <a:r>
              <a:rPr lang="hu-HU" sz="3000" dirty="0" err="1" smtClean="0"/>
              <a:t>0</a:t>
            </a:r>
            <a:r>
              <a:rPr lang="hu-HU" sz="3000" dirty="0" smtClean="0"/>
              <a:t>	</a:t>
            </a:r>
            <a:r>
              <a:rPr lang="hu-HU" sz="3000" dirty="0" err="1" smtClean="0"/>
              <a:t>0</a:t>
            </a:r>
            <a:endParaRPr lang="hu-HU" sz="3000" dirty="0" smtClean="0"/>
          </a:p>
          <a:p>
            <a:pPr marL="0" indent="0">
              <a:buNone/>
            </a:pPr>
            <a:r>
              <a:rPr lang="hu-HU" sz="3000" dirty="0" err="1" smtClean="0"/>
              <a:t>heineken</a:t>
            </a:r>
            <a:r>
              <a:rPr lang="hu-HU" sz="3000" dirty="0" smtClean="0"/>
              <a:t>    | 	1	14	1	2	1</a:t>
            </a:r>
          </a:p>
          <a:p>
            <a:pPr marL="0" indent="0">
              <a:buNone/>
            </a:pPr>
            <a:r>
              <a:rPr lang="hu-HU" sz="3000" dirty="0" err="1" smtClean="0"/>
              <a:t>kobanyai</a:t>
            </a:r>
            <a:r>
              <a:rPr lang="hu-HU" sz="3000" dirty="0" smtClean="0"/>
              <a:t>     | 	3	</a:t>
            </a:r>
            <a:r>
              <a:rPr lang="hu-HU" sz="3000" dirty="0" err="1" smtClean="0"/>
              <a:t>3</a:t>
            </a:r>
            <a:r>
              <a:rPr lang="hu-HU" sz="3000" dirty="0" smtClean="0"/>
              <a:t>	4	3	</a:t>
            </a:r>
            <a:r>
              <a:rPr lang="hu-HU" sz="3000" dirty="0" err="1" smtClean="0"/>
              <a:t>3</a:t>
            </a:r>
            <a:endParaRPr lang="hu-HU" sz="3000" dirty="0" smtClean="0"/>
          </a:p>
          <a:p>
            <a:pPr marL="0" indent="0">
              <a:buNone/>
            </a:pPr>
            <a:r>
              <a:rPr lang="hu-HU" sz="3000" dirty="0" err="1" smtClean="0"/>
              <a:t>stella</a:t>
            </a:r>
            <a:r>
              <a:rPr lang="hu-HU" sz="3000" dirty="0" smtClean="0"/>
              <a:t>           |		0	4	0	12	3     </a:t>
            </a:r>
          </a:p>
          <a:p>
            <a:pPr marL="0" indent="0">
              <a:buNone/>
            </a:pPr>
            <a:r>
              <a:rPr lang="hu-HU" sz="3000" dirty="0" err="1" smtClean="0"/>
              <a:t>tuborg</a:t>
            </a:r>
            <a:r>
              <a:rPr lang="hu-HU" sz="3000" dirty="0" smtClean="0"/>
              <a:t>        |		1	2	</a:t>
            </a:r>
            <a:r>
              <a:rPr lang="hu-HU" sz="3000" dirty="0" err="1" smtClean="0"/>
              <a:t>2</a:t>
            </a:r>
            <a:r>
              <a:rPr lang="hu-HU" sz="3000" dirty="0" smtClean="0"/>
              <a:t>	3	8</a:t>
            </a:r>
          </a:p>
          <a:p>
            <a:r>
              <a:rPr lang="hu-HU" dirty="0" err="1" smtClean="0"/>
              <a:t>Resubstitution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: 0.1011</a:t>
            </a:r>
          </a:p>
          <a:p>
            <a:r>
              <a:rPr lang="hu-HU" dirty="0" err="1" smtClean="0"/>
              <a:t>Cross-validation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: 0.3933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5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err="1" smtClean="0"/>
              <a:t>One-vs-all</a:t>
            </a:r>
            <a:r>
              <a:rPr lang="hu-HU" dirty="0" smtClean="0"/>
              <a:t> osztályozási modell</a:t>
            </a:r>
          </a:p>
          <a:p>
            <a:r>
              <a:rPr lang="hu-HU" dirty="0" smtClean="0"/>
              <a:t>Osztályozók száma:  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2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3000" dirty="0" smtClean="0"/>
              <a:t>KNOWN| </a:t>
            </a:r>
            <a:r>
              <a:rPr lang="hu-HU" sz="3000" dirty="0" err="1" smtClean="0"/>
              <a:t>guinness</a:t>
            </a:r>
            <a:r>
              <a:rPr lang="hu-HU" sz="3000" dirty="0" smtClean="0"/>
              <a:t>   </a:t>
            </a:r>
            <a:r>
              <a:rPr lang="hu-HU" sz="3000" dirty="0" err="1" smtClean="0"/>
              <a:t>heineken</a:t>
            </a:r>
            <a:r>
              <a:rPr lang="hu-HU" sz="3000" dirty="0" smtClean="0"/>
              <a:t>   </a:t>
            </a:r>
            <a:r>
              <a:rPr lang="hu-HU" sz="3000" dirty="0" err="1" smtClean="0"/>
              <a:t>kobanyai</a:t>
            </a:r>
            <a:r>
              <a:rPr lang="hu-HU" sz="3000" dirty="0" smtClean="0"/>
              <a:t>   </a:t>
            </a:r>
            <a:r>
              <a:rPr lang="hu-HU" sz="3000" dirty="0" err="1" smtClean="0"/>
              <a:t>stella</a:t>
            </a:r>
            <a:r>
              <a:rPr lang="hu-HU" sz="3000" dirty="0" smtClean="0"/>
              <a:t>   </a:t>
            </a:r>
            <a:r>
              <a:rPr lang="hu-HU" sz="3000" dirty="0" err="1" smtClean="0"/>
              <a:t>tuborg</a:t>
            </a:r>
            <a:r>
              <a:rPr lang="hu-HU" sz="3000" dirty="0" smtClean="0"/>
              <a:t>   </a:t>
            </a:r>
          </a:p>
          <a:p>
            <a:pPr marL="0" indent="0">
              <a:buNone/>
            </a:pPr>
            <a:r>
              <a:rPr lang="hu-HU" sz="30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3000" dirty="0" err="1" smtClean="0"/>
              <a:t>guinness</a:t>
            </a:r>
            <a:r>
              <a:rPr lang="hu-HU" sz="3000" dirty="0" smtClean="0"/>
              <a:t>     | 	16	1	</a:t>
            </a:r>
            <a:r>
              <a:rPr lang="hu-HU" sz="3000" dirty="0" err="1" smtClean="0"/>
              <a:t>1</a:t>
            </a:r>
            <a:r>
              <a:rPr lang="hu-HU" sz="3000" dirty="0" smtClean="0"/>
              <a:t>	</a:t>
            </a:r>
            <a:r>
              <a:rPr lang="hu-HU" sz="3000" dirty="0" err="1" smtClean="0"/>
              <a:t>1</a:t>
            </a:r>
            <a:r>
              <a:rPr lang="hu-HU" sz="3000" dirty="0" smtClean="0"/>
              <a:t>	0</a:t>
            </a:r>
          </a:p>
          <a:p>
            <a:pPr marL="0" indent="0">
              <a:buNone/>
            </a:pPr>
            <a:r>
              <a:rPr lang="hu-HU" sz="3000" dirty="0" err="1" smtClean="0"/>
              <a:t>heineken</a:t>
            </a:r>
            <a:r>
              <a:rPr lang="hu-HU" sz="3000" dirty="0" smtClean="0"/>
              <a:t>    | 	2	13	1	2	1</a:t>
            </a:r>
          </a:p>
          <a:p>
            <a:pPr marL="0" indent="0">
              <a:buNone/>
            </a:pPr>
            <a:r>
              <a:rPr lang="hu-HU" sz="3000" dirty="0" err="1" smtClean="0"/>
              <a:t>kobanyai</a:t>
            </a:r>
            <a:r>
              <a:rPr lang="hu-HU" sz="3000" dirty="0" smtClean="0"/>
              <a:t>     | 	3	2	8	0	3</a:t>
            </a:r>
          </a:p>
          <a:p>
            <a:pPr marL="0" indent="0">
              <a:buNone/>
            </a:pPr>
            <a:r>
              <a:rPr lang="hu-HU" sz="3000" dirty="0" err="1" smtClean="0"/>
              <a:t>stella</a:t>
            </a:r>
            <a:r>
              <a:rPr lang="hu-HU" sz="3000" dirty="0" smtClean="0"/>
              <a:t>           |		1	</a:t>
            </a:r>
            <a:r>
              <a:rPr lang="hu-HU" sz="3000" dirty="0" err="1" smtClean="0"/>
              <a:t>1</a:t>
            </a:r>
            <a:r>
              <a:rPr lang="hu-HU" sz="3000" dirty="0" smtClean="0"/>
              <a:t>	0	16	1     </a:t>
            </a:r>
          </a:p>
          <a:p>
            <a:pPr marL="0" indent="0">
              <a:buNone/>
            </a:pPr>
            <a:r>
              <a:rPr lang="hu-HU" sz="3000" dirty="0" err="1" smtClean="0"/>
              <a:t>tuborg</a:t>
            </a:r>
            <a:r>
              <a:rPr lang="hu-HU" sz="3000" dirty="0" smtClean="0"/>
              <a:t>        |		2	</a:t>
            </a:r>
            <a:r>
              <a:rPr lang="hu-HU" sz="3000" dirty="0" err="1" smtClean="0"/>
              <a:t>2</a:t>
            </a:r>
            <a:r>
              <a:rPr lang="hu-HU" sz="3000" dirty="0" smtClean="0"/>
              <a:t>	4	3	5</a:t>
            </a:r>
          </a:p>
          <a:p>
            <a:r>
              <a:rPr lang="hu-HU" dirty="0" err="1" smtClean="0"/>
              <a:t>Resubstitution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: 0.0562</a:t>
            </a:r>
          </a:p>
          <a:p>
            <a:r>
              <a:rPr lang="hu-HU" dirty="0" err="1" smtClean="0"/>
              <a:t>Cross-validation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: 0.3483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8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Felállított modell használata új képek osztályozására</a:t>
            </a:r>
          </a:p>
          <a:p>
            <a:r>
              <a:rPr lang="hu-HU" dirty="0" smtClean="0"/>
              <a:t>Modell elmenthető és GUI felületen a tárolt modell használatával osztályozunk</a:t>
            </a:r>
          </a:p>
          <a:p>
            <a:r>
              <a:rPr lang="hu-HU" dirty="0" err="1" smtClean="0"/>
              <a:t>Matlabban</a:t>
            </a:r>
            <a:r>
              <a:rPr lang="hu-HU" dirty="0" smtClean="0"/>
              <a:t> ezt a </a:t>
            </a:r>
            <a:r>
              <a:rPr lang="hu-HU" dirty="0" err="1" smtClean="0"/>
              <a:t>predict</a:t>
            </a:r>
            <a:r>
              <a:rPr lang="hu-HU" dirty="0"/>
              <a:t> </a:t>
            </a:r>
            <a:r>
              <a:rPr lang="hu-HU" dirty="0" smtClean="0"/>
              <a:t>függvénnyel tesszük, ami a </a:t>
            </a:r>
            <a:r>
              <a:rPr lang="hu-HU" dirty="0" err="1" smtClean="0"/>
              <a:t>posterior</a:t>
            </a:r>
            <a:r>
              <a:rPr lang="hu-HU" dirty="0" smtClean="0"/>
              <a:t> valószínűség alapján dönti el, hogy mely osztálycímkét rendelje hozzá </a:t>
            </a:r>
            <a:r>
              <a:rPr lang="hu-HU" smtClean="0"/>
              <a:t>a képhez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jellemzőinek betanulásához és jövőbeni képek osztályozásához lineáris gépeket, pontosabban SVM (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) osztályozókat használunk</a:t>
            </a:r>
          </a:p>
          <a:p>
            <a:r>
              <a:rPr lang="hu-HU" dirty="0" smtClean="0"/>
              <a:t>SVM: olyan felügyelt tanulási módszer, amelynek kritériumfüggvénye a </a:t>
            </a:r>
            <a:r>
              <a:rPr lang="hu-HU" dirty="0" smtClean="0"/>
              <a:t>döntési felületetek szegélyének maximalizálása – tehát minél jobban szeparáljuk az egyes osztályokat</a:t>
            </a:r>
          </a:p>
        </p:txBody>
      </p:sp>
    </p:spTree>
    <p:extLst>
      <p:ext uri="{BB962C8B-B14F-4D97-AF65-F5344CB8AC3E}">
        <p14:creationId xmlns:p14="http://schemas.microsoft.com/office/powerpoint/2010/main" val="1671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Tanulási folyamat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lépés: tanítás felállított adatbázison</a:t>
            </a:r>
          </a:p>
          <a:p>
            <a:endParaRPr lang="hu-HU" dirty="0" smtClean="0"/>
          </a:p>
          <a:p>
            <a:r>
              <a:rPr lang="hu-HU" dirty="0" smtClean="0"/>
              <a:t>2. lépés: </a:t>
            </a:r>
            <a:r>
              <a:rPr lang="hu-HU" dirty="0" err="1" smtClean="0"/>
              <a:t>validálás</a:t>
            </a:r>
            <a:r>
              <a:rPr lang="hu-HU" dirty="0" smtClean="0"/>
              <a:t> a tanító adatbázis egy részén a paraméterek belövésére, tanító képek effektivitásának meghatározására</a:t>
            </a:r>
          </a:p>
          <a:p>
            <a:endParaRPr lang="hu-HU" dirty="0" smtClean="0"/>
          </a:p>
          <a:p>
            <a:r>
              <a:rPr lang="hu-HU" dirty="0" smtClean="0"/>
              <a:t>3. lépés: tesztelés új képekre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76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Kapott képhalmazon jellemzőket detektálunk egy algoritmussal (SURF, SIFT)</a:t>
            </a:r>
          </a:p>
          <a:p>
            <a:r>
              <a:rPr lang="hu-HU" dirty="0" smtClean="0"/>
              <a:t>Képekből kinyert kulcspontok számossága változhat, ezért használjuk a Bag of Visual </a:t>
            </a:r>
            <a:r>
              <a:rPr lang="hu-HU" dirty="0" err="1" smtClean="0"/>
              <a:t>Words</a:t>
            </a:r>
            <a:r>
              <a:rPr lang="hu-HU" dirty="0" smtClean="0"/>
              <a:t> modellt, amivel képek jellemzőit mint „szavakat” tárolunk el, melyek számosságából </a:t>
            </a:r>
            <a:r>
              <a:rPr lang="hu-HU" dirty="0" smtClean="0"/>
              <a:t>hisztogramokat tudunk létrehozni</a:t>
            </a:r>
          </a:p>
          <a:p>
            <a:r>
              <a:rPr lang="hu-HU" dirty="0" smtClean="0"/>
              <a:t>Ezeket a hisztogramokat (lényegében a képet egy formában leíró vektorokat) adjuk át az osztályozóknak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matlabos</a:t>
            </a:r>
            <a:r>
              <a:rPr lang="hu-HU" dirty="0" smtClean="0"/>
              <a:t> megvalósításban </a:t>
            </a:r>
            <a:r>
              <a:rPr lang="hu-HU" dirty="0" err="1" smtClean="0"/>
              <a:t>bagOfFeatures</a:t>
            </a:r>
            <a:r>
              <a:rPr lang="hu-HU" dirty="0" smtClean="0"/>
              <a:t> osztályt használjuk, ami a korábban említett szótár/képtár modellnek felel meg</a:t>
            </a:r>
          </a:p>
          <a:p>
            <a:r>
              <a:rPr lang="hu-HU" dirty="0" err="1" smtClean="0"/>
              <a:t>GUI-ból</a:t>
            </a:r>
            <a:r>
              <a:rPr lang="hu-HU" dirty="0" smtClean="0"/>
              <a:t> paraméterezhető: képszavak számát, jellemzőket kinyerő algoritmust, legerősebb jellemzők arányának beállítását is el lehet érni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41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Két megvalósítás tanításra:</a:t>
            </a:r>
          </a:p>
          <a:p>
            <a:r>
              <a:rPr lang="hu-HU" dirty="0" err="1" smtClean="0"/>
              <a:t>trainImageCategoryClassifier</a:t>
            </a:r>
            <a:r>
              <a:rPr lang="hu-HU" dirty="0" smtClean="0"/>
              <a:t>: </a:t>
            </a:r>
            <a:r>
              <a:rPr lang="hu-HU" dirty="0" err="1" smtClean="0"/>
              <a:t>matlab</a:t>
            </a:r>
            <a:r>
              <a:rPr lang="hu-HU" dirty="0" smtClean="0"/>
              <a:t> speciális osztálya kifejezetten a </a:t>
            </a:r>
            <a:r>
              <a:rPr lang="hu-HU" dirty="0" err="1" smtClean="0"/>
              <a:t>bag</a:t>
            </a:r>
            <a:r>
              <a:rPr lang="hu-HU" dirty="0" smtClean="0"/>
              <a:t> of </a:t>
            </a:r>
            <a:r>
              <a:rPr lang="hu-HU" dirty="0" err="1" smtClean="0"/>
              <a:t>words</a:t>
            </a:r>
            <a:r>
              <a:rPr lang="hu-HU" dirty="0" smtClean="0"/>
              <a:t> modellhez, limitált modifikálhatósággal – legfeljebb a bináris SVM osztályozók paraméterei beállíthatóak</a:t>
            </a:r>
            <a:endParaRPr lang="hu-HU" dirty="0"/>
          </a:p>
          <a:p>
            <a:r>
              <a:rPr lang="hu-HU" dirty="0" err="1"/>
              <a:t>f</a:t>
            </a:r>
            <a:r>
              <a:rPr lang="hu-HU" dirty="0" err="1" smtClean="0"/>
              <a:t>itcecoc</a:t>
            </a:r>
            <a:r>
              <a:rPr lang="hu-HU" dirty="0" smtClean="0"/>
              <a:t>: általános, többosztályos klasszifikáló keretrendszert biztosít; modulárisabb, több lehetőséggel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1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Osztályozás során a jellemzőket kinyerő algoritmusok, illetve a megfelelő klasszifikáló modell és annak paramétereinek helyes beállítására szolgál</a:t>
            </a:r>
          </a:p>
          <a:p>
            <a:r>
              <a:rPr lang="hu-HU" dirty="0" smtClean="0"/>
              <a:t>Különböző metrikák tanulmányozása, melyek a helytelen osztályozásból fakadnak – mennyire rossz a klasszifikáció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16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Tanító modellek pontossága</a:t>
            </a:r>
          </a:p>
          <a:p>
            <a:r>
              <a:rPr lang="hu-HU" dirty="0" smtClean="0"/>
              <a:t>Megfelelő képek kiválasztása tanításhoz: mely képek segítik elő a tanulást úgy, hogy az osztályozó modellje elég általános marad – ne legyen túltanulás</a:t>
            </a:r>
          </a:p>
          <a:p>
            <a:r>
              <a:rPr lang="hu-HU" dirty="0" smtClean="0"/>
              <a:t>Képek száma </a:t>
            </a:r>
            <a:r>
              <a:rPr lang="hu-HU" dirty="0" err="1" smtClean="0"/>
              <a:t>validálás</a:t>
            </a:r>
            <a:r>
              <a:rPr lang="hu-HU" dirty="0" smtClean="0"/>
              <a:t> során: </a:t>
            </a:r>
            <a:r>
              <a:rPr lang="hu-HU" dirty="0" err="1" smtClean="0"/>
              <a:t>guinness</a:t>
            </a:r>
            <a:r>
              <a:rPr lang="hu-HU" dirty="0" smtClean="0"/>
              <a:t> – 19, </a:t>
            </a:r>
            <a:r>
              <a:rPr lang="hu-HU" dirty="0" err="1" smtClean="0"/>
              <a:t>heineken</a:t>
            </a:r>
            <a:r>
              <a:rPr lang="hu-HU" dirty="0" smtClean="0"/>
              <a:t> – </a:t>
            </a:r>
            <a:r>
              <a:rPr lang="hu-HU" dirty="0" err="1" smtClean="0"/>
              <a:t>19</a:t>
            </a:r>
            <a:r>
              <a:rPr lang="hu-HU" dirty="0" smtClean="0"/>
              <a:t>, kőbányai – 16, </a:t>
            </a:r>
            <a:r>
              <a:rPr lang="hu-HU" dirty="0" err="1" smtClean="0"/>
              <a:t>stella-artois</a:t>
            </a:r>
            <a:r>
              <a:rPr lang="hu-HU" dirty="0" smtClean="0"/>
              <a:t> – 19, </a:t>
            </a:r>
            <a:r>
              <a:rPr lang="hu-HU" dirty="0" err="1" smtClean="0"/>
              <a:t>tuborg</a:t>
            </a:r>
            <a:r>
              <a:rPr lang="hu-HU" dirty="0" smtClean="0"/>
              <a:t> </a:t>
            </a:r>
            <a:r>
              <a:rPr lang="hu-HU" dirty="0" err="1" smtClean="0"/>
              <a:t>red</a:t>
            </a:r>
            <a:r>
              <a:rPr lang="hu-HU" dirty="0" smtClean="0"/>
              <a:t> – 16</a:t>
            </a:r>
          </a:p>
          <a:p>
            <a:r>
              <a:rPr lang="hu-HU" dirty="0" smtClean="0"/>
              <a:t>Alábbi eredmények reprezentatívak a tényleges </a:t>
            </a:r>
            <a:r>
              <a:rPr lang="hu-HU" dirty="0" err="1" smtClean="0"/>
              <a:t>validációs</a:t>
            </a:r>
            <a:r>
              <a:rPr lang="hu-HU" dirty="0" smtClean="0"/>
              <a:t> tesztekre mérten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9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Metrikák</a:t>
            </a:r>
          </a:p>
          <a:p>
            <a:r>
              <a:rPr lang="hu-HU" dirty="0" err="1" smtClean="0"/>
              <a:t>Resubstitution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: ugyanazon az adatbázison futtatjuk le az osztályozást, amin betanultunk – csak a tanító adatbázison való jóságot méri, paraméterek finomhangolása</a:t>
            </a:r>
          </a:p>
          <a:p>
            <a:r>
              <a:rPr lang="hu-HU" dirty="0" err="1" smtClean="0"/>
              <a:t>Cross-validation</a:t>
            </a:r>
            <a:r>
              <a:rPr lang="hu-HU" dirty="0" smtClean="0"/>
              <a:t>: teljes tanító adatbázis felosztása x részre, egyik részen tesztelés, többi tanító</a:t>
            </a:r>
          </a:p>
          <a:p>
            <a:pPr lvl="1"/>
            <a:r>
              <a:rPr lang="hu-HU" dirty="0" err="1" smtClean="0"/>
              <a:t>Loss</a:t>
            </a:r>
            <a:r>
              <a:rPr lang="hu-HU" dirty="0" smtClean="0"/>
              <a:t>: veszteség az átlagolt x db tesztelésből</a:t>
            </a:r>
          </a:p>
          <a:p>
            <a:pPr lvl="1"/>
            <a:r>
              <a:rPr lang="hu-HU" dirty="0" err="1" smtClean="0"/>
              <a:t>Confusion</a:t>
            </a:r>
            <a:r>
              <a:rPr lang="hu-HU" dirty="0" smtClean="0"/>
              <a:t> </a:t>
            </a:r>
            <a:r>
              <a:rPr lang="hu-HU" dirty="0" err="1" smtClean="0"/>
              <a:t>matrix</a:t>
            </a:r>
            <a:r>
              <a:rPr lang="hu-HU" dirty="0" smtClean="0"/>
              <a:t> </a:t>
            </a:r>
            <a:r>
              <a:rPr lang="hu-HU" dirty="0" smtClean="0"/>
              <a:t>: jól-rosszul klasszifikált elemek száma mátrix alakban (sor: ismert, oszlop: </a:t>
            </a:r>
            <a:r>
              <a:rPr lang="hu-HU" dirty="0" err="1" smtClean="0"/>
              <a:t>predikált</a:t>
            </a:r>
            <a:r>
              <a:rPr lang="hu-HU" dirty="0" smtClean="0"/>
              <a:t> címkék)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37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484</Words>
  <Application>Microsoft Office PowerPoint</Application>
  <PresentationFormat>Diavetítés a képernyőre (4:3 oldalarány)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Office-téma</vt:lpstr>
      <vt:lpstr>Tanulási folyamat és eredmények</vt:lpstr>
      <vt:lpstr>Osztályozó</vt:lpstr>
      <vt:lpstr>Tanulási folyamat</vt:lpstr>
      <vt:lpstr>Tanítás</vt:lpstr>
      <vt:lpstr>Tanítás</vt:lpstr>
      <vt:lpstr>Tanítás</vt:lpstr>
      <vt:lpstr>Validálás</vt:lpstr>
      <vt:lpstr>Validálás</vt:lpstr>
      <vt:lpstr>Validálás</vt:lpstr>
      <vt:lpstr>Validálás eredményei</vt:lpstr>
      <vt:lpstr>PowerPoint bemutató</vt:lpstr>
      <vt:lpstr>Validálás eredményei</vt:lpstr>
      <vt:lpstr>PowerPoint bemutató</vt:lpstr>
      <vt:lpstr>Validálás eredményei</vt:lpstr>
      <vt:lpstr>PowerPoint bemutató</vt:lpstr>
      <vt:lpstr>Tesztelés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Tanulási folyamat és eredmények</dc:title>
  <dc:creator>Marci</dc:creator>
  <cp:lastModifiedBy>Marci</cp:lastModifiedBy>
  <cp:revision>21</cp:revision>
  <dcterms:created xsi:type="dcterms:W3CDTF">2015-11-20T21:50:39Z</dcterms:created>
  <dcterms:modified xsi:type="dcterms:W3CDTF">2015-11-20T23:36:27Z</dcterms:modified>
</cp:coreProperties>
</file>