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256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774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82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158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289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627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100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06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79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085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72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4F03E-6F6A-45C4-B870-599E54DDDD5D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453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Tanulási folyamat és eredmények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1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sz="3000" dirty="0" smtClean="0"/>
              <a:t>				PREDICTED</a:t>
            </a:r>
          </a:p>
          <a:p>
            <a:pPr marL="0" indent="0">
              <a:buNone/>
            </a:pPr>
            <a:r>
              <a:rPr lang="hu-HU" sz="3000" dirty="0" smtClean="0"/>
              <a:t>KNOWN| </a:t>
            </a:r>
            <a:r>
              <a:rPr lang="hu-HU" sz="3000" dirty="0" err="1" smtClean="0"/>
              <a:t>guinness</a:t>
            </a:r>
            <a:r>
              <a:rPr lang="hu-HU" sz="3000" dirty="0" smtClean="0"/>
              <a:t>   </a:t>
            </a:r>
            <a:r>
              <a:rPr lang="hu-HU" sz="3000" dirty="0" err="1" smtClean="0"/>
              <a:t>heineken</a:t>
            </a:r>
            <a:r>
              <a:rPr lang="hu-HU" sz="3000" dirty="0" smtClean="0"/>
              <a:t>   </a:t>
            </a:r>
            <a:r>
              <a:rPr lang="hu-HU" sz="3000" dirty="0" err="1" smtClean="0"/>
              <a:t>kobanyai</a:t>
            </a:r>
            <a:r>
              <a:rPr lang="hu-HU" sz="3000" dirty="0" smtClean="0"/>
              <a:t>   </a:t>
            </a:r>
            <a:r>
              <a:rPr lang="hu-HU" sz="3000" dirty="0" err="1" smtClean="0"/>
              <a:t>stella</a:t>
            </a:r>
            <a:r>
              <a:rPr lang="hu-HU" sz="3000" dirty="0" smtClean="0"/>
              <a:t>   </a:t>
            </a:r>
            <a:r>
              <a:rPr lang="hu-HU" sz="3000" dirty="0" err="1" smtClean="0"/>
              <a:t>tuborg</a:t>
            </a:r>
            <a:r>
              <a:rPr lang="hu-HU" sz="3000" dirty="0" smtClean="0"/>
              <a:t>   </a:t>
            </a:r>
          </a:p>
          <a:p>
            <a:pPr marL="0" indent="0">
              <a:buNone/>
            </a:pPr>
            <a:r>
              <a:rPr lang="hu-HU" sz="3000" dirty="0" smtClean="0"/>
              <a:t>-----------------------------------------------------------------</a:t>
            </a:r>
          </a:p>
          <a:p>
            <a:pPr marL="0" indent="0">
              <a:buNone/>
            </a:pPr>
            <a:r>
              <a:rPr lang="hu-HU" sz="3000" dirty="0" err="1" smtClean="0"/>
              <a:t>guinness</a:t>
            </a:r>
            <a:r>
              <a:rPr lang="hu-HU" sz="3000" dirty="0" smtClean="0"/>
              <a:t>     | 	16	3	0	</a:t>
            </a:r>
            <a:r>
              <a:rPr lang="hu-HU" sz="3000" dirty="0" err="1" smtClean="0"/>
              <a:t>0</a:t>
            </a:r>
            <a:r>
              <a:rPr lang="hu-HU" sz="3000" dirty="0" smtClean="0"/>
              <a:t>	</a:t>
            </a:r>
            <a:r>
              <a:rPr lang="hu-HU" sz="3000" dirty="0" err="1" smtClean="0"/>
              <a:t>0</a:t>
            </a:r>
            <a:endParaRPr lang="hu-HU" sz="3000" dirty="0" smtClean="0"/>
          </a:p>
          <a:p>
            <a:pPr marL="0" indent="0">
              <a:buNone/>
            </a:pPr>
            <a:r>
              <a:rPr lang="hu-HU" sz="3000" dirty="0" err="1" smtClean="0"/>
              <a:t>heineken</a:t>
            </a:r>
            <a:r>
              <a:rPr lang="hu-HU" sz="3000" dirty="0" smtClean="0"/>
              <a:t>    | 	1	14	1	2	1</a:t>
            </a:r>
          </a:p>
          <a:p>
            <a:pPr marL="0" indent="0">
              <a:buNone/>
            </a:pPr>
            <a:r>
              <a:rPr lang="hu-HU" sz="3000" dirty="0" err="1" smtClean="0"/>
              <a:t>kobanyai</a:t>
            </a:r>
            <a:r>
              <a:rPr lang="hu-HU" sz="3000" dirty="0" smtClean="0"/>
              <a:t>     | 	3	</a:t>
            </a:r>
            <a:r>
              <a:rPr lang="hu-HU" sz="3000" dirty="0" err="1" smtClean="0"/>
              <a:t>3</a:t>
            </a:r>
            <a:r>
              <a:rPr lang="hu-HU" sz="3000" dirty="0" smtClean="0"/>
              <a:t>	4	3	</a:t>
            </a:r>
            <a:r>
              <a:rPr lang="hu-HU" sz="3000" dirty="0" err="1" smtClean="0"/>
              <a:t>3</a:t>
            </a:r>
            <a:endParaRPr lang="hu-HU" sz="3000" dirty="0" smtClean="0"/>
          </a:p>
          <a:p>
            <a:pPr marL="0" indent="0">
              <a:buNone/>
            </a:pPr>
            <a:r>
              <a:rPr lang="hu-HU" sz="3000" dirty="0" err="1" smtClean="0"/>
              <a:t>stella</a:t>
            </a:r>
            <a:r>
              <a:rPr lang="hu-HU" sz="3000" dirty="0" smtClean="0"/>
              <a:t>           |		0	4	0	12	3     </a:t>
            </a:r>
          </a:p>
          <a:p>
            <a:pPr marL="0" indent="0">
              <a:buNone/>
            </a:pPr>
            <a:r>
              <a:rPr lang="hu-HU" sz="3000" dirty="0" err="1" smtClean="0"/>
              <a:t>tuborg</a:t>
            </a:r>
            <a:r>
              <a:rPr lang="hu-HU" sz="3000" dirty="0" smtClean="0"/>
              <a:t>        |		1	2	</a:t>
            </a:r>
            <a:r>
              <a:rPr lang="hu-HU" sz="3000" dirty="0" err="1" smtClean="0"/>
              <a:t>2</a:t>
            </a:r>
            <a:r>
              <a:rPr lang="hu-HU" sz="3000" dirty="0" smtClean="0"/>
              <a:t>	3	8</a:t>
            </a:r>
          </a:p>
          <a:p>
            <a:r>
              <a:rPr lang="hu-HU" dirty="0" err="1" smtClean="0"/>
              <a:t>Resubstitution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: 0.1011</a:t>
            </a:r>
          </a:p>
          <a:p>
            <a:r>
              <a:rPr lang="hu-HU" dirty="0" err="1" smtClean="0"/>
              <a:t>Cross-validation</a:t>
            </a:r>
            <a:r>
              <a:rPr lang="hu-HU" dirty="0" smtClean="0"/>
              <a:t> </a:t>
            </a:r>
            <a:r>
              <a:rPr lang="hu-HU" dirty="0" err="1" smtClean="0"/>
              <a:t>Loss</a:t>
            </a:r>
            <a:r>
              <a:rPr lang="hu-HU" dirty="0" smtClean="0"/>
              <a:t>: 0.3933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56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Validálás</a:t>
            </a:r>
            <a:r>
              <a:rPr lang="hu-HU" dirty="0" smtClean="0"/>
              <a:t> eredményei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Kezdeti eredmények </a:t>
            </a:r>
            <a:r>
              <a:rPr lang="hu-HU" dirty="0" err="1" smtClean="0"/>
              <a:t>trainImageCategoryClassifier</a:t>
            </a:r>
            <a:r>
              <a:rPr lang="hu-HU" dirty="0" smtClean="0"/>
              <a:t> segítségével</a:t>
            </a:r>
          </a:p>
          <a:p>
            <a:r>
              <a:rPr lang="hu-HU" dirty="0" smtClean="0"/>
              <a:t>SURF</a:t>
            </a:r>
          </a:p>
          <a:p>
            <a:r>
              <a:rPr lang="hu-HU" dirty="0" smtClean="0"/>
              <a:t>64 szó</a:t>
            </a:r>
          </a:p>
          <a:p>
            <a:r>
              <a:rPr lang="hu-HU" dirty="0" smtClean="0"/>
              <a:t>SVM </a:t>
            </a:r>
            <a:r>
              <a:rPr lang="hu-HU" dirty="0" err="1" smtClean="0"/>
              <a:t>BoxConstraint</a:t>
            </a:r>
            <a:r>
              <a:rPr lang="hu-HU" dirty="0" smtClean="0"/>
              <a:t>: 1.3</a:t>
            </a:r>
          </a:p>
          <a:p>
            <a:r>
              <a:rPr lang="hu-HU" dirty="0" err="1" smtClean="0"/>
              <a:t>One-vs-all</a:t>
            </a:r>
            <a:r>
              <a:rPr lang="hu-HU" dirty="0" smtClean="0"/>
              <a:t> osztályozási modell</a:t>
            </a:r>
          </a:p>
          <a:p>
            <a:r>
              <a:rPr lang="hu-HU" dirty="0" smtClean="0"/>
              <a:t>Osztályozók száma:  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02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sz="3000" dirty="0" smtClean="0"/>
              <a:t>				PREDICTED</a:t>
            </a:r>
          </a:p>
          <a:p>
            <a:pPr marL="0" indent="0">
              <a:buNone/>
            </a:pPr>
            <a:r>
              <a:rPr lang="hu-HU" sz="3000" dirty="0" smtClean="0"/>
              <a:t>KNOWN| </a:t>
            </a:r>
            <a:r>
              <a:rPr lang="hu-HU" sz="3000" dirty="0" err="1" smtClean="0"/>
              <a:t>guinness</a:t>
            </a:r>
            <a:r>
              <a:rPr lang="hu-HU" sz="3000" dirty="0" smtClean="0"/>
              <a:t>   </a:t>
            </a:r>
            <a:r>
              <a:rPr lang="hu-HU" sz="3000" dirty="0" err="1" smtClean="0"/>
              <a:t>heineken</a:t>
            </a:r>
            <a:r>
              <a:rPr lang="hu-HU" sz="3000" dirty="0" smtClean="0"/>
              <a:t>   </a:t>
            </a:r>
            <a:r>
              <a:rPr lang="hu-HU" sz="3000" dirty="0" err="1" smtClean="0"/>
              <a:t>kobanyai</a:t>
            </a:r>
            <a:r>
              <a:rPr lang="hu-HU" sz="3000" dirty="0" smtClean="0"/>
              <a:t>   </a:t>
            </a:r>
            <a:r>
              <a:rPr lang="hu-HU" sz="3000" dirty="0" err="1" smtClean="0"/>
              <a:t>stella</a:t>
            </a:r>
            <a:r>
              <a:rPr lang="hu-HU" sz="3000" dirty="0" smtClean="0"/>
              <a:t>   </a:t>
            </a:r>
            <a:r>
              <a:rPr lang="hu-HU" sz="3000" dirty="0" err="1" smtClean="0"/>
              <a:t>tuborg</a:t>
            </a:r>
            <a:r>
              <a:rPr lang="hu-HU" sz="3000" dirty="0" smtClean="0"/>
              <a:t>   </a:t>
            </a:r>
          </a:p>
          <a:p>
            <a:pPr marL="0" indent="0">
              <a:buNone/>
            </a:pPr>
            <a:r>
              <a:rPr lang="hu-HU" sz="3000" dirty="0" smtClean="0"/>
              <a:t>-----------------------------------------------------------------</a:t>
            </a:r>
          </a:p>
          <a:p>
            <a:pPr marL="0" indent="0">
              <a:buNone/>
            </a:pPr>
            <a:r>
              <a:rPr lang="hu-HU" sz="3000" dirty="0" err="1" smtClean="0"/>
              <a:t>guinness</a:t>
            </a:r>
            <a:r>
              <a:rPr lang="hu-HU" sz="3000" dirty="0" smtClean="0"/>
              <a:t>     | 	16	1	</a:t>
            </a:r>
            <a:r>
              <a:rPr lang="hu-HU" sz="3000" dirty="0" err="1" smtClean="0"/>
              <a:t>1</a:t>
            </a:r>
            <a:r>
              <a:rPr lang="hu-HU" sz="3000" dirty="0" smtClean="0"/>
              <a:t>	</a:t>
            </a:r>
            <a:r>
              <a:rPr lang="hu-HU" sz="3000" dirty="0" err="1" smtClean="0"/>
              <a:t>1</a:t>
            </a:r>
            <a:r>
              <a:rPr lang="hu-HU" sz="3000" dirty="0" smtClean="0"/>
              <a:t>	0</a:t>
            </a:r>
          </a:p>
          <a:p>
            <a:pPr marL="0" indent="0">
              <a:buNone/>
            </a:pPr>
            <a:r>
              <a:rPr lang="hu-HU" sz="3000" dirty="0" err="1" smtClean="0"/>
              <a:t>heineken</a:t>
            </a:r>
            <a:r>
              <a:rPr lang="hu-HU" sz="3000" dirty="0" smtClean="0"/>
              <a:t>    | 	2	13	1	2	1</a:t>
            </a:r>
          </a:p>
          <a:p>
            <a:pPr marL="0" indent="0">
              <a:buNone/>
            </a:pPr>
            <a:r>
              <a:rPr lang="hu-HU" sz="3000" dirty="0" err="1" smtClean="0"/>
              <a:t>kobanyai</a:t>
            </a:r>
            <a:r>
              <a:rPr lang="hu-HU" sz="3000" dirty="0" smtClean="0"/>
              <a:t>     | 	3	2	8	0	3</a:t>
            </a:r>
          </a:p>
          <a:p>
            <a:pPr marL="0" indent="0">
              <a:buNone/>
            </a:pPr>
            <a:r>
              <a:rPr lang="hu-HU" sz="3000" dirty="0" err="1" smtClean="0"/>
              <a:t>stella</a:t>
            </a:r>
            <a:r>
              <a:rPr lang="hu-HU" sz="3000" dirty="0" smtClean="0"/>
              <a:t>           |		1	</a:t>
            </a:r>
            <a:r>
              <a:rPr lang="hu-HU" sz="3000" dirty="0" err="1" smtClean="0"/>
              <a:t>1</a:t>
            </a:r>
            <a:r>
              <a:rPr lang="hu-HU" sz="3000" dirty="0" smtClean="0"/>
              <a:t>	0	16	1     </a:t>
            </a:r>
          </a:p>
          <a:p>
            <a:pPr marL="0" indent="0">
              <a:buNone/>
            </a:pPr>
            <a:r>
              <a:rPr lang="hu-HU" sz="3000" dirty="0" err="1" smtClean="0"/>
              <a:t>tuborg</a:t>
            </a:r>
            <a:r>
              <a:rPr lang="hu-HU" sz="3000" dirty="0" smtClean="0"/>
              <a:t>        |		2	</a:t>
            </a:r>
            <a:r>
              <a:rPr lang="hu-HU" sz="3000" dirty="0" err="1" smtClean="0"/>
              <a:t>2</a:t>
            </a:r>
            <a:r>
              <a:rPr lang="hu-HU" sz="3000" dirty="0" smtClean="0"/>
              <a:t>	4	3	5</a:t>
            </a:r>
          </a:p>
          <a:p>
            <a:r>
              <a:rPr lang="hu-HU" dirty="0" err="1" smtClean="0"/>
              <a:t>Resubstitution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: 0.0562</a:t>
            </a:r>
          </a:p>
          <a:p>
            <a:r>
              <a:rPr lang="hu-HU" dirty="0" err="1" smtClean="0"/>
              <a:t>Cross-validation</a:t>
            </a:r>
            <a:r>
              <a:rPr lang="hu-HU" dirty="0" smtClean="0"/>
              <a:t> </a:t>
            </a:r>
            <a:r>
              <a:rPr lang="hu-HU" dirty="0" err="1" smtClean="0"/>
              <a:t>Loss</a:t>
            </a:r>
            <a:r>
              <a:rPr lang="hu-HU" dirty="0" smtClean="0"/>
              <a:t>: 0.3483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98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Felállított modell használata új képek osztályozására</a:t>
            </a:r>
          </a:p>
          <a:p>
            <a:r>
              <a:rPr lang="hu-HU" dirty="0" smtClean="0"/>
              <a:t>Modell elmenthető és GUI felületen a tárolt modell használatával osztályozunk</a:t>
            </a:r>
          </a:p>
          <a:p>
            <a:r>
              <a:rPr lang="hu-HU" dirty="0" err="1" smtClean="0"/>
              <a:t>Matlabban</a:t>
            </a:r>
            <a:r>
              <a:rPr lang="hu-HU" dirty="0" smtClean="0"/>
              <a:t> ezt a </a:t>
            </a:r>
            <a:r>
              <a:rPr lang="hu-HU" dirty="0" err="1" smtClean="0"/>
              <a:t>predict</a:t>
            </a:r>
            <a:r>
              <a:rPr lang="hu-HU" dirty="0"/>
              <a:t> </a:t>
            </a:r>
            <a:r>
              <a:rPr lang="hu-HU" dirty="0" smtClean="0"/>
              <a:t>függvénnyel tesszük, ami a </a:t>
            </a:r>
            <a:r>
              <a:rPr lang="hu-HU" dirty="0" err="1" smtClean="0"/>
              <a:t>posterior</a:t>
            </a:r>
            <a:r>
              <a:rPr lang="hu-HU" dirty="0" smtClean="0"/>
              <a:t> valószínűség alapján dönti el, hogy mely osztálycímkét rendelje hozzá a képhez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97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Képek jellemzőinek betanulásához és jövőbeni képek osztályozásához lineáris gépeket, pontosabban SVM (</a:t>
            </a:r>
            <a:r>
              <a:rPr lang="hu-HU" dirty="0" err="1" smtClean="0"/>
              <a:t>Support</a:t>
            </a:r>
            <a:r>
              <a:rPr lang="hu-HU" dirty="0" smtClean="0"/>
              <a:t> </a:t>
            </a:r>
            <a:r>
              <a:rPr lang="hu-HU" dirty="0" err="1" smtClean="0"/>
              <a:t>Vector</a:t>
            </a:r>
            <a:r>
              <a:rPr lang="hu-HU" dirty="0" smtClean="0"/>
              <a:t> </a:t>
            </a:r>
            <a:r>
              <a:rPr lang="hu-HU" dirty="0" err="1" smtClean="0"/>
              <a:t>Machine</a:t>
            </a:r>
            <a:r>
              <a:rPr lang="hu-HU" dirty="0" smtClean="0"/>
              <a:t>) osztályozókat használunk</a:t>
            </a:r>
          </a:p>
        </p:txBody>
      </p:sp>
    </p:spTree>
    <p:extLst>
      <p:ext uri="{BB962C8B-B14F-4D97-AF65-F5344CB8AC3E}">
        <p14:creationId xmlns:p14="http://schemas.microsoft.com/office/powerpoint/2010/main" val="1671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Tanulási folyamat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1. lépés: tanítás felállított adatbázison</a:t>
            </a:r>
          </a:p>
          <a:p>
            <a:endParaRPr lang="hu-HU" dirty="0" smtClean="0"/>
          </a:p>
          <a:p>
            <a:r>
              <a:rPr lang="hu-HU" dirty="0" smtClean="0"/>
              <a:t>2. lépés: </a:t>
            </a:r>
            <a:r>
              <a:rPr lang="hu-HU" dirty="0" err="1" smtClean="0"/>
              <a:t>validálás</a:t>
            </a:r>
            <a:r>
              <a:rPr lang="hu-HU" dirty="0" smtClean="0"/>
              <a:t> a tanító adatbázis egy részén a paraméterek belövésére, tanító képek effektivitásának meghatározására</a:t>
            </a:r>
          </a:p>
          <a:p>
            <a:endParaRPr lang="hu-HU" dirty="0" smtClean="0"/>
          </a:p>
          <a:p>
            <a:r>
              <a:rPr lang="hu-HU" dirty="0" smtClean="0"/>
              <a:t>3. lépés: tesztelés új képekre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76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Kapott képhalmazon jellemzőket detektálunk egy algoritmussal (SURF, SIFT)</a:t>
            </a:r>
          </a:p>
          <a:p>
            <a:r>
              <a:rPr lang="hu-HU" dirty="0" smtClean="0"/>
              <a:t>Képekből kinyert kulcspontok számossága változhat, ezért használjuk a Bag of Visual </a:t>
            </a:r>
            <a:r>
              <a:rPr lang="hu-HU" dirty="0" err="1" smtClean="0"/>
              <a:t>Words</a:t>
            </a:r>
            <a:r>
              <a:rPr lang="hu-HU" dirty="0" smtClean="0"/>
              <a:t> modellt, amivel képek jellemzőit mint „szavakat” tárolunk el, melyek számosságából </a:t>
            </a:r>
            <a:r>
              <a:rPr lang="hu-HU" dirty="0" smtClean="0"/>
              <a:t>hisztogramokat tudunk létrehozni</a:t>
            </a:r>
          </a:p>
          <a:p>
            <a:r>
              <a:rPr lang="hu-HU" dirty="0" smtClean="0"/>
              <a:t>Ezeket a hisztogramokat (lényegében a képet egy formában leíró vektorokat) adjuk át az osztályozóknak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98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Két megvalósítás tanításra:</a:t>
            </a:r>
          </a:p>
          <a:p>
            <a:r>
              <a:rPr lang="hu-HU" dirty="0" err="1" smtClean="0"/>
              <a:t>trainImageCategoryClassifier</a:t>
            </a:r>
            <a:r>
              <a:rPr lang="hu-HU" dirty="0" smtClean="0"/>
              <a:t>: </a:t>
            </a:r>
            <a:r>
              <a:rPr lang="hu-HU" dirty="0" err="1" smtClean="0"/>
              <a:t>matlab</a:t>
            </a:r>
            <a:r>
              <a:rPr lang="hu-HU" dirty="0" smtClean="0"/>
              <a:t> speciális osztálya kifejezetten a </a:t>
            </a:r>
            <a:r>
              <a:rPr lang="hu-HU" dirty="0" err="1" smtClean="0"/>
              <a:t>bag</a:t>
            </a:r>
            <a:r>
              <a:rPr lang="hu-HU" dirty="0" smtClean="0"/>
              <a:t> of </a:t>
            </a:r>
            <a:r>
              <a:rPr lang="hu-HU" dirty="0" err="1" smtClean="0"/>
              <a:t>words</a:t>
            </a:r>
            <a:r>
              <a:rPr lang="hu-HU" dirty="0" smtClean="0"/>
              <a:t> modellhez, limitált modifikálhatósággal – legfeljebb a bináris SVM osztályozók paraméterei beállíthatóak</a:t>
            </a:r>
            <a:endParaRPr lang="hu-HU" dirty="0"/>
          </a:p>
          <a:p>
            <a:r>
              <a:rPr lang="hu-HU" dirty="0" err="1"/>
              <a:t>f</a:t>
            </a:r>
            <a:r>
              <a:rPr lang="hu-HU" dirty="0" err="1" smtClean="0"/>
              <a:t>itcecoc</a:t>
            </a:r>
            <a:r>
              <a:rPr lang="hu-HU" dirty="0" smtClean="0"/>
              <a:t>: általános, többosztályos klasszifikáló keretrendszert biztosít; modulárisabb, több lehetőséggel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18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Validálás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Osztályozás során a jellemzőket kinyerő algoritmusok, illetve a megfelelő klasszifikáló modell és annak paramétereinek helyes beállítására szolgál</a:t>
            </a:r>
          </a:p>
          <a:p>
            <a:r>
              <a:rPr lang="hu-HU" dirty="0" smtClean="0"/>
              <a:t>Különböző metrikák tanulmányozása, melyek a helytelen osztályozásból fakadnak – mennyire rossz a klasszifikáció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168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Validálás</a:t>
            </a:r>
            <a:r>
              <a:rPr lang="hu-HU" dirty="0" smtClean="0"/>
              <a:t> eredményei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Kezdeti eredmények </a:t>
            </a:r>
            <a:r>
              <a:rPr lang="hu-HU" dirty="0" err="1" smtClean="0"/>
              <a:t>trainImageCategoryClassifier</a:t>
            </a:r>
            <a:r>
              <a:rPr lang="hu-HU" dirty="0" smtClean="0"/>
              <a:t> segítségével</a:t>
            </a:r>
          </a:p>
          <a:p>
            <a:r>
              <a:rPr lang="hu-HU" dirty="0" smtClean="0"/>
              <a:t>SURF</a:t>
            </a:r>
          </a:p>
          <a:p>
            <a:r>
              <a:rPr lang="hu-HU" dirty="0" smtClean="0"/>
              <a:t>64 szó</a:t>
            </a:r>
          </a:p>
          <a:p>
            <a:r>
              <a:rPr lang="hu-HU" dirty="0" smtClean="0"/>
              <a:t>SVM </a:t>
            </a:r>
            <a:r>
              <a:rPr lang="hu-HU" dirty="0" err="1" smtClean="0"/>
              <a:t>BoxConstraint</a:t>
            </a:r>
            <a:r>
              <a:rPr lang="hu-HU" dirty="0" smtClean="0"/>
              <a:t>: 1.3</a:t>
            </a:r>
          </a:p>
          <a:p>
            <a:r>
              <a:rPr lang="hu-HU" dirty="0" err="1" smtClean="0"/>
              <a:t>One-vs-one</a:t>
            </a:r>
            <a:r>
              <a:rPr lang="hu-HU" dirty="0" smtClean="0"/>
              <a:t> osztályozási modell</a:t>
            </a:r>
          </a:p>
          <a:p>
            <a:r>
              <a:rPr lang="hu-HU" dirty="0" smtClean="0"/>
              <a:t>Osztályozók száma:  K(</a:t>
            </a:r>
            <a:r>
              <a:rPr lang="hu-HU" dirty="0" err="1" smtClean="0"/>
              <a:t>K</a:t>
            </a:r>
            <a:r>
              <a:rPr lang="hu-HU" dirty="0" smtClean="0"/>
              <a:t> – 1)/2</a:t>
            </a:r>
          </a:p>
        </p:txBody>
      </p:sp>
    </p:spTree>
    <p:extLst>
      <p:ext uri="{BB962C8B-B14F-4D97-AF65-F5344CB8AC3E}">
        <p14:creationId xmlns:p14="http://schemas.microsoft.com/office/powerpoint/2010/main" val="43495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 smtClean="0"/>
              <a:t>				PREDICTED</a:t>
            </a:r>
          </a:p>
          <a:p>
            <a:pPr marL="0" indent="0">
              <a:buNone/>
            </a:pPr>
            <a:r>
              <a:rPr lang="hu-HU" sz="2800" dirty="0" smtClean="0"/>
              <a:t>KNOWN| </a:t>
            </a:r>
            <a:r>
              <a:rPr lang="hu-HU" sz="2800" dirty="0" err="1" smtClean="0"/>
              <a:t>guinness</a:t>
            </a:r>
            <a:r>
              <a:rPr lang="hu-HU" sz="2800" dirty="0" smtClean="0"/>
              <a:t>   </a:t>
            </a:r>
            <a:r>
              <a:rPr lang="hu-HU" sz="2800" dirty="0" err="1" smtClean="0"/>
              <a:t>heineken</a:t>
            </a:r>
            <a:r>
              <a:rPr lang="hu-HU" sz="2800" dirty="0" smtClean="0"/>
              <a:t>   </a:t>
            </a:r>
            <a:r>
              <a:rPr lang="hu-HU" sz="2800" dirty="0" err="1" smtClean="0"/>
              <a:t>kobanyai</a:t>
            </a:r>
            <a:r>
              <a:rPr lang="hu-HU" sz="2800" dirty="0" smtClean="0"/>
              <a:t>   </a:t>
            </a:r>
            <a:r>
              <a:rPr lang="hu-HU" sz="2800" dirty="0" err="1" smtClean="0"/>
              <a:t>stella</a:t>
            </a:r>
            <a:r>
              <a:rPr lang="hu-HU" sz="2800" dirty="0" smtClean="0"/>
              <a:t>   </a:t>
            </a:r>
            <a:r>
              <a:rPr lang="hu-HU" sz="2800" dirty="0" err="1" smtClean="0"/>
              <a:t>tuborg</a:t>
            </a:r>
            <a:r>
              <a:rPr lang="hu-HU" sz="2800" dirty="0" smtClean="0"/>
              <a:t>   </a:t>
            </a:r>
          </a:p>
          <a:p>
            <a:pPr marL="0" indent="0">
              <a:buNone/>
            </a:pPr>
            <a:r>
              <a:rPr lang="hu-HU" sz="2800" dirty="0" smtClean="0"/>
              <a:t>-----------------------------------------------------------------</a:t>
            </a:r>
          </a:p>
          <a:p>
            <a:pPr marL="0" indent="0">
              <a:buNone/>
            </a:pPr>
            <a:r>
              <a:rPr lang="hu-HU" sz="2800" dirty="0" err="1" smtClean="0"/>
              <a:t>guinness</a:t>
            </a:r>
            <a:r>
              <a:rPr lang="hu-HU" sz="2800" dirty="0" smtClean="0"/>
              <a:t>     | 	14	3	1	</a:t>
            </a:r>
            <a:r>
              <a:rPr lang="hu-HU" sz="2800" dirty="0" err="1" smtClean="0"/>
              <a:t>1</a:t>
            </a:r>
            <a:r>
              <a:rPr lang="hu-HU" sz="2800" dirty="0" smtClean="0"/>
              <a:t>	0</a:t>
            </a:r>
          </a:p>
          <a:p>
            <a:pPr marL="0" indent="0">
              <a:buNone/>
            </a:pPr>
            <a:r>
              <a:rPr lang="hu-HU" sz="2800" dirty="0" err="1" smtClean="0"/>
              <a:t>heineken</a:t>
            </a:r>
            <a:r>
              <a:rPr lang="hu-HU" sz="2800" dirty="0" smtClean="0"/>
              <a:t>    | 	0	15	1	</a:t>
            </a:r>
            <a:r>
              <a:rPr lang="hu-HU" sz="2800" dirty="0" err="1" smtClean="0"/>
              <a:t>1</a:t>
            </a:r>
            <a:r>
              <a:rPr lang="hu-HU" sz="2800" dirty="0"/>
              <a:t>	</a:t>
            </a:r>
            <a:r>
              <a:rPr lang="hu-HU" sz="2800" dirty="0" smtClean="0"/>
              <a:t>2</a:t>
            </a:r>
          </a:p>
          <a:p>
            <a:pPr marL="0" indent="0">
              <a:buNone/>
            </a:pPr>
            <a:r>
              <a:rPr lang="hu-HU" sz="2800" dirty="0" err="1" smtClean="0"/>
              <a:t>kobanyai</a:t>
            </a:r>
            <a:r>
              <a:rPr lang="hu-HU" sz="2800" dirty="0" smtClean="0"/>
              <a:t>     | 	2	6	3	2	3</a:t>
            </a:r>
          </a:p>
          <a:p>
            <a:pPr marL="0" indent="0">
              <a:buNone/>
            </a:pPr>
            <a:r>
              <a:rPr lang="hu-HU" sz="2800" dirty="0" err="1" smtClean="0"/>
              <a:t>stella</a:t>
            </a:r>
            <a:r>
              <a:rPr lang="hu-HU" sz="2800" dirty="0" smtClean="0"/>
              <a:t>           |		0	5	0	12	2     </a:t>
            </a:r>
          </a:p>
          <a:p>
            <a:pPr marL="0" indent="0">
              <a:buNone/>
            </a:pPr>
            <a:r>
              <a:rPr lang="hu-HU" sz="2800" dirty="0" err="1" smtClean="0"/>
              <a:t>tuborg</a:t>
            </a:r>
            <a:r>
              <a:rPr lang="hu-HU" sz="2800" dirty="0" smtClean="0"/>
              <a:t>        |		0	4	3	4	5</a:t>
            </a:r>
          </a:p>
          <a:p>
            <a:r>
              <a:rPr lang="hu-HU" sz="3000" dirty="0" err="1" smtClean="0"/>
              <a:t>Resubstitution</a:t>
            </a:r>
            <a:r>
              <a:rPr lang="hu-HU" sz="3000" dirty="0" smtClean="0"/>
              <a:t> </a:t>
            </a:r>
            <a:r>
              <a:rPr lang="hu-HU" sz="3000" dirty="0" err="1" smtClean="0"/>
              <a:t>error</a:t>
            </a:r>
            <a:r>
              <a:rPr lang="hu-HU" sz="3000" dirty="0" smtClean="0"/>
              <a:t>: 0.1573</a:t>
            </a:r>
          </a:p>
          <a:p>
            <a:r>
              <a:rPr lang="hu-HU" sz="3000" dirty="0" err="1" smtClean="0"/>
              <a:t>Cross-validation</a:t>
            </a:r>
            <a:r>
              <a:rPr lang="hu-HU" sz="3000" dirty="0" smtClean="0"/>
              <a:t> </a:t>
            </a:r>
            <a:r>
              <a:rPr lang="hu-HU" sz="3000" dirty="0" err="1" smtClean="0"/>
              <a:t>Loss</a:t>
            </a:r>
            <a:r>
              <a:rPr lang="hu-HU" sz="3000" dirty="0" smtClean="0"/>
              <a:t>: 0.4494</a:t>
            </a:r>
            <a:endParaRPr lang="hu-HU" sz="3000" dirty="0"/>
          </a:p>
        </p:txBody>
      </p:sp>
    </p:spTree>
    <p:extLst>
      <p:ext uri="{BB962C8B-B14F-4D97-AF65-F5344CB8AC3E}">
        <p14:creationId xmlns:p14="http://schemas.microsoft.com/office/powerpoint/2010/main" val="65412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Validálás</a:t>
            </a:r>
            <a:r>
              <a:rPr lang="hu-HU" dirty="0" smtClean="0"/>
              <a:t> eredményei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Kezdeti eredmények </a:t>
            </a:r>
            <a:r>
              <a:rPr lang="hu-HU" dirty="0" err="1" smtClean="0"/>
              <a:t>trainImageCategoryClassifier</a:t>
            </a:r>
            <a:r>
              <a:rPr lang="hu-HU" dirty="0" smtClean="0"/>
              <a:t> segítségével</a:t>
            </a:r>
          </a:p>
          <a:p>
            <a:r>
              <a:rPr lang="hu-HU" dirty="0" smtClean="0"/>
              <a:t>SURF</a:t>
            </a:r>
          </a:p>
          <a:p>
            <a:r>
              <a:rPr lang="hu-HU" dirty="0" smtClean="0"/>
              <a:t>64 szó</a:t>
            </a:r>
          </a:p>
          <a:p>
            <a:r>
              <a:rPr lang="hu-HU" dirty="0" smtClean="0"/>
              <a:t>SVM </a:t>
            </a:r>
            <a:r>
              <a:rPr lang="hu-HU" dirty="0" err="1" smtClean="0"/>
              <a:t>BoxConstraint</a:t>
            </a:r>
            <a:r>
              <a:rPr lang="hu-HU" dirty="0" smtClean="0"/>
              <a:t>: 1.3</a:t>
            </a:r>
          </a:p>
          <a:p>
            <a:r>
              <a:rPr lang="hu-HU" dirty="0" smtClean="0"/>
              <a:t>„</a:t>
            </a:r>
            <a:r>
              <a:rPr lang="hu-HU" dirty="0" err="1" smtClean="0"/>
              <a:t>binary</a:t>
            </a:r>
            <a:r>
              <a:rPr lang="hu-HU" dirty="0" smtClean="0"/>
              <a:t> </a:t>
            </a:r>
            <a:r>
              <a:rPr lang="hu-HU" dirty="0" err="1" smtClean="0"/>
              <a:t>complete</a:t>
            </a:r>
            <a:r>
              <a:rPr lang="hu-HU" dirty="0" smtClean="0"/>
              <a:t>” osztályozási modell</a:t>
            </a:r>
          </a:p>
          <a:p>
            <a:r>
              <a:rPr lang="hu-HU" dirty="0" smtClean="0"/>
              <a:t>Osztályozók száma:  2</a:t>
            </a:r>
            <a:r>
              <a:rPr lang="hu-HU" baseline="30000" dirty="0" smtClean="0"/>
              <a:t>K−1</a:t>
            </a:r>
            <a:r>
              <a:rPr lang="hu-HU" dirty="0" smtClean="0"/>
              <a:t>−</a:t>
            </a:r>
            <a:r>
              <a:rPr lang="hu-HU" dirty="0" err="1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87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299</Words>
  <Application>Microsoft Office PowerPoint</Application>
  <PresentationFormat>Diavetítés a képernyőre (4:3 oldalarány)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Office-téma</vt:lpstr>
      <vt:lpstr>Tanulási folyamat és eredmények</vt:lpstr>
      <vt:lpstr>Osztályozás</vt:lpstr>
      <vt:lpstr>Tanulási folyamat</vt:lpstr>
      <vt:lpstr>Tanítás</vt:lpstr>
      <vt:lpstr>Tanítás</vt:lpstr>
      <vt:lpstr>Validálás</vt:lpstr>
      <vt:lpstr>Validálás eredményei</vt:lpstr>
      <vt:lpstr>PowerPoint bemutató</vt:lpstr>
      <vt:lpstr>Validálás eredményei</vt:lpstr>
      <vt:lpstr>PowerPoint bemutató</vt:lpstr>
      <vt:lpstr>Validálás eredményei</vt:lpstr>
      <vt:lpstr>PowerPoint bemutató</vt:lpstr>
      <vt:lpstr>Tesztelés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Tanulási folyamat és eredmények</dc:title>
  <dc:creator>Marci</dc:creator>
  <cp:lastModifiedBy>Marci</cp:lastModifiedBy>
  <cp:revision>24</cp:revision>
  <dcterms:created xsi:type="dcterms:W3CDTF">2015-11-20T21:50:39Z</dcterms:created>
  <dcterms:modified xsi:type="dcterms:W3CDTF">2015-11-20T23:52:09Z</dcterms:modified>
</cp:coreProperties>
</file>