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5A76"/>
    <a:srgbClr val="D69EC2"/>
    <a:srgbClr val="B29CD1"/>
    <a:srgbClr val="B8C6D2"/>
    <a:srgbClr val="85B3CB"/>
    <a:srgbClr val="86DDC3"/>
    <a:srgbClr val="6AAEA1"/>
    <a:srgbClr val="C6E2A6"/>
    <a:srgbClr val="FFEAAA"/>
    <a:srgbClr val="FFD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312" y="-4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372C-3C78-5B4B-9BBC-0EC46C3EA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5980B-185D-2941-924F-FB12A7AD0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72222-6269-6141-B04A-BAFA773F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0A88-BD3A-3E41-8E2B-623BE4E55502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FCB4F-E95A-DD43-A5DB-B4B7E520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58AEC-18FB-CD4E-AEC7-3586DD46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2828-E01F-BD4B-8CF8-34BDC97F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2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F6FC-2002-D843-B89B-8278BA90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706D2-0432-7C48-A572-9778FA568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7FDC9-F1C4-1D44-B320-F5207D1F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0A88-BD3A-3E41-8E2B-623BE4E55502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9E646-F2E1-6945-B01F-37C76A91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CF7A3-431E-4841-A62E-D2901EA9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2828-E01F-BD4B-8CF8-34BDC97F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3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A389D-44AE-E04F-9C29-7A756AD28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9EB58-4CD8-B745-BB90-DD83AE946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4182-C57A-BD46-8ABC-DFF13AF7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0A88-BD3A-3E41-8E2B-623BE4E55502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205A-ACA5-4B41-AC86-D0780A63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CD712-008D-8F43-8FCC-B3990861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2828-E01F-BD4B-8CF8-34BDC97F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3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387B-D0DD-4E45-BFCF-582C2389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109AC-40BE-2C41-888D-E33BDC963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60A6B-9BC1-B840-BDE6-5FCD478E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0A88-BD3A-3E41-8E2B-623BE4E55502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A82A5-9D5D-D44C-AEFA-1F6CF672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2077-8709-F547-ABBB-9DE26163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2828-E01F-BD4B-8CF8-34BDC97F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0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C9FA-D55C-3C46-A504-F326C9DA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62434-ADD0-5C45-82CB-30DE190D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A8A9-A826-4B4F-8976-3349C6F3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0A88-BD3A-3E41-8E2B-623BE4E55502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66989-ACC3-F741-B791-53F4E505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65CF-2883-6145-8870-F76D9ADC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2828-E01F-BD4B-8CF8-34BDC97F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F38C-8429-1946-9096-C25586AA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C543-F018-CB41-8A8B-34C532FCD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EBA97-9082-1841-9999-E095E168A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E90FA-9A2B-894A-8945-6BAF8288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0A88-BD3A-3E41-8E2B-623BE4E55502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EB540-C9B7-CF4F-892C-198409F3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FD593-DA95-C641-AE46-3FC81EB8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2828-E01F-BD4B-8CF8-34BDC97F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8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2D7A-3FCA-F84D-914E-947C4E07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06D8B-2C75-F040-BAA9-5120EB5CE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4BB08-9F87-A644-A26A-BACF8C3C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A4EA6-EB47-7844-A351-791C6716B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D85C3-5D8D-814F-9E5B-D88F884AC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BDEDA-ED7E-714B-9071-5F69D6AB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0A88-BD3A-3E41-8E2B-623BE4E55502}" type="datetimeFigureOut">
              <a:rPr lang="en-US" smtClean="0"/>
              <a:t>6/29/22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E522E-4AE6-D649-B650-A6DA8998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EFF82-EB5B-3D40-BE5C-C8C1819A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2828-E01F-BD4B-8CF8-34BDC97F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0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63F2-53BC-5A45-AF31-5DD72FBF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9B88-9BD9-E040-B73D-670D976D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0A88-BD3A-3E41-8E2B-623BE4E55502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3F59D-C691-214C-9A89-BD20867F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528C5-98B4-1349-8140-8ADB063D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2828-E01F-BD4B-8CF8-34BDC97F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3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90905-C77C-234E-8718-66FD9ACB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0A88-BD3A-3E41-8E2B-623BE4E55502}" type="datetimeFigureOut">
              <a:rPr lang="en-US" smtClean="0"/>
              <a:t>6/29/22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95D64-2EC1-E242-9EA9-8FF5A201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11CF3-3F26-7943-B7CC-1A15DA08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2828-E01F-BD4B-8CF8-34BDC97F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5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CFB5-ECFD-FA4B-808A-F1A0A3A2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E9DF7-78BE-4146-A5FB-EB801627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4C732-0843-0D4F-BD48-871BD4E03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7E670-B781-0F4B-BF38-8ABDB5F1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0A88-BD3A-3E41-8E2B-623BE4E55502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9D958-8E65-0F44-B463-2AFC8E9C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0A62B-0D94-C44D-A31F-3C845E3C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2828-E01F-BD4B-8CF8-34BDC97F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8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6694-3C21-0B4A-B49B-0C183A07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95E5B-846D-9343-BA42-B51BABD53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9F584-0529-A64D-8C48-86BCD436C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5EB6D-12B2-8444-BFF9-438677D3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0A88-BD3A-3E41-8E2B-623BE4E55502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5F956-BAE8-9147-9855-070B502A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795C8-11C7-5845-9E4D-2144864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2828-E01F-BD4B-8CF8-34BDC97F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5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2CBDB-5AEF-6241-979C-509E7ABA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0D31-BB15-A447-BC75-2D0C0FA8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3B09A-206B-1845-AF3F-862E85DA6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F0A88-BD3A-3E41-8E2B-623BE4E55502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0726-C718-E84C-8CFC-6C6F047C1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8269F-2108-5949-A615-EA92A5338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2828-E01F-BD4B-8CF8-34BDC97F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5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22DE10-6F0B-AC41-A962-4C8ABA485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57228"/>
              </p:ext>
            </p:extLst>
          </p:nvPr>
        </p:nvGraphicFramePr>
        <p:xfrm>
          <a:off x="1023257" y="21771"/>
          <a:ext cx="10308772" cy="19569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55572">
                  <a:extLst>
                    <a:ext uri="{9D8B030D-6E8A-4147-A177-3AD203B41FA5}">
                      <a16:colId xmlns:a16="http://schemas.microsoft.com/office/drawing/2014/main" val="289948876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9179064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841472376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20935008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55402309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69418502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487059856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249487505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46720075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822790739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200332312"/>
                    </a:ext>
                  </a:extLst>
                </a:gridCol>
              </a:tblGrid>
              <a:tr h="36190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Factor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Factor 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Factor 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Factor 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Factor 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Factor 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Factor 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Factor 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Factor 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Factor 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777894021"/>
                  </a:ext>
                </a:extLst>
              </a:tr>
              <a:tr h="1797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Early-Life Adversity Variables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Caregiver Psychopathology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Socioeconomic disadvantage and neighborhood safety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Secondary caregiver lack of support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Primary caregiver lack of support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Youth report of family conflict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Caregiver substance use and separation from biological parent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Family anger and arguments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Family aggression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Trauma exposure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Lack of supervision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925812671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Caregiver ADHD symptoms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131993042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Caregiver antisocial symptoms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63229282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Caregiver anxiety symtpoms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765759619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Caregiver avoidant symptoms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906904108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Caregiver depression symptoms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295805815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Caregiver somatic problems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709041887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Caregiver makes feel better when worried*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491082646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Caregiver smiles*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516778334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Caregiver makes feel better when upset*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139260736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Caregiver shows love*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293633411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Caregiver easy to talk to*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791159376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Secondary caregiver makes feel better when worried*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865032156"/>
                  </a:ext>
                </a:extLst>
              </a:tr>
              <a:tr h="2804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Secondary caregiver smiles*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10506141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Secondary caregiver makes feel better when upset*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719502581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Secondary caregiver shows love*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466681339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Secondary caregiver easy to talk to*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591217144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Household income*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346399918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Inability to pay for necessities (rent, food, utilities)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255281404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Inability to pay for necessities (healthcare)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931000114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Caregiver marital separation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100267191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Separation from biological caregiver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269806658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Caregiver(s) level of education*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427872807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fights a lot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874253340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members rarely angry*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513266720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throws things when angry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808487736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hardly loses temper*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347596082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criticizes each other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922650973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hit each other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913753963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keeps the peace*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378501037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tries to outdo each other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664625012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does not raise voice*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636305457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Father alcohol problems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462024688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Father drug problems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4172114366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Mother alcohol and drug problems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168203377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fights a lot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77101901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members rarely angry*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616744566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throws things when angry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199824669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hardly loses temper*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449271583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criticizes each other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128988338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hit each other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767762752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keeps the peace*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676400648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tries to outdo each other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677411162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does not raise voice*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190338417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 accident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579754638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Another significant accident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7697934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Witnessed or caught in fire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41733506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Witnessed or caught in natural disaster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735031903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Witnessed terrorism, war zone, or community violence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770747761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Physically assaulted or threatened to be killed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627804341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Witness domestic violence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583046953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Sexual abuse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900414585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Sudden unexpected death of loved one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21680084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Neighborhood safety*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86268670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Neighborhood safety*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463764336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Caregivers know where they are*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0.480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953622245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Caregivers know who they are with*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0.605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429686524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 contact with caregivers when home alone*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433592925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Discuss plans with caregivers*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711673995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Eat dinner with caregivers*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435249621"/>
                  </a:ext>
                </a:extLst>
              </a:tr>
              <a:tr h="361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Neighborhood area deprivation index (O)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410364705"/>
                  </a:ext>
                </a:extLst>
              </a:tr>
            </a:tbl>
          </a:graphicData>
        </a:graphic>
      </p:graphicFrame>
      <p:pic>
        <p:nvPicPr>
          <p:cNvPr id="5" name="Picture 4" descr="Muted Rainbow Procreate Color Palette Commercial Use | Etsy">
            <a:extLst>
              <a:ext uri="{FF2B5EF4-FFF2-40B4-BE49-F238E27FC236}">
                <a16:creationId xmlns:a16="http://schemas.microsoft.com/office/drawing/2014/main" id="{19B39C01-9B4C-BF49-AFBE-7B298AB68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20640" y="3774440"/>
            <a:ext cx="4387596" cy="292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56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22DE10-6F0B-AC41-A962-4C8ABA485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6637"/>
              </p:ext>
            </p:extLst>
          </p:nvPr>
        </p:nvGraphicFramePr>
        <p:xfrm>
          <a:off x="206828" y="0"/>
          <a:ext cx="11985172" cy="15617948"/>
        </p:xfrm>
        <a:graphic>
          <a:graphicData uri="http://schemas.openxmlformats.org/drawingml/2006/table">
            <a:tbl>
              <a:tblPr>
                <a:solidFill>
                  <a:srgbClr val="EB9179"/>
                </a:solidFill>
                <a:tableStyleId>{5C22544A-7EE6-4342-B048-85BDC9FD1C3A}</a:tableStyleId>
              </a:tblPr>
              <a:tblGrid>
                <a:gridCol w="3755572">
                  <a:extLst>
                    <a:ext uri="{9D8B030D-6E8A-4147-A177-3AD203B41FA5}">
                      <a16:colId xmlns:a16="http://schemas.microsoft.com/office/drawing/2014/main" val="289948876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1790645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4147237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0935008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0230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941850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870598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494875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4672007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2279073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200332312"/>
                    </a:ext>
                  </a:extLst>
                </a:gridCol>
              </a:tblGrid>
              <a:tr h="292191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Factor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Factor 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Factor 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Factor 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Factor 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Factor 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Factor 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Factor 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Factor 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Factor 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777894021"/>
                  </a:ext>
                </a:extLst>
              </a:tr>
              <a:tr h="1176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Early-Life Adversity Variables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Caregiver psycho-pathology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Socio-economic disadvantage and neighbor-hood safety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Secondary caregiver lack of support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Primary caregiver lack of support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Youth report of family conflict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Caregiver substance use and separation from biological parent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Family anger and arguments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Family aggression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Trauma exposure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Lack of supervision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925812671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Caregiver ADHD symptoms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ED9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0.720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131993042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Caregiver antisocial symptoms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ED9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63229282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Caregiver anxiety symptoms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ED9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765759619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Caregiver avoidant symptoms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ED9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0.704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906904108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Caregiver depression symptoms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ED9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295805815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Caregiver somatic problems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ED9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709041887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Caregiver makes feel better when worried* (Y)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F5B0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491082646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Caregiver smiles* (Y)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F5B0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516778334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Caregiver makes feel better when upset* (Y)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F5B0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139260736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Caregiver shows love* (Y)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F5B0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0.650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293633411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Caregiver easy to talk to* (Y)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F5B0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791159376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Secondary caregiver makes feel better when worried* (Y)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FFDA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865032156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Secondary caregiver smiles* (Y)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FFDA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10506141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Secondary caregiver makes feel better when upset*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FFDA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719502581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Secondary caregiver shows love*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FFDA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466681339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Secondary caregiver easy to talk to* (Y)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FFDA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591217144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Household income*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FFE9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346399918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Inability to pay for necessities (rent, food, utilities)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FFE9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255281404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Inability to pay for necessities (healthcare)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FFE9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931000114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Caregiver marital separation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FFE9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100267191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Separation from biological caregiver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FFE9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269806658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Caregiver(s) level of education*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FFE9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427872807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fights a lot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C5E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874253340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Family members rarely angry*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C5E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513266720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Family throws things when angry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C5E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808487736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hardly loses temper*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C5E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347596082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criticizes each other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C5E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922650973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hit each other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C5E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913753963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keeps the peace*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C5E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378501037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tries to outdo each other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C5E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0.625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664625012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Family does not raise voice*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C5E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636305457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Father alcohol problems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6AAE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462024688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Father drug problems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6AAE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4172114366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Mother alcohol and drug problems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6AAE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168203377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Family fights a lot (Y)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86DC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77101901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members rarely angry*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86DC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616744566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throws things when angry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86DC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199824669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hardly loses temper*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86DC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449271583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criticizes each other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86DC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128988338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hit each other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86DC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767762752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keeps the peace*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86DC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676400648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 tries to outdo each other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86DC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677411162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Family does not raise voice* (Y)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86DC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190338417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Car accident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85B3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0.448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579754638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Another significant accident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85B3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7697934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Witnessed or caught in fire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85B3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41733506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Witnessed or caught in natural disaster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85B3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735031903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Witnessed terrorism, war zone, or community violence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85B3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770747761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Physically assaulted or threatened to be killed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85B3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627804341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Witness domestic violence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85B3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583046953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Sexual abuse (CG)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85B3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900414585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Sudden unexpected death of loved one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85B3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21680084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Neighborhood safety* (Y)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B8C5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86268670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Neighborhood safety* (CG)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9BA0F5">
                        <a:alpha val="7137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0.382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463764336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Caregivers know where they are* (Y)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D5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0.480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953622245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Caregivers know who they are with* (Y)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D5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0.605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1429686524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 contact with caregivers when home alone*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D5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433592925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Discuss plans with caregivers* (Y)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D5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2711673995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Eat dinner with caregivers* (Y)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D5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435249621"/>
                  </a:ext>
                </a:extLst>
              </a:tr>
              <a:tr h="235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Neighborhood area deprivation index (O)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>
                    <a:solidFill>
                      <a:srgbClr val="AF5A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77" marR="3077" marT="3077" marB="0" anchor="b"/>
                </a:tc>
                <a:extLst>
                  <a:ext uri="{0D108BD9-81ED-4DB2-BD59-A6C34878D82A}">
                    <a16:rowId xmlns:a16="http://schemas.microsoft.com/office/drawing/2014/main" val="3410364705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7696A71-21E1-A646-B102-9842ED0DC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21779"/>
              </p:ext>
            </p:extLst>
          </p:nvPr>
        </p:nvGraphicFramePr>
        <p:xfrm>
          <a:off x="5048347" y="8229601"/>
          <a:ext cx="3708378" cy="5728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881">
                  <a:extLst>
                    <a:ext uri="{9D8B030D-6E8A-4147-A177-3AD203B41FA5}">
                      <a16:colId xmlns:a16="http://schemas.microsoft.com/office/drawing/2014/main" val="1030367359"/>
                    </a:ext>
                  </a:extLst>
                </a:gridCol>
                <a:gridCol w="3084497">
                  <a:extLst>
                    <a:ext uri="{9D8B030D-6E8A-4147-A177-3AD203B41FA5}">
                      <a16:colId xmlns:a16="http://schemas.microsoft.com/office/drawing/2014/main" val="1451445060"/>
                    </a:ext>
                  </a:extLst>
                </a:gridCol>
              </a:tblGrid>
              <a:tr h="463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D9D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Adult Self Report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763369"/>
                  </a:ext>
                </a:extLst>
              </a:tr>
              <a:tr h="463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6B09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Child Report of Parent Behavior Inventory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03746"/>
                  </a:ext>
                </a:extLst>
              </a:tr>
              <a:tr h="463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DA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Child Report of Parent Behavior Inventory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308868"/>
                  </a:ext>
                </a:extLst>
              </a:tr>
              <a:tr h="463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EA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Parent Demographics Survey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208591"/>
                  </a:ext>
                </a:extLst>
              </a:tr>
              <a:tr h="463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6E2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Family Environment Scale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41169"/>
                  </a:ext>
                </a:extLst>
              </a:tr>
              <a:tr h="463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6AAE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Family History Inventory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986817"/>
                  </a:ext>
                </a:extLst>
              </a:tr>
              <a:tr h="463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6D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Family Environment Scale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20201"/>
                  </a:ext>
                </a:extLst>
              </a:tr>
              <a:tr h="522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B3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Diagnostic Interview for Traumatic Events (KSADS)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26807"/>
                  </a:ext>
                </a:extLst>
              </a:tr>
              <a:tr h="463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8C6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Neighborhood Safety/Crime Survey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229631"/>
                  </a:ext>
                </a:extLst>
              </a:tr>
              <a:tr h="463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29C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Neighborhood Safety/Crime Survey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30398"/>
                  </a:ext>
                </a:extLst>
              </a:tr>
              <a:tr h="463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69E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Parental Monitoring Survey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838096"/>
                  </a:ext>
                </a:extLst>
              </a:tr>
              <a:tr h="463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F5A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Residential History Derived Scores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7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12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5B2F-57E0-A34B-A13B-8EE88847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274CA-3E65-B949-AB26-881F8F2E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59BA1C3D-6F1D-1D49-9E04-0EBC8D21E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357393"/>
              </p:ext>
            </p:extLst>
          </p:nvPr>
        </p:nvGraphicFramePr>
        <p:xfrm>
          <a:off x="3703641" y="7519596"/>
          <a:ext cx="3708378" cy="6192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881">
                  <a:extLst>
                    <a:ext uri="{9D8B030D-6E8A-4147-A177-3AD203B41FA5}">
                      <a16:colId xmlns:a16="http://schemas.microsoft.com/office/drawing/2014/main" val="1030367359"/>
                    </a:ext>
                  </a:extLst>
                </a:gridCol>
                <a:gridCol w="3084497">
                  <a:extLst>
                    <a:ext uri="{9D8B030D-6E8A-4147-A177-3AD203B41FA5}">
                      <a16:colId xmlns:a16="http://schemas.microsoft.com/office/drawing/2014/main" val="1451445060"/>
                    </a:ext>
                  </a:extLst>
                </a:gridCol>
              </a:tblGrid>
              <a:tr h="463379">
                <a:tc gridSpan="2">
                  <a:txBody>
                    <a:bodyPr/>
                    <a:lstStyle/>
                    <a:p>
                      <a:r>
                        <a:rPr lang="en-US" dirty="0"/>
                        <a:t>Measures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926756"/>
                  </a:ext>
                </a:extLst>
              </a:tr>
              <a:tr h="463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D9D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Adult Self Report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763369"/>
                  </a:ext>
                </a:extLst>
              </a:tr>
              <a:tr h="463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6B09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Child Report of Parent Behavior Inventory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03746"/>
                  </a:ext>
                </a:extLst>
              </a:tr>
              <a:tr h="463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DA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Child Report of Parent Behavior Inventory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308868"/>
                  </a:ext>
                </a:extLst>
              </a:tr>
              <a:tr h="463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EA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Parent Demographics Survey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208591"/>
                  </a:ext>
                </a:extLst>
              </a:tr>
              <a:tr h="463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6E2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Family Environment Scale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41169"/>
                  </a:ext>
                </a:extLst>
              </a:tr>
              <a:tr h="463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6AAE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Family History Inventory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986817"/>
                  </a:ext>
                </a:extLst>
              </a:tr>
              <a:tr h="463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6DD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Family Environment Scale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20201"/>
                  </a:ext>
                </a:extLst>
              </a:tr>
              <a:tr h="522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B3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Diagnostic Interview for Traumatic Events (KSADS)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26807"/>
                  </a:ext>
                </a:extLst>
              </a:tr>
              <a:tr h="463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8C6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Neighborhood Safety/Crime Survey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229631"/>
                  </a:ext>
                </a:extLst>
              </a:tr>
              <a:tr h="463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29C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Neighborhood Safety/Crime Survey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30398"/>
                  </a:ext>
                </a:extLst>
              </a:tr>
              <a:tr h="463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69E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Parental Monitoring Survey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838096"/>
                  </a:ext>
                </a:extLst>
              </a:tr>
              <a:tr h="463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F5A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Residential History Derived Scores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7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9473</TotalTime>
  <Words>1299</Words>
  <Application>Microsoft Macintosh PowerPoint</Application>
  <PresentationFormat>Widescreen</PresentationFormat>
  <Paragraphs>297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Brieant, Alexis</dc:creator>
  <cp:lastModifiedBy>Brieant, Alexis</cp:lastModifiedBy>
  <cp:revision>3</cp:revision>
  <dcterms:created xsi:type="dcterms:W3CDTF">2022-06-13T19:08:22Z</dcterms:created>
  <dcterms:modified xsi:type="dcterms:W3CDTF">2022-06-30T12:20:08Z</dcterms:modified>
</cp:coreProperties>
</file>