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F00A-9624-AB48-8399-646A483A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CCBB5-12F1-2E4B-85F8-B5B267F2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6F94-FD62-7F4E-930B-47867ABB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7412-7793-EC43-B8A0-FFCC349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8325-C74C-A24B-9BB0-E2DB5812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white photo of a machine&#10;&#10;Description automatically generated with low confidence">
            <a:extLst>
              <a:ext uri="{FF2B5EF4-FFF2-40B4-BE49-F238E27FC236}">
                <a16:creationId xmlns:a16="http://schemas.microsoft.com/office/drawing/2014/main" id="{D6A76FF1-E661-C14D-8AC1-A88B4D5AE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2EE-587A-3448-B05A-EBB7BD0F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1579A-0FC2-AA4E-B2EF-C6210C6F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997E-370B-8B49-A49C-0B2B2C48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CDC8-F34C-834C-A9F2-04742E51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422F-A564-324A-81BE-7A50D88A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46697-B765-D141-AB65-FB2DD07E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4B619-F6DE-994F-B295-BB1EB887D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9DFF-6222-3545-8077-7BEE27A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5F7E-E42A-2A4F-9209-41334A08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0A6D-0DD8-5243-8B26-D6840A4B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DD44-EF98-F640-861A-51F98AA8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46C6-1CBD-8F4D-9D27-D12DA501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387C-A406-DB4E-A78E-CFA104AD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2C51-B8D9-7340-B8C4-2175EACE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E824-E5D1-1448-A466-F6E6BC30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9AE-4BB6-A442-8CD8-9DF608E1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5FA5-0B21-0549-BAA2-E208E03C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9FC4-D907-754F-B9EE-F6965B9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36B7-2CF1-8747-B537-BB83ECD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964D-8C2C-6149-8743-D3D60912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3B1-8BA9-774D-AE12-A52D3CA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6210-8B18-5241-A224-EA1B62B7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0851-DB45-754B-BEB9-B91BCA86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10C7-05F5-E74A-95F3-D8C2AF8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F6CA3-5E81-944A-9986-0A6539C1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8D18-6489-AA4A-BF77-7E8F1A9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39A0-1149-A241-AC15-D9DF8AEF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6263-17FC-BE49-BF54-260C6F64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588A-D640-0742-8950-53C605A5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CDFE3-0C76-534F-9ED6-288751FD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9C7F2-6DCD-3B44-8D66-B839DB3E5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91FA5-A5CF-DE47-B2AB-03089BF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272F2-2B7C-CC4C-A64F-5D33218C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88B7-360B-214F-8A12-9E6DC6FD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B176-C25D-2F41-A6FA-E34CF2E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44708-2D0C-8F48-B8C7-A1FD168D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5980-BC72-7B42-BA74-C887B72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C1C0-781F-6243-AD08-B0A8081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7FA62-7A1B-F44E-AF21-FAA8D00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1C8C5-B33A-AF4B-A023-5E4D3FC6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4DB9-C1CE-894C-A141-D79C360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A71-AC50-6B49-B3D6-39B9049A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05B6-E168-A544-802B-F74ED756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2416-D383-AD42-8679-F8252105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8216-67BF-F747-B81B-1C57993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B020-3FC9-AD4F-A855-ED334DE1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C482-4627-9043-9E74-EE1FB687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329-4EA6-1948-BA2A-7840A78B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85A02-370C-9C48-939C-0F0AD868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6260-C188-524E-944E-D6DEC447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42C0-ADAB-FC40-9570-B474DA21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7FC5-7EE6-6141-9D1C-AE6A5EB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A27C-AF3D-D048-8168-57FD8D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E1A87-3506-604E-BC6A-87F440A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5FF2-8CB9-404A-BAE1-C1B7EA3B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971E-3C74-A54C-A954-198FBE3E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B572-2B8D-7C49-B415-C89B93CB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7538-AF13-E841-A570-9716C1EF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9E643F-2A37-F044-942B-51A450376D23}"/>
              </a:ext>
            </a:extLst>
          </p:cNvPr>
          <p:cNvSpPr txBox="1">
            <a:spLocks/>
          </p:cNvSpPr>
          <p:nvPr/>
        </p:nvSpPr>
        <p:spPr>
          <a:xfrm>
            <a:off x="2523472" y="2043613"/>
            <a:ext cx="7145055" cy="1025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Gym Stock Bot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2AEE20-653B-754D-A6DD-96CDD06E90EA}"/>
              </a:ext>
            </a:extLst>
          </p:cNvPr>
          <p:cNvSpPr txBox="1">
            <a:spLocks/>
          </p:cNvSpPr>
          <p:nvPr/>
        </p:nvSpPr>
        <p:spPr>
          <a:xfrm>
            <a:off x="1786523" y="3429000"/>
            <a:ext cx="8618951" cy="13935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one stop solution for </a:t>
            </a:r>
            <a:r>
              <a:rPr lang="en-US" sz="2800" dirty="0" err="1"/>
              <a:t>makin</a:t>
            </a:r>
            <a:r>
              <a:rPr lang="en-US" sz="2800" dirty="0"/>
              <a:t>’ </a:t>
            </a:r>
            <a:r>
              <a:rPr lang="en-US" sz="2800" dirty="0" err="1"/>
              <a:t>gainz</a:t>
            </a:r>
            <a:r>
              <a:rPr lang="en-US" sz="2800" dirty="0"/>
              <a:t> with in-stock gym equipment!</a:t>
            </a:r>
          </a:p>
          <a:p>
            <a:r>
              <a:rPr lang="en-US" sz="2800" dirty="0"/>
              <a:t>By Andrew Brigante, Michael </a:t>
            </a:r>
            <a:r>
              <a:rPr lang="en-US" sz="2800" dirty="0" err="1"/>
              <a:t>Markis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68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ir of sunglasses&#10;&#10;Description automatically generated">
            <a:extLst>
              <a:ext uri="{FF2B5EF4-FFF2-40B4-BE49-F238E27FC236}">
                <a16:creationId xmlns:a16="http://schemas.microsoft.com/office/drawing/2014/main" id="{DD46CB63-0E23-DC40-AE5D-91436B8F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14618" r="16027" b="-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1AB8A7E-521B-5648-9975-D26935D2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1" y="1007982"/>
            <a:ext cx="5782727" cy="1760270"/>
          </a:xfrm>
        </p:spPr>
        <p:txBody>
          <a:bodyPr>
            <a:normAutofit/>
          </a:bodyPr>
          <a:lstStyle/>
          <a:p>
            <a:r>
              <a:rPr lang="en-US" sz="5400" b="1" dirty="0"/>
              <a:t>Background &amp; Inspiration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4A70FB-46C7-9948-AA4E-CE118D98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dirty="0"/>
              <a:t>Covid created a huge demand for gym equipment</a:t>
            </a:r>
          </a:p>
          <a:p>
            <a:r>
              <a:rPr lang="en-US" dirty="0"/>
              <a:t>Gym-goers are stuck refreshing multiple fitness websites</a:t>
            </a:r>
          </a:p>
          <a:p>
            <a:r>
              <a:rPr lang="en-US" dirty="0"/>
              <a:t>People are desperate to lift some weights and get some huge biceps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56F658-D353-4B4F-8F18-0B17FAFA6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3708" b="3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78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59D5-8053-E247-9774-0F9F7E55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563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Solution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590982A2-70C2-634A-8BFF-15BA1413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939" y="471541"/>
            <a:ext cx="9098991" cy="6872234"/>
          </a:xfrm>
        </p:spPr>
      </p:pic>
    </p:spTree>
    <p:extLst>
      <p:ext uri="{BB962C8B-B14F-4D97-AF65-F5344CB8AC3E}">
        <p14:creationId xmlns:p14="http://schemas.microsoft.com/office/powerpoint/2010/main" val="46149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C30A65-794A-AC4E-AA94-8B918E01A200}"/>
              </a:ext>
            </a:extLst>
          </p:cNvPr>
          <p:cNvGrpSpPr/>
          <p:nvPr/>
        </p:nvGrpSpPr>
        <p:grpSpPr>
          <a:xfrm>
            <a:off x="2043684" y="4053907"/>
            <a:ext cx="1671673" cy="1072985"/>
            <a:chOff x="4424327" y="5175884"/>
            <a:chExt cx="1671673" cy="1072985"/>
          </a:xfrm>
        </p:grpSpPr>
        <p:pic>
          <p:nvPicPr>
            <p:cNvPr id="5" name="Graphic 8">
              <a:extLst>
                <a:ext uri="{FF2B5EF4-FFF2-40B4-BE49-F238E27FC236}">
                  <a16:creationId xmlns:a16="http://schemas.microsoft.com/office/drawing/2014/main" id="{F0C8981F-88E5-4140-9E5A-74D471307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217" y="517588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2AD529E-57CE-DB48-9817-5EF084DA6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327" y="5787204"/>
              <a:ext cx="16716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Provide Front-End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2E6BA-78CC-584E-B11B-069DD1EB57B9}"/>
              </a:ext>
            </a:extLst>
          </p:cNvPr>
          <p:cNvGrpSpPr/>
          <p:nvPr/>
        </p:nvGrpSpPr>
        <p:grpSpPr>
          <a:xfrm>
            <a:off x="4778592" y="1027480"/>
            <a:ext cx="1671673" cy="1144026"/>
            <a:chOff x="4395713" y="1256987"/>
            <a:chExt cx="1671673" cy="1144026"/>
          </a:xfrm>
        </p:grpSpPr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18AFEAB3-F385-6A48-B88B-26FA87837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217" y="1256987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46C552B-0E70-7243-AD2F-780F02B39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713" y="1939348"/>
              <a:ext cx="16716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Scrape Trigger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7312E-1BE3-7E41-850D-36B2506A1915}"/>
              </a:ext>
            </a:extLst>
          </p:cNvPr>
          <p:cNvGrpSpPr/>
          <p:nvPr/>
        </p:nvGrpSpPr>
        <p:grpSpPr>
          <a:xfrm>
            <a:off x="9224763" y="1763485"/>
            <a:ext cx="1703499" cy="1121095"/>
            <a:chOff x="8869147" y="2307905"/>
            <a:chExt cx="1703499" cy="1121095"/>
          </a:xfrm>
        </p:grpSpPr>
        <p:pic>
          <p:nvPicPr>
            <p:cNvPr id="11" name="Graphic 18">
              <a:extLst>
                <a:ext uri="{FF2B5EF4-FFF2-40B4-BE49-F238E27FC236}">
                  <a16:creationId xmlns:a16="http://schemas.microsoft.com/office/drawing/2014/main" id="{C514DE26-88FA-BC48-819F-F2C4CFC3A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857" y="2307905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23D771B-76C7-644B-B0D4-2812678D9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9147" y="2967335"/>
              <a:ext cx="1703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SES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Email Subscribers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325056-6596-CF4A-9F8D-25CCBBC2B275}"/>
              </a:ext>
            </a:extLst>
          </p:cNvPr>
          <p:cNvGrpSpPr/>
          <p:nvPr/>
        </p:nvGrpSpPr>
        <p:grpSpPr>
          <a:xfrm>
            <a:off x="9256246" y="633101"/>
            <a:ext cx="1692999" cy="1120709"/>
            <a:chOff x="8846678" y="902884"/>
            <a:chExt cx="1692999" cy="1120709"/>
          </a:xfrm>
        </p:grpSpPr>
        <p:pic>
          <p:nvPicPr>
            <p:cNvPr id="14" name="Graphic 24">
              <a:extLst>
                <a:ext uri="{FF2B5EF4-FFF2-40B4-BE49-F238E27FC236}">
                  <a16:creationId xmlns:a16="http://schemas.microsoft.com/office/drawing/2014/main" id="{24B871B6-D8D9-E346-86ED-9C29CCBC3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3138" y="90288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8609A367-741A-634F-91B3-7BDC564C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6678" y="1561928"/>
              <a:ext cx="1692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Text Subscribers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1DA61-5FFE-BA4E-8BB5-425D79A63E14}"/>
              </a:ext>
            </a:extLst>
          </p:cNvPr>
          <p:cNvGrpSpPr/>
          <p:nvPr/>
        </p:nvGrpSpPr>
        <p:grpSpPr>
          <a:xfrm>
            <a:off x="6908684" y="1150112"/>
            <a:ext cx="2018989" cy="1126964"/>
            <a:chOff x="6259364" y="1227543"/>
            <a:chExt cx="2018989" cy="1126964"/>
          </a:xfrm>
        </p:grpSpPr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AA87F56D-E9B6-DC46-A030-7A03F7CE4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7F5A33-4DBB-0740-A49A-436BA87D1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LF5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Notify Subscribers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3369FE-AC9F-9945-946A-3520118F6AE2}"/>
              </a:ext>
            </a:extLst>
          </p:cNvPr>
          <p:cNvGrpSpPr/>
          <p:nvPr/>
        </p:nvGrpSpPr>
        <p:grpSpPr>
          <a:xfrm>
            <a:off x="2315539" y="903564"/>
            <a:ext cx="1435825" cy="2994897"/>
            <a:chOff x="1159360" y="902884"/>
            <a:chExt cx="1435825" cy="29948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C985-6D47-2742-9F23-C8697F7C3D16}"/>
                </a:ext>
              </a:extLst>
            </p:cNvPr>
            <p:cNvSpPr/>
            <p:nvPr/>
          </p:nvSpPr>
          <p:spPr>
            <a:xfrm>
              <a:off x="1298729" y="902884"/>
              <a:ext cx="1157088" cy="241508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21" name="Graphic 5">
              <a:extLst>
                <a:ext uri="{FF2B5EF4-FFF2-40B4-BE49-F238E27FC236}">
                  <a16:creationId xmlns:a16="http://schemas.microsoft.com/office/drawing/2014/main" id="{61C722F2-69CB-3B4C-B88A-801D2321F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729" y="902884"/>
              <a:ext cx="506775" cy="5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B55677E-B32B-484E-9571-9CAF769AA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360" y="3297617"/>
              <a:ext cx="1435825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 Instances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Scrape Manufacturer Sites To Update Stock</a:t>
              </a:r>
            </a:p>
          </p:txBody>
        </p:sp>
        <p:pic>
          <p:nvPicPr>
            <p:cNvPr id="23" name="Graphic 60">
              <a:extLst>
                <a:ext uri="{FF2B5EF4-FFF2-40B4-BE49-F238E27FC236}">
                  <a16:creationId xmlns:a16="http://schemas.microsoft.com/office/drawing/2014/main" id="{C3788713-3268-7941-9A77-8BA1BAEFF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15234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Graphic 60">
              <a:extLst>
                <a:ext uri="{FF2B5EF4-FFF2-40B4-BE49-F238E27FC236}">
                  <a16:creationId xmlns:a16="http://schemas.microsoft.com/office/drawing/2014/main" id="{406F3EA2-32EE-3E42-BC00-392ADB441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21353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phic 60">
              <a:extLst>
                <a:ext uri="{FF2B5EF4-FFF2-40B4-BE49-F238E27FC236}">
                  <a16:creationId xmlns:a16="http://schemas.microsoft.com/office/drawing/2014/main" id="{3C556D71-4FEE-4448-9EBF-3B27DD18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272663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Elbow Connector 11">
            <a:extLst>
              <a:ext uri="{FF2B5EF4-FFF2-40B4-BE49-F238E27FC236}">
                <a16:creationId xmlns:a16="http://schemas.microsoft.com/office/drawing/2014/main" id="{A127CE8A-73F8-494A-85C2-46CC051E217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262051" y="1564438"/>
            <a:ext cx="2070230" cy="1391473"/>
          </a:xfrm>
          <a:prstGeom prst="bentConnector3">
            <a:avLst>
              <a:gd name="adj1" fmla="val 65985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1">
            <a:extLst>
              <a:ext uri="{FF2B5EF4-FFF2-40B4-BE49-F238E27FC236}">
                <a16:creationId xmlns:a16="http://schemas.microsoft.com/office/drawing/2014/main" id="{45C8FF76-6702-6146-992C-B9F519C77171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3262051" y="1347520"/>
            <a:ext cx="2056045" cy="1017130"/>
          </a:xfrm>
          <a:prstGeom prst="bentConnector3">
            <a:avLst>
              <a:gd name="adj1" fmla="val 55929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1">
            <a:extLst>
              <a:ext uri="{FF2B5EF4-FFF2-40B4-BE49-F238E27FC236}">
                <a16:creationId xmlns:a16="http://schemas.microsoft.com/office/drawing/2014/main" id="{E424F8FD-795E-9C4C-A14C-6F01AFD32A9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62051" y="1130025"/>
            <a:ext cx="2056045" cy="622699"/>
          </a:xfrm>
          <a:prstGeom prst="bentConnector3">
            <a:avLst>
              <a:gd name="adj1" fmla="val 46612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19">
            <a:extLst>
              <a:ext uri="{FF2B5EF4-FFF2-40B4-BE49-F238E27FC236}">
                <a16:creationId xmlns:a16="http://schemas.microsoft.com/office/drawing/2014/main" id="{D276E853-2B11-8646-8456-0465AC5F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39" y="4835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4621FB4-AFF9-0144-971C-41DB42A42E91}"/>
              </a:ext>
            </a:extLst>
          </p:cNvPr>
          <p:cNvSpPr/>
          <p:nvPr/>
        </p:nvSpPr>
        <p:spPr>
          <a:xfrm>
            <a:off x="1976405" y="475025"/>
            <a:ext cx="8857058" cy="59674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04BBA1-ABB2-714D-877F-3E2E73ABFC2D}"/>
              </a:ext>
            </a:extLst>
          </p:cNvPr>
          <p:cNvCxnSpPr>
            <a:cxnSpLocks/>
          </p:cNvCxnSpPr>
          <p:nvPr/>
        </p:nvCxnSpPr>
        <p:spPr>
          <a:xfrm>
            <a:off x="1719774" y="1765546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106AC0-6CA9-7C42-BEA6-37C7716EFFF7}"/>
              </a:ext>
            </a:extLst>
          </p:cNvPr>
          <p:cNvCxnSpPr>
            <a:cxnSpLocks/>
          </p:cNvCxnSpPr>
          <p:nvPr/>
        </p:nvCxnSpPr>
        <p:spPr>
          <a:xfrm>
            <a:off x="1719774" y="2354507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0330F9-F73C-7F4D-904C-3B0256678193}"/>
              </a:ext>
            </a:extLst>
          </p:cNvPr>
          <p:cNvCxnSpPr>
            <a:cxnSpLocks/>
          </p:cNvCxnSpPr>
          <p:nvPr/>
        </p:nvCxnSpPr>
        <p:spPr>
          <a:xfrm>
            <a:off x="1708663" y="2947985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1">
            <a:extLst>
              <a:ext uri="{FF2B5EF4-FFF2-40B4-BE49-F238E27FC236}">
                <a16:creationId xmlns:a16="http://schemas.microsoft.com/office/drawing/2014/main" id="{D1903D74-D17E-1A44-8AB6-16B6E550925A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8217100" y="953141"/>
            <a:ext cx="1565606" cy="517011"/>
          </a:xfrm>
          <a:prstGeom prst="bentConnector3">
            <a:avLst>
              <a:gd name="adj1" fmla="val 50000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0">
            <a:extLst>
              <a:ext uri="{FF2B5EF4-FFF2-40B4-BE49-F238E27FC236}">
                <a16:creationId xmlns:a16="http://schemas.microsoft.com/office/drawing/2014/main" id="{F1988B77-8421-A946-B6B3-0B3BA534886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17100" y="1647791"/>
            <a:ext cx="1539373" cy="435734"/>
          </a:xfrm>
          <a:prstGeom prst="bentConnector3">
            <a:avLst>
              <a:gd name="adj1" fmla="val 50000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32A9EE-CAEF-D047-A2F3-513DEB008C9B}"/>
              </a:ext>
            </a:extLst>
          </p:cNvPr>
          <p:cNvGrpSpPr/>
          <p:nvPr/>
        </p:nvGrpSpPr>
        <p:grpSpPr>
          <a:xfrm>
            <a:off x="5112458" y="2551414"/>
            <a:ext cx="3808848" cy="1682760"/>
            <a:chOff x="4755407" y="2551414"/>
            <a:chExt cx="3808848" cy="16441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B08FFA-2A2C-1043-9985-2E0FDF934D06}"/>
                </a:ext>
              </a:extLst>
            </p:cNvPr>
            <p:cNvGrpSpPr/>
            <p:nvPr/>
          </p:nvGrpSpPr>
          <p:grpSpPr>
            <a:xfrm>
              <a:off x="4776767" y="2805188"/>
              <a:ext cx="2003210" cy="1256249"/>
              <a:chOff x="4350659" y="3185099"/>
              <a:chExt cx="2003210" cy="1256249"/>
            </a:xfrm>
          </p:grpSpPr>
          <p:pic>
            <p:nvPicPr>
              <p:cNvPr id="42" name="Graphic 23">
                <a:extLst>
                  <a:ext uri="{FF2B5EF4-FFF2-40B4-BE49-F238E27FC236}">
                    <a16:creationId xmlns:a16="http://schemas.microsoft.com/office/drawing/2014/main" id="{F5717536-381A-B649-A0FF-2114F6C11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2224" y="3185099"/>
                <a:ext cx="640081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0CDDB02D-A571-9E4C-ABE0-89A8953C7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659" y="3822002"/>
                <a:ext cx="2003210" cy="61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DynamoDB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Store Products and Subscribers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4FAB91-1B65-2C4B-B49F-3C921D9DDBCF}"/>
                </a:ext>
              </a:extLst>
            </p:cNvPr>
            <p:cNvGrpSpPr/>
            <p:nvPr/>
          </p:nvGrpSpPr>
          <p:grpSpPr>
            <a:xfrm>
              <a:off x="6510663" y="2842394"/>
              <a:ext cx="2003210" cy="1286411"/>
              <a:chOff x="6473935" y="3185098"/>
              <a:chExt cx="2003210" cy="1286411"/>
            </a:xfrm>
          </p:grpSpPr>
          <p:pic>
            <p:nvPicPr>
              <p:cNvPr id="40" name="Graphic 18">
                <a:extLst>
                  <a:ext uri="{FF2B5EF4-FFF2-40B4-BE49-F238E27FC236}">
                    <a16:creationId xmlns:a16="http://schemas.microsoft.com/office/drawing/2014/main" id="{18010514-614C-B946-8985-12DB07940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5500" y="3185098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1586A208-52DE-B340-9F5D-A4A7AB657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3935" y="3825178"/>
                <a:ext cx="200321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ElasticSearch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Relates Products to Subscribers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7E01E2-88E6-F04A-B84F-6E7224CC38E9}"/>
                </a:ext>
              </a:extLst>
            </p:cNvPr>
            <p:cNvSpPr/>
            <p:nvPr/>
          </p:nvSpPr>
          <p:spPr>
            <a:xfrm>
              <a:off x="4755407" y="2551414"/>
              <a:ext cx="3808848" cy="16441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44" name="Freeform 34">
            <a:extLst>
              <a:ext uri="{FF2B5EF4-FFF2-40B4-BE49-F238E27FC236}">
                <a16:creationId xmlns:a16="http://schemas.microsoft.com/office/drawing/2014/main" id="{C4D25FA1-F8C8-DA4C-9E5B-ABB97E9A5282}"/>
              </a:ext>
            </a:extLst>
          </p:cNvPr>
          <p:cNvSpPr/>
          <p:nvPr/>
        </p:nvSpPr>
        <p:spPr>
          <a:xfrm flipH="1">
            <a:off x="7038380" y="1637772"/>
            <a:ext cx="526824" cy="9136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814987-3CCB-8644-96D0-5C7FB68AE5E6}"/>
              </a:ext>
            </a:extLst>
          </p:cNvPr>
          <p:cNvCxnSpPr>
            <a:cxnSpLocks/>
          </p:cNvCxnSpPr>
          <p:nvPr/>
        </p:nvCxnSpPr>
        <p:spPr>
          <a:xfrm>
            <a:off x="5932348" y="1347520"/>
            <a:ext cx="1644672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D96A3E-C108-C743-BB21-965798BFD05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620294" y="3142676"/>
            <a:ext cx="1492164" cy="250118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807367-919B-E741-97CA-35DAFA3CD896}"/>
              </a:ext>
            </a:extLst>
          </p:cNvPr>
          <p:cNvGrpSpPr/>
          <p:nvPr/>
        </p:nvGrpSpPr>
        <p:grpSpPr>
          <a:xfrm>
            <a:off x="2783586" y="5138858"/>
            <a:ext cx="2243137" cy="928795"/>
            <a:chOff x="1987640" y="5093691"/>
            <a:chExt cx="2243137" cy="928795"/>
          </a:xfrm>
        </p:grpSpPr>
        <p:pic>
          <p:nvPicPr>
            <p:cNvPr id="48" name="Graphic 17">
              <a:extLst>
                <a:ext uri="{FF2B5EF4-FFF2-40B4-BE49-F238E27FC236}">
                  <a16:creationId xmlns:a16="http://schemas.microsoft.com/office/drawing/2014/main" id="{7312548C-6686-8349-B98E-E52A21FEA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2748865" y="5093691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0C05491-31D1-D647-AF88-E6376D7DF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640" y="574548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E4D8E8-25C2-0742-B9F6-0AE8D03373E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767257" y="5457225"/>
            <a:ext cx="1777554" cy="1673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59529-6AF6-7E46-866D-942DB6DD8901}"/>
              </a:ext>
            </a:extLst>
          </p:cNvPr>
          <p:cNvGrpSpPr/>
          <p:nvPr/>
        </p:nvGrpSpPr>
        <p:grpSpPr>
          <a:xfrm>
            <a:off x="9093755" y="3079240"/>
            <a:ext cx="2018989" cy="1126964"/>
            <a:chOff x="6259364" y="1227543"/>
            <a:chExt cx="2018989" cy="1126964"/>
          </a:xfrm>
        </p:grpSpPr>
        <p:pic>
          <p:nvPicPr>
            <p:cNvPr id="52" name="Graphic 10">
              <a:extLst>
                <a:ext uri="{FF2B5EF4-FFF2-40B4-BE49-F238E27FC236}">
                  <a16:creationId xmlns:a16="http://schemas.microsoft.com/office/drawing/2014/main" id="{5B6C0E90-EFAE-0841-97DC-CBC39B407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D17CC9-EA52-6948-A626-D848DA8B5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LF6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Rank Products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FFD795-485A-074B-9C4B-B8FF2C77F8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422786" y="953141"/>
            <a:ext cx="670372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C93F4A-A45E-1645-A7FB-D12EAE03A05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396553" y="2083525"/>
            <a:ext cx="715686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C6B86D-12E6-0E40-A131-AE93DEA22987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>
            <a:off x="8921306" y="3392794"/>
            <a:ext cx="840785" cy="6486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D63B0B-2960-E540-94BD-47E57730D04C}"/>
              </a:ext>
            </a:extLst>
          </p:cNvPr>
          <p:cNvGrpSpPr/>
          <p:nvPr/>
        </p:nvGrpSpPr>
        <p:grpSpPr>
          <a:xfrm>
            <a:off x="6795466" y="5315543"/>
            <a:ext cx="2018989" cy="1126964"/>
            <a:chOff x="6259364" y="1227543"/>
            <a:chExt cx="2018989" cy="1126964"/>
          </a:xfrm>
        </p:grpSpPr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4C19AD17-5D71-FD49-A3B4-24F4403D4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9D6519-798A-5046-ACB1-BCF26BE74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Page Data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BF6AEA-0EAC-0248-B176-EF46CAC1E01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071673" y="5609137"/>
            <a:ext cx="3392129" cy="26446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BBE4DD-B53C-6C41-85AE-99CE3EB2B503}"/>
              </a:ext>
            </a:extLst>
          </p:cNvPr>
          <p:cNvGrpSpPr/>
          <p:nvPr/>
        </p:nvGrpSpPr>
        <p:grpSpPr>
          <a:xfrm>
            <a:off x="4876159" y="4482173"/>
            <a:ext cx="2018989" cy="1126964"/>
            <a:chOff x="4876159" y="4386374"/>
            <a:chExt cx="2018989" cy="1126964"/>
          </a:xfrm>
        </p:grpSpPr>
        <p:pic>
          <p:nvPicPr>
            <p:cNvPr id="62" name="Graphic 10">
              <a:extLst>
                <a:ext uri="{FF2B5EF4-FFF2-40B4-BE49-F238E27FC236}">
                  <a16:creationId xmlns:a16="http://schemas.microsoft.com/office/drawing/2014/main" id="{94DE465F-3E07-4B49-B74C-72B32763D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495" y="438637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49896E-A5AE-A846-A91F-893B55A4D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59" y="5051673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LF7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Subscribe to a Product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31D8C2-1745-F444-85FD-EE9F144B3C9D}"/>
              </a:ext>
            </a:extLst>
          </p:cNvPr>
          <p:cNvCxnSpPr>
            <a:cxnSpLocks/>
          </p:cNvCxnSpPr>
          <p:nvPr/>
        </p:nvCxnSpPr>
        <p:spPr>
          <a:xfrm>
            <a:off x="1767257" y="4521993"/>
            <a:ext cx="787317" cy="0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12">
            <a:extLst>
              <a:ext uri="{FF2B5EF4-FFF2-40B4-BE49-F238E27FC236}">
                <a16:creationId xmlns:a16="http://schemas.microsoft.com/office/drawing/2014/main" id="{CFF1AA27-1EE6-4041-90D8-639F3C53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2" y="1790192"/>
            <a:ext cx="1084924" cy="108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4B648BB-EABD-1B45-985E-04836E996FE7}"/>
              </a:ext>
            </a:extLst>
          </p:cNvPr>
          <p:cNvGrpSpPr/>
          <p:nvPr/>
        </p:nvGrpSpPr>
        <p:grpSpPr>
          <a:xfrm>
            <a:off x="672996" y="4267198"/>
            <a:ext cx="1084924" cy="1343167"/>
            <a:chOff x="195397" y="4267198"/>
            <a:chExt cx="1205472" cy="1449006"/>
          </a:xfrm>
        </p:grpSpPr>
        <p:pic>
          <p:nvPicPr>
            <p:cNvPr id="67" name="Graphic 23">
              <a:extLst>
                <a:ext uri="{FF2B5EF4-FFF2-40B4-BE49-F238E27FC236}">
                  <a16:creationId xmlns:a16="http://schemas.microsoft.com/office/drawing/2014/main" id="{481AE5FD-DB72-A84F-9BB0-09B97D2C9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563183" y="474019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2ED395-4677-B342-A717-AEF7C048BEE5}"/>
                </a:ext>
              </a:extLst>
            </p:cNvPr>
            <p:cNvSpPr/>
            <p:nvPr/>
          </p:nvSpPr>
          <p:spPr>
            <a:xfrm>
              <a:off x="195397" y="4267198"/>
              <a:ext cx="1205472" cy="144900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Graphic 23">
            <a:extLst>
              <a:ext uri="{FF2B5EF4-FFF2-40B4-BE49-F238E27FC236}">
                <a16:creationId xmlns:a16="http://schemas.microsoft.com/office/drawing/2014/main" id="{C7BE3877-EB7E-954A-8698-F8D936EB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1093158" y="18556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id="{B3864298-5F53-FC46-ACFC-0762F219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1093158" y="7095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Freeform 35">
            <a:extLst>
              <a:ext uri="{FF2B5EF4-FFF2-40B4-BE49-F238E27FC236}">
                <a16:creationId xmlns:a16="http://schemas.microsoft.com/office/drawing/2014/main" id="{6B844F7B-3E8C-3446-AF27-E8970BA8DDB8}"/>
              </a:ext>
            </a:extLst>
          </p:cNvPr>
          <p:cNvSpPr/>
          <p:nvPr/>
        </p:nvSpPr>
        <p:spPr>
          <a:xfrm rot="16200000" flipH="1" flipV="1">
            <a:off x="6339814" y="4104155"/>
            <a:ext cx="541592" cy="8520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5F800-61D9-734E-9BE2-3F4D369FAB3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184890" y="4802213"/>
            <a:ext cx="1359605" cy="431606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E6F533-6977-8D4A-89A4-1B57F6BCEA8B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7783842" y="4219218"/>
            <a:ext cx="0" cy="1096325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36">
            <a:extLst>
              <a:ext uri="{FF2B5EF4-FFF2-40B4-BE49-F238E27FC236}">
                <a16:creationId xmlns:a16="http://schemas.microsoft.com/office/drawing/2014/main" id="{4B15A1DC-9E5D-5847-9C99-32FF21776CAE}"/>
              </a:ext>
            </a:extLst>
          </p:cNvPr>
          <p:cNvSpPr/>
          <p:nvPr/>
        </p:nvSpPr>
        <p:spPr>
          <a:xfrm rot="10800000" flipH="1">
            <a:off x="8103882" y="4219218"/>
            <a:ext cx="2023061" cy="14145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5" name="Graphic 21">
            <a:extLst>
              <a:ext uri="{FF2B5EF4-FFF2-40B4-BE49-F238E27FC236}">
                <a16:creationId xmlns:a16="http://schemas.microsoft.com/office/drawing/2014/main" id="{79DBB039-9A6A-7B44-AF07-640E8DF2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27" y="559027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2">
            <a:extLst>
              <a:ext uri="{FF2B5EF4-FFF2-40B4-BE49-F238E27FC236}">
                <a16:creationId xmlns:a16="http://schemas.microsoft.com/office/drawing/2014/main" id="{769AE3FA-AD0C-A942-9ED4-D7D802F6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09" y="621266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C3AE32E-392F-4242-A993-F170A406C913}"/>
              </a:ext>
            </a:extLst>
          </p:cNvPr>
          <p:cNvGrpSpPr/>
          <p:nvPr/>
        </p:nvGrpSpPr>
        <p:grpSpPr>
          <a:xfrm>
            <a:off x="7972187" y="4396524"/>
            <a:ext cx="2243137" cy="1083286"/>
            <a:chOff x="7972187" y="4396524"/>
            <a:chExt cx="2243137" cy="1083286"/>
          </a:xfrm>
        </p:grpSpPr>
        <p:pic>
          <p:nvPicPr>
            <p:cNvPr id="78" name="Graphic 17">
              <a:extLst>
                <a:ext uri="{FF2B5EF4-FFF2-40B4-BE49-F238E27FC236}">
                  <a16:creationId xmlns:a16="http://schemas.microsoft.com/office/drawing/2014/main" id="{534B5461-8BC6-EE4A-8FAF-E361C816B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455" y="439652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9">
              <a:extLst>
                <a:ext uri="{FF2B5EF4-FFF2-40B4-BE49-F238E27FC236}">
                  <a16:creationId xmlns:a16="http://schemas.microsoft.com/office/drawing/2014/main" id="{E95DB48C-C6C5-9448-A2BD-3BC3DB2C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2187" y="5018145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2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672B-9943-1C4B-9455-567AA985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842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3770-AE74-654A-B406-E77ED6BF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2" y="1577507"/>
            <a:ext cx="3569917" cy="48475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Scrape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EC2 instances scrape each manufacturer’s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in-stock items and update DynamoDB data store.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Using S3 bucket, trigger Lambda.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Lambda identifies subscribers of newly in-stock items and notifies them using email and/or text.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DF3CD9-4F3F-1D43-A21A-D6FE40750A5E}"/>
              </a:ext>
            </a:extLst>
          </p:cNvPr>
          <p:cNvSpPr txBox="1">
            <a:spLocks/>
          </p:cNvSpPr>
          <p:nvPr/>
        </p:nvSpPr>
        <p:spPr>
          <a:xfrm>
            <a:off x="4270332" y="1825625"/>
            <a:ext cx="3257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EBBD4B-4F5D-1B4B-BD24-AAD7B08BEFEC}"/>
              </a:ext>
            </a:extLst>
          </p:cNvPr>
          <p:cNvSpPr txBox="1">
            <a:spLocks/>
          </p:cNvSpPr>
          <p:nvPr/>
        </p:nvSpPr>
        <p:spPr>
          <a:xfrm>
            <a:off x="4270333" y="1577507"/>
            <a:ext cx="3533384" cy="48475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Present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visits website. API Gateway call loads product categories and manufacturers.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selects specific product category or manufacturer.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API Gateway call updates site with a list of in-stock products, and a list of all supported products.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E31DCF-6A18-2A4B-A3DC-7A27C8D5FD13}"/>
              </a:ext>
            </a:extLst>
          </p:cNvPr>
          <p:cNvSpPr txBox="1">
            <a:spLocks/>
          </p:cNvSpPr>
          <p:nvPr/>
        </p:nvSpPr>
        <p:spPr>
          <a:xfrm>
            <a:off x="8194370" y="1577506"/>
            <a:ext cx="3533384" cy="48475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Subscribe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submits personal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Product lists update with a subscribe button next to each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can subscribe or unsubscribe to a specific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Upon scrape update, user receives notification if product is in stock.</a:t>
            </a:r>
          </a:p>
        </p:txBody>
      </p:sp>
    </p:spTree>
    <p:extLst>
      <p:ext uri="{BB962C8B-B14F-4D97-AF65-F5344CB8AC3E}">
        <p14:creationId xmlns:p14="http://schemas.microsoft.com/office/powerpoint/2010/main" val="24907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253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Background &amp; Inspiration</vt:lpstr>
      <vt:lpstr>Our Solution</vt:lpstr>
      <vt:lpstr>PowerPoint Presentation</vt:lpstr>
      <vt:lpstr>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Stock Bot</dc:title>
  <dc:creator>Andrew Brigante (Student)</dc:creator>
  <cp:lastModifiedBy>Andrew Brigante (Student)</cp:lastModifiedBy>
  <cp:revision>12</cp:revision>
  <dcterms:created xsi:type="dcterms:W3CDTF">2021-04-27T16:47:06Z</dcterms:created>
  <dcterms:modified xsi:type="dcterms:W3CDTF">2021-04-27T18:24:56Z</dcterms:modified>
</cp:coreProperties>
</file>