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72" r:id="rId4"/>
    <p:sldId id="262" r:id="rId5"/>
    <p:sldId id="260" r:id="rId6"/>
    <p:sldId id="261" r:id="rId7"/>
    <p:sldId id="263" r:id="rId8"/>
    <p:sldId id="258" r:id="rId9"/>
    <p:sldId id="264" r:id="rId10"/>
    <p:sldId id="267" r:id="rId11"/>
    <p:sldId id="265" r:id="rId12"/>
    <p:sldId id="266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32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Тестовая выборка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Точность определения пола деревьями решений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Тренировочная выборка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Точность определения пола деревьями решений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0639648"/>
        <c:axId val="310644352"/>
      </c:barChart>
      <c:catAx>
        <c:axId val="31063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0644352"/>
        <c:crosses val="autoZero"/>
        <c:auto val="1"/>
        <c:lblAlgn val="ctr"/>
        <c:lblOffset val="100"/>
        <c:noMultiLvlLbl val="0"/>
      </c:catAx>
      <c:valAx>
        <c:axId val="31064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063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Точность моделей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Тестовая выборка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Деревья</c:v>
                </c:pt>
                <c:pt idx="1">
                  <c:v>Нейронная сеть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0.86</c:v>
                </c:pt>
                <c:pt idx="1">
                  <c:v>0.97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Тренировочная выборка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Деревья</c:v>
                </c:pt>
                <c:pt idx="1">
                  <c:v>Нейронная сеть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0.99</c:v>
                </c:pt>
                <c:pt idx="1">
                  <c:v>0.98599999999999999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909272"/>
        <c:axId val="467909664"/>
      </c:barChart>
      <c:catAx>
        <c:axId val="46790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909664"/>
        <c:crosses val="autoZero"/>
        <c:auto val="1"/>
        <c:lblAlgn val="ctr"/>
        <c:lblOffset val="100"/>
        <c:noMultiLvlLbl val="0"/>
      </c:catAx>
      <c:valAx>
        <c:axId val="46790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90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73C10-3288-4520-AC93-372D0CD78A01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68B6-59D8-4B92-AF9C-DF54DF5FD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1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Любой звук можно представить как сумму гармонических колебаний с разными частотами и фазами</a:t>
            </a:r>
          </a:p>
          <a:p>
            <a:r>
              <a:rPr lang="ru-RU" dirty="0" smtClean="0"/>
              <a:t>Для предсказания пола использовали такие признаки звука как средняя частота, медиана частот, дисперсия и т. д.</a:t>
            </a:r>
          </a:p>
          <a:p>
            <a:r>
              <a:rPr lang="ru-RU" dirty="0" smtClean="0"/>
              <a:t>Данные о разложении звука на частоты будут использованы для определения пола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68B6-59D8-4B92-AF9C-DF54DF5FD1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4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Модель может «</a:t>
            </a:r>
            <a:r>
              <a:rPr lang="ru-RU" sz="1400" b="1" dirty="0" smtClean="0">
                <a:solidFill>
                  <a:schemeClr val="bg1"/>
                </a:solidFill>
              </a:rPr>
              <a:t>переобучиться</a:t>
            </a:r>
            <a:r>
              <a:rPr lang="ru-RU" dirty="0" smtClean="0"/>
              <a:t>», т. е. вызубрить примеры из выборки, при этом не выучив полезные для выполнения задачи в общем случае признаки</a:t>
            </a:r>
          </a:p>
          <a:p>
            <a:r>
              <a:rPr lang="ru-RU" dirty="0" smtClean="0"/>
              <a:t>Для оценки качества модели данные разбиваются на две выборки: </a:t>
            </a:r>
            <a:r>
              <a:rPr lang="ru-RU" sz="1400" b="1" dirty="0" smtClean="0">
                <a:solidFill>
                  <a:schemeClr val="bg1"/>
                </a:solidFill>
              </a:rPr>
              <a:t>тренировочную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(90%)</a:t>
            </a:r>
            <a:r>
              <a:rPr lang="ru-RU" dirty="0" smtClean="0"/>
              <a:t> и </a:t>
            </a:r>
            <a:r>
              <a:rPr lang="ru-RU" sz="1400" b="1" dirty="0" smtClean="0">
                <a:solidFill>
                  <a:schemeClr val="bg1"/>
                </a:solidFill>
              </a:rPr>
              <a:t>тестовую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(10%)</a:t>
            </a:r>
            <a:r>
              <a:rPr lang="ru-RU" dirty="0" smtClean="0"/>
              <a:t>. Если точность модели на тестовой выборке гораздо ниже, чем на тренировочной, то это признак переобучения</a:t>
            </a:r>
          </a:p>
          <a:p>
            <a:endParaRPr lang="ru-RU" dirty="0" smtClean="0"/>
          </a:p>
          <a:p>
            <a:r>
              <a:rPr lang="ru-RU" dirty="0" smtClean="0"/>
              <a:t>Деревья решений предсказывают пол человека из тестовой выборки с точностью </a:t>
            </a:r>
            <a:r>
              <a:rPr lang="ru-RU" b="1" dirty="0" smtClean="0">
                <a:solidFill>
                  <a:schemeClr val="bg1"/>
                </a:solidFill>
              </a:rPr>
              <a:t>86%</a:t>
            </a:r>
            <a:r>
              <a:rPr lang="ru-RU" dirty="0" smtClean="0"/>
              <a:t>, из тренировочной – </a:t>
            </a:r>
            <a:r>
              <a:rPr lang="ru-RU" b="1" dirty="0" smtClean="0">
                <a:solidFill>
                  <a:schemeClr val="bg1"/>
                </a:solidFill>
              </a:rPr>
              <a:t>99%</a:t>
            </a:r>
          </a:p>
          <a:p>
            <a:r>
              <a:rPr lang="ru-RU" dirty="0" smtClean="0"/>
              <a:t>Деревья сильно чувствительны к постороннему шуму</a:t>
            </a:r>
          </a:p>
          <a:p>
            <a:r>
              <a:rPr lang="ru-RU" dirty="0" smtClean="0"/>
              <a:t>Обработка всех частот плоха тем, что человеческий голос расположен в довольно узком интервале частот, поэтому высокочастотные и низкочастотные шумы отрицательно сказываются на точности предсказаний модели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68B6-59D8-4B92-AF9C-DF54DF5FD17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49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Для человека сила ощущения</a:t>
            </a:r>
            <a:r>
              <a:rPr lang="ru-RU" dirty="0" smtClean="0"/>
              <a:t> какого-либо раздражителя пропорциональна </a:t>
            </a:r>
            <a:r>
              <a:rPr lang="ru-RU" b="1" dirty="0" smtClean="0">
                <a:solidFill>
                  <a:schemeClr val="bg1"/>
                </a:solidFill>
              </a:rPr>
              <a:t>логарифму</a:t>
            </a:r>
            <a:r>
              <a:rPr lang="ru-RU" dirty="0" smtClean="0"/>
              <a:t> интенсивности раздражителя (закон Вебера-</a:t>
            </a:r>
            <a:r>
              <a:rPr lang="ru-RU" dirty="0" err="1" smtClean="0"/>
              <a:t>Фехнера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Поэтому для человека естественна логарифмическая шкала как частот, так и громкости звука (децибелы)</a:t>
            </a:r>
          </a:p>
          <a:p>
            <a:r>
              <a:rPr lang="ru-RU" dirty="0" smtClean="0"/>
              <a:t>Для соответствия человеческому восприятию используется мел-спектрограмма</a:t>
            </a:r>
            <a:r>
              <a:rPr lang="en-US" dirty="0" smtClean="0"/>
              <a:t> – </a:t>
            </a:r>
            <a:r>
              <a:rPr lang="ru-RU" dirty="0" smtClean="0"/>
              <a:t>спектрограмма с логарифмической шкалой как частот, так и амплитуд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68B6-59D8-4B92-AF9C-DF54DF5FD1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8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Архитектура сети: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На вход подаётся спектрограмма (матрица чисел)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Одномерная свёртка к строкам, соответствующим частотам (выход – матрица, параметры – ядра свёртки)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Применяем нелинейную функцию к выходу слоя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2</a:t>
                </a:r>
                <a:r>
                  <a:rPr lang="ru-RU" dirty="0" smtClean="0"/>
                  <a:t> (выход – матрица)</a:t>
                </a: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Одномерная свёртка как в слое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2</a:t>
                </a:r>
                <a:r>
                  <a:rPr lang="ru-RU" dirty="0" smtClean="0"/>
                  <a:t> к слою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3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Нелинейная функция к слою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4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Берём максимум в каждой строке (выход – вектор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dirty="0" smtClean="0"/>
                  <a:t>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Берём пару чисел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–параметры)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Изменяем числа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так, чтобы они были больше 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0</a:t>
                </a:r>
                <a:r>
                  <a:rPr lang="ru-RU" dirty="0" smtClean="0"/>
                  <a:t> и их сумма равнялась 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1</a:t>
                </a:r>
                <a:r>
                  <a:rPr lang="ru-RU" dirty="0" smtClean="0"/>
                  <a:t> (вероятности того, что голос от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мужчины или женщины).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[0]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Архитектура сети: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На вход подаётся спектрограмма (матрица чисел)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Одномерная свёртка к строкам, соответствующим частотам (выход – матрица, параметры – ядра свёртки)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Применяем нелинейную функцию к выходу слоя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2</a:t>
                </a:r>
                <a:r>
                  <a:rPr lang="ru-RU" dirty="0" smtClean="0"/>
                  <a:t> (выход – матрица)</a:t>
                </a:r>
                <a:endParaRPr lang="en-US" dirty="0" smtClean="0"/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Одномерная свёртка как в слое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2</a:t>
                </a:r>
                <a:r>
                  <a:rPr lang="ru-RU" dirty="0" smtClean="0"/>
                  <a:t> к слою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3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Нелинейная функция к слою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4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Берём максимум в каждой строке (выход – вектор чисел </a:t>
                </a:r>
                <a:r>
                  <a:rPr lang="en-US" sz="18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𝑜_6</a:t>
                </a:r>
                <a:r>
                  <a:rPr lang="ru-RU" dirty="0" smtClean="0"/>
                  <a:t>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Берём пару чисел</a:t>
                </a:r>
                <a:r>
                  <a:rPr lang="en-US" dirty="0" smtClean="0"/>
                  <a:t> 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</a:t>
                </a:r>
                <a:r>
                  <a:rPr lang="en-US" sz="140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7</a:t>
                </a:r>
                <a:r>
                  <a:rPr lang="ru-RU" dirty="0" smtClean="0"/>
                  <a:t>, 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</a:t>
                </a:r>
                <a:r>
                  <a:rPr lang="en-US" sz="140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7 [𝑖]=∑_𝑗▒〖𝑤</a:t>
                </a:r>
                <a:r>
                  <a:rPr lang="en-US" sz="1400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en-US" sz="1400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𝑜_6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[𝑗]〗</a:t>
                </a:r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∈{0,1}</a:t>
                </a:r>
                <a:r>
                  <a:rPr lang="en-US" dirty="0" smtClean="0"/>
                  <a:t> </a:t>
                </a:r>
                <a:r>
                  <a:rPr lang="ru-RU" dirty="0" smtClean="0"/>
                  <a:t>(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𝑤_(𝑖,𝑗)</a:t>
                </a:r>
                <a:r>
                  <a:rPr lang="ru-RU" dirty="0" smtClean="0"/>
                  <a:t> –параметры)</a:t>
                </a:r>
              </a:p>
              <a:p>
                <a:pPr marL="514350" indent="-514350">
                  <a:lnSpc>
                    <a:spcPct val="100000"/>
                  </a:lnSpc>
                  <a:buAutoNum type="arabicPeriod"/>
                </a:pPr>
                <a:r>
                  <a:rPr lang="ru-RU" dirty="0" smtClean="0"/>
                  <a:t>Изменяем числа из 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</a:t>
                </a:r>
                <a:r>
                  <a:rPr lang="en-US" sz="140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7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так, чтобы они были больше 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0</a:t>
                </a:r>
                <a:r>
                  <a:rPr lang="ru-RU" dirty="0" smtClean="0"/>
                  <a:t> и их сумма равнялась 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1</a:t>
                </a:r>
                <a:r>
                  <a:rPr lang="ru-RU" dirty="0" smtClean="0"/>
                  <a:t> (вероятности того, что голос от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мужчины или женщины). 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</a:t>
                </a:r>
                <a:r>
                  <a:rPr lang="ru-RU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8 [𝑖]=(exp⁡(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𝑜_7 [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))/(exp⁡(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𝑜_7 [0]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)+exp⁡(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𝑜_7 [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14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]</a:t>
                </a:r>
                <a:r>
                  <a:rPr lang="en-US" sz="1400" b="0" i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))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568B6-59D8-4B92-AF9C-DF54DF5FD1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9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7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8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7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5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0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4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77000"/>
                <a:lumOff val="23000"/>
              </a:schemeClr>
            </a:gs>
            <a:gs pos="1000">
              <a:schemeClr val="tx1">
                <a:lumMod val="56000"/>
                <a:lumOff val="4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E25D-B701-4EF9-B860-AA89C8003BBC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5975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Распознавание человека по голосу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42413"/>
            <a:ext cx="9144000" cy="180344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Магомедов Абдуррахман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Научный руководитель: Ёжик, Иван Масленников</a:t>
            </a:r>
          </a:p>
        </p:txBody>
      </p:sp>
    </p:spTree>
    <p:extLst>
      <p:ext uri="{BB962C8B-B14F-4D97-AF65-F5344CB8AC3E}">
        <p14:creationId xmlns:p14="http://schemas.microsoft.com/office/powerpoint/2010/main" val="2565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ru-RU" dirty="0" smtClean="0"/>
              <a:t>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Нейронная сеть – функция от входной спектрограммы и параметров</a:t>
            </a:r>
          </a:p>
          <a:p>
            <a:r>
              <a:rPr lang="ru-RU" dirty="0" smtClean="0"/>
              <a:t>При уменьшении функции потерь точность модели возрастает</a:t>
            </a:r>
          </a:p>
          <a:p>
            <a:r>
              <a:rPr lang="ru-RU" dirty="0" smtClean="0"/>
              <a:t>Двигаемся в направлении наибольшего уменьшения функции потерь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предсказаний с помощью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3359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обучилась на выборке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dirty="0" smtClean="0">
                <a:solidFill>
                  <a:schemeClr val="bg1"/>
                </a:solidFill>
              </a:rPr>
              <a:t>2864</a:t>
            </a:r>
            <a:r>
              <a:rPr lang="ru-RU" dirty="0" smtClean="0"/>
              <a:t> </a:t>
            </a:r>
            <a:r>
              <a:rPr lang="ru-RU" dirty="0" smtClean="0"/>
              <a:t>файлов</a:t>
            </a:r>
            <a:r>
              <a:rPr lang="en-US" dirty="0" smtClean="0"/>
              <a:t> (</a:t>
            </a:r>
            <a:r>
              <a:rPr lang="ru-RU" dirty="0" smtClean="0"/>
              <a:t>та же выборка, на которой обучались деревья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 smtClean="0"/>
              <a:t>принадлежащих </a:t>
            </a:r>
            <a:r>
              <a:rPr lang="ru-RU" dirty="0" smtClean="0">
                <a:solidFill>
                  <a:schemeClr val="bg1"/>
                </a:solidFill>
              </a:rPr>
              <a:t>33</a:t>
            </a:r>
            <a:r>
              <a:rPr lang="ru-RU" dirty="0" smtClean="0"/>
              <a:t> людям </a:t>
            </a:r>
            <a:endParaRPr lang="en-US" dirty="0" smtClean="0"/>
          </a:p>
          <a:p>
            <a:r>
              <a:rPr lang="ru-RU" dirty="0" smtClean="0"/>
              <a:t>На тестовой выборке модель определяет пол человека с точностью </a:t>
            </a:r>
            <a:r>
              <a:rPr lang="ru-RU" dirty="0" smtClean="0">
                <a:solidFill>
                  <a:schemeClr val="bg1"/>
                </a:solidFill>
              </a:rPr>
              <a:t>97%</a:t>
            </a:r>
            <a:r>
              <a:rPr lang="ru-RU" dirty="0" smtClean="0"/>
              <a:t>, на тренировочной – </a:t>
            </a:r>
            <a:r>
              <a:rPr lang="en-US" dirty="0" smtClean="0">
                <a:solidFill>
                  <a:schemeClr val="bg1"/>
                </a:solidFill>
              </a:rPr>
              <a:t>99%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1525946"/>
              </p:ext>
            </p:extLst>
          </p:nvPr>
        </p:nvGraphicFramePr>
        <p:xfrm>
          <a:off x="5870542" y="1690688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Следующая задача: определение человека по голосу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Отличие от предыдущей задачи: неопределённое число классов</a:t>
            </a:r>
          </a:p>
          <a:p>
            <a:r>
              <a:rPr lang="ru-RU" dirty="0" smtClean="0"/>
              <a:t>Модель будет предсказывать многомерный вектор для голоса</a:t>
            </a:r>
          </a:p>
          <a:p>
            <a:r>
              <a:rPr lang="ru-RU" dirty="0" smtClean="0"/>
              <a:t>Обучаем модель так, чтобы вектора от одного человека были близки, а от разных – далеки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м</a:t>
            </a:r>
            <a:r>
              <a:rPr lang="ru-RU" dirty="0" err="1" smtClean="0"/>
              <a:t>ем</a:t>
            </a:r>
            <a:r>
              <a:rPr lang="ru-RU" dirty="0" smtClean="0"/>
              <a:t> про многомерное пространство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9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Определяем 2 вектора от одного человека или </a:t>
            </a:r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Нейросеть</a:t>
            </a:r>
            <a:r>
              <a:rPr lang="ru-RU" dirty="0" smtClean="0"/>
              <a:t> сходства и отличия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Аохитектура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Якорь, положительный пример, отрицательный пример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Результаты, точность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Точность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0266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7601"/>
            <a:ext cx="5620266" cy="10626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Создать программу, распознающую человека по голосу и отличающую его от других людей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647411"/>
            <a:ext cx="5620266" cy="98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6852" y="3644977"/>
            <a:ext cx="5621614" cy="2974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Найти данные для обучения программы распознаванию человеческого голоса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Выбрать подходящую модель для обучения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Обучить модель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Оценить качество работы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72" y="875618"/>
            <a:ext cx="3344561" cy="848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281" t="1862" r="2202" b="1956"/>
          <a:stretch/>
        </p:blipFill>
        <p:spPr>
          <a:xfrm>
            <a:off x="8534398" y="2401320"/>
            <a:ext cx="2817339" cy="11263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655324" y="1115052"/>
            <a:ext cx="61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Звук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15658" y="277982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Спектрограмма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915582" y="4202891"/>
            <a:ext cx="96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Модель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028461" y="5247456"/>
            <a:ext cx="74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Ответ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9218138" y="1920211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9218140" y="3721782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9218139" y="4766347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1: определить параметры человека (напр. </a:t>
            </a:r>
            <a:r>
              <a:rPr lang="ru-RU" dirty="0"/>
              <a:t>п</a:t>
            </a:r>
            <a:r>
              <a:rPr lang="ru-RU" dirty="0" smtClean="0"/>
              <a:t>ол)</a:t>
            </a:r>
          </a:p>
          <a:p>
            <a:pPr marL="0" indent="0" algn="ctr">
              <a:buNone/>
            </a:pPr>
            <a:r>
              <a:rPr lang="ru-RU" dirty="0" smtClean="0"/>
              <a:t>(картинка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Задача 2: определить человека из базы данных</a:t>
            </a:r>
          </a:p>
          <a:p>
            <a:pPr marL="0" indent="0" algn="ctr">
              <a:buNone/>
            </a:pPr>
            <a:r>
              <a:rPr lang="ru-RU" dirty="0" smtClean="0"/>
              <a:t>(картинка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9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обработки звука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81057" cy="4351338"/>
          </a:xfrm>
        </p:spPr>
        <p:txBody>
          <a:bodyPr>
            <a:normAutofit/>
          </a:bodyPr>
          <a:lstStyle/>
          <a:p>
            <a:r>
              <a:rPr lang="ru-RU" dirty="0"/>
              <a:t>Любой звук можно представить как сумму гармонических </a:t>
            </a:r>
            <a:r>
              <a:rPr lang="ru-RU" dirty="0" smtClean="0"/>
              <a:t>колебаний</a:t>
            </a:r>
            <a:endParaRPr lang="en-US" dirty="0" smtClean="0"/>
          </a:p>
          <a:p>
            <a:r>
              <a:rPr lang="ru-RU" dirty="0" smtClean="0"/>
              <a:t>Признаки звука: средняя </a:t>
            </a:r>
            <a:r>
              <a:rPr lang="ru-RU" dirty="0"/>
              <a:t>частота, медиана частот, дисперсия и т. 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Данные о разложении звука на частоты будут использованы для определения пола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0496" y="1443124"/>
            <a:ext cx="4298509" cy="49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модель – деревья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646892" cy="4488089"/>
          </a:xfrm>
        </p:spPr>
        <p:txBody>
          <a:bodyPr>
            <a:normAutofit/>
          </a:bodyPr>
          <a:lstStyle/>
          <a:p>
            <a:r>
              <a:rPr lang="ru-RU" dirty="0" smtClean="0"/>
              <a:t>В качестве базовой модели использованы деревья принятия решений</a:t>
            </a:r>
          </a:p>
          <a:p>
            <a:r>
              <a:rPr lang="ru-RU" dirty="0" smtClean="0"/>
              <a:t>Каждый узел дерева представляет вопрос о каком-либо признаке</a:t>
            </a:r>
            <a:endParaRPr lang="ru-RU" dirty="0"/>
          </a:p>
          <a:p>
            <a:r>
              <a:rPr lang="ru-RU" dirty="0" smtClean="0"/>
              <a:t>Для обучения необходим набор данных с</a:t>
            </a:r>
            <a:r>
              <a:rPr lang="en-US" dirty="0" smtClean="0"/>
              <a:t> </a:t>
            </a:r>
            <a:r>
              <a:rPr lang="ru-RU" dirty="0" smtClean="0"/>
              <a:t>известным правильным ответом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5093" y="1354938"/>
            <a:ext cx="4640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84029" y="2804772"/>
            <a:ext cx="2125364" cy="89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Картинка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462" cy="4351338"/>
          </a:xfrm>
        </p:spPr>
        <p:txBody>
          <a:bodyPr/>
          <a:lstStyle/>
          <a:p>
            <a:r>
              <a:rPr lang="ru-RU" dirty="0" smtClean="0"/>
              <a:t>На каждом шаге выбирается какой-то признак, и по нему производится разделение таким образом, чтобы лучше всего разделить два класса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21" y="3616591"/>
            <a:ext cx="2338598" cy="2226703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4345422" y="1172652"/>
            <a:ext cx="2145703" cy="2084651"/>
            <a:chOff x="4345422" y="1172652"/>
            <a:chExt cx="2145703" cy="20846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422" y="1690688"/>
              <a:ext cx="1645339" cy="156661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583504" y="1172652"/>
              <a:ext cx="90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8?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6392708" y="1121304"/>
            <a:ext cx="2249586" cy="2135999"/>
            <a:chOff x="6392708" y="1121304"/>
            <a:chExt cx="2249586" cy="213599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070" y="1690688"/>
              <a:ext cx="1645339" cy="1566615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6392708" y="2120113"/>
              <a:ext cx="2249586" cy="161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17501" y="1121304"/>
              <a:ext cx="914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y</a:t>
              </a:r>
              <a:r>
                <a:rPr lang="en-US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&gt; 7?</a:t>
              </a:r>
              <a:endParaRPr lang="ru-RU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4345422" y="3431825"/>
            <a:ext cx="1645339" cy="2288483"/>
            <a:chOff x="4345422" y="3431825"/>
            <a:chExt cx="1645339" cy="2288483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422" y="4001294"/>
              <a:ext cx="1645339" cy="1566615"/>
            </a:xfrm>
            <a:prstGeom prst="rect">
              <a:avLst/>
            </a:prstGeom>
          </p:spPr>
        </p:pic>
        <p:cxnSp>
          <p:nvCxnSpPr>
            <p:cNvPr id="16" name="Прямая соединительная линия 15"/>
            <p:cNvCxnSpPr/>
            <p:nvPr/>
          </p:nvCxnSpPr>
          <p:spPr>
            <a:xfrm>
              <a:off x="4700124" y="3842956"/>
              <a:ext cx="0" cy="18773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60606" y="3431825"/>
              <a:ext cx="90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2?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9092904" y="1116282"/>
            <a:ext cx="2502225" cy="3089181"/>
            <a:chOff x="9092904" y="1116282"/>
            <a:chExt cx="2502225" cy="3089181"/>
          </a:xfrm>
        </p:grpSpPr>
        <p:sp>
          <p:nvSpPr>
            <p:cNvPr id="21" name="TextBox 20"/>
            <p:cNvSpPr txBox="1"/>
            <p:nvPr/>
          </p:nvSpPr>
          <p:spPr>
            <a:xfrm>
              <a:off x="10138025" y="1116282"/>
              <a:ext cx="907621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8?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6408" y="1923854"/>
              <a:ext cx="914033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y</a:t>
              </a:r>
              <a:r>
                <a:rPr lang="en-US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&gt; 7?</a:t>
              </a:r>
              <a:endParaRPr lang="ru-RU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74198" y="2752053"/>
              <a:ext cx="907621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2?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Прямая со стрелкой 24"/>
            <p:cNvCxnSpPr>
              <a:stCxn id="21" idx="2"/>
              <a:endCxn id="22" idx="0"/>
            </p:cNvCxnSpPr>
            <p:nvPr/>
          </p:nvCxnSpPr>
          <p:spPr>
            <a:xfrm flipH="1">
              <a:off x="9873425" y="1577947"/>
              <a:ext cx="718411" cy="34590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1" idx="2"/>
              <a:endCxn id="39" idx="0"/>
            </p:cNvCxnSpPr>
            <p:nvPr/>
          </p:nvCxnSpPr>
          <p:spPr>
            <a:xfrm>
              <a:off x="10591836" y="1577947"/>
              <a:ext cx="731890" cy="34875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2" idx="2"/>
              <a:endCxn id="23" idx="0"/>
            </p:cNvCxnSpPr>
            <p:nvPr/>
          </p:nvCxnSpPr>
          <p:spPr>
            <a:xfrm>
              <a:off x="9873425" y="2385519"/>
              <a:ext cx="554584" cy="36653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2" idx="2"/>
              <a:endCxn id="35" idx="0"/>
            </p:cNvCxnSpPr>
            <p:nvPr/>
          </p:nvCxnSpPr>
          <p:spPr>
            <a:xfrm flipH="1">
              <a:off x="9364307" y="2385519"/>
              <a:ext cx="509118" cy="36653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/>
            <p:cNvSpPr/>
            <p:nvPr/>
          </p:nvSpPr>
          <p:spPr>
            <a:xfrm>
              <a:off x="9092904" y="2752053"/>
              <a:ext cx="542806" cy="542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/>
            <p:cNvCxnSpPr>
              <a:stCxn id="23" idx="2"/>
              <a:endCxn id="45" idx="0"/>
            </p:cNvCxnSpPr>
            <p:nvPr/>
          </p:nvCxnSpPr>
          <p:spPr>
            <a:xfrm>
              <a:off x="10428009" y="3213718"/>
              <a:ext cx="542806" cy="44893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1052323" y="1926697"/>
              <a:ext cx="542806" cy="5428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699412" y="3662657"/>
              <a:ext cx="542806" cy="5428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/>
            <p:cNvCxnSpPr>
              <a:stCxn id="23" idx="2"/>
              <a:endCxn id="28" idx="0"/>
            </p:cNvCxnSpPr>
            <p:nvPr/>
          </p:nvCxnSpPr>
          <p:spPr>
            <a:xfrm flipH="1">
              <a:off x="9914791" y="3213718"/>
              <a:ext cx="513218" cy="44893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9643388" y="3662657"/>
              <a:ext cx="542806" cy="542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73685" y="15278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9781918" y="1527880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9231170" y="2331957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77967" y="2331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20774" y="32137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9779514" y="321371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</p:grpSp>
      <p:cxnSp>
        <p:nvCxnSpPr>
          <p:cNvPr id="10" name="Прямая соединительная линия 9"/>
          <p:cNvCxnSpPr/>
          <p:nvPr/>
        </p:nvCxnSpPr>
        <p:spPr>
          <a:xfrm>
            <a:off x="5583504" y="1577947"/>
            <a:ext cx="0" cy="1877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предсказаний деревьями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397829" cy="375874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Модель может «</a:t>
            </a:r>
            <a:r>
              <a:rPr lang="ru-RU" sz="2900" b="1" dirty="0">
                <a:solidFill>
                  <a:schemeClr val="bg1"/>
                </a:solidFill>
              </a:rPr>
              <a:t>переобучиться</a:t>
            </a:r>
            <a:r>
              <a:rPr lang="ru-RU" dirty="0"/>
              <a:t>», т. е. вызубрить примеры из </a:t>
            </a:r>
            <a:r>
              <a:rPr lang="ru-RU" dirty="0" smtClean="0"/>
              <a:t>выборки</a:t>
            </a:r>
          </a:p>
          <a:p>
            <a:r>
              <a:rPr lang="ru-RU" dirty="0" smtClean="0"/>
              <a:t>Для оценки качества модели данные разбиваются на две выборки: </a:t>
            </a:r>
            <a:r>
              <a:rPr lang="ru-RU" sz="2900" b="1" dirty="0" smtClean="0">
                <a:solidFill>
                  <a:schemeClr val="bg1"/>
                </a:solidFill>
              </a:rPr>
              <a:t>тренировочную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90%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ru-RU" sz="2900" b="1" dirty="0" smtClean="0">
                <a:solidFill>
                  <a:schemeClr val="bg1"/>
                </a:solidFill>
              </a:rPr>
              <a:t>тестовую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10%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Деревья решений сильно чувствительны к шуму</a:t>
            </a: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12597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5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Улучшенная обработка</a:t>
            </a:r>
            <a:r>
              <a:rPr lang="en-US" dirty="0" smtClean="0"/>
              <a:t> </a:t>
            </a:r>
            <a:r>
              <a:rPr lang="ru-RU" dirty="0" smtClean="0"/>
              <a:t>звука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4102" cy="3595461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Человек воспринимает раздражитель </a:t>
            </a:r>
            <a:r>
              <a:rPr lang="ru-RU" dirty="0" smtClean="0"/>
              <a:t>пропорционально </a:t>
            </a:r>
            <a:r>
              <a:rPr lang="ru-RU" b="1" dirty="0" smtClean="0">
                <a:solidFill>
                  <a:schemeClr val="bg1"/>
                </a:solidFill>
              </a:rPr>
              <a:t>логарифму</a:t>
            </a:r>
            <a:r>
              <a:rPr lang="ru-RU" dirty="0" smtClean="0"/>
              <a:t> его интенсивности (закон Вебера-</a:t>
            </a:r>
            <a:r>
              <a:rPr lang="ru-RU" dirty="0" err="1" smtClean="0"/>
              <a:t>Фехнера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Будем использовать логарифмическая шкалу как частот, так и громкости звука </a:t>
            </a:r>
            <a:r>
              <a:rPr lang="ru-RU" dirty="0"/>
              <a:t>(мел-спектрограмма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155709" y="1821502"/>
            <a:ext cx="5109445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12" name="Группа 11"/>
          <p:cNvGrpSpPr/>
          <p:nvPr/>
        </p:nvGrpSpPr>
        <p:grpSpPr>
          <a:xfrm>
            <a:off x="5552302" y="1607094"/>
            <a:ext cx="6392304" cy="4920397"/>
            <a:chOff x="5552302" y="1607094"/>
            <a:chExt cx="6392304" cy="492039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/>
            <a:srcRect r="3768"/>
            <a:stretch/>
          </p:blipFill>
          <p:spPr>
            <a:xfrm>
              <a:off x="5552302" y="1607094"/>
              <a:ext cx="6137190" cy="1732942"/>
            </a:xfrm>
            <a:prstGeom prst="rect">
              <a:avLst/>
            </a:prstGeom>
          </p:spPr>
        </p:pic>
        <p:sp>
          <p:nvSpPr>
            <p:cNvPr id="7" name="Стрелка вниз 6"/>
            <p:cNvSpPr/>
            <p:nvPr/>
          </p:nvSpPr>
          <p:spPr>
            <a:xfrm>
              <a:off x="8073081" y="3405443"/>
              <a:ext cx="637350" cy="679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6485" y="4150338"/>
              <a:ext cx="6178121" cy="237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0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модель – свёрточные нейронные сети</a:t>
            </a:r>
            <a:endParaRPr lang="ru-RU" dirty="0"/>
          </a:p>
        </p:txBody>
      </p:sp>
      <p:sp>
        <p:nvSpPr>
          <p:cNvPr id="22" name="Объект 21"/>
          <p:cNvSpPr>
            <a:spLocks noGrp="1"/>
          </p:cNvSpPr>
          <p:nvPr>
            <p:ph sz="half" idx="1"/>
          </p:nvPr>
        </p:nvSpPr>
        <p:spPr>
          <a:xfrm>
            <a:off x="612735" y="1863773"/>
            <a:ext cx="3724275" cy="6454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Операция </a:t>
            </a:r>
            <a:r>
              <a:rPr lang="ru-RU" sz="2000" dirty="0" smtClean="0"/>
              <a:t>свёртки</a:t>
            </a:r>
            <a:endParaRPr lang="ru-RU" sz="2000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l="4962" t="5092" r="11630" b="9961"/>
          <a:stretch/>
        </p:blipFill>
        <p:spPr>
          <a:xfrm>
            <a:off x="10657022" y="-292030"/>
            <a:ext cx="2546232" cy="15049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117" y="3363096"/>
            <a:ext cx="3180893" cy="2813867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612734" y="2444997"/>
            <a:ext cx="3724276" cy="1984390"/>
            <a:chOff x="838199" y="2570832"/>
            <a:chExt cx="3724276" cy="2202504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838199" y="2570832"/>
              <a:ext cx="3724276" cy="1799832"/>
              <a:chOff x="838200" y="2786737"/>
              <a:chExt cx="4016834" cy="148998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838200" y="2786741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0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1342556" y="2786739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  <a:endParaRPr lang="ru-RU" sz="1600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1846911" y="2786741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3</a:t>
                </a:r>
                <a:endParaRPr lang="ru-RU" sz="2000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351267" y="2786739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2</a:t>
                </a:r>
                <a:endParaRPr lang="ru-RU" sz="20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837611" y="2786739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  <a:endParaRPr lang="ru-RU" sz="2000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3341967" y="2786737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4</a:t>
                </a:r>
                <a:endParaRPr lang="ru-RU" sz="2000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3846323" y="2786739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</a:t>
                </a:r>
                <a:endParaRPr lang="ru-RU" sz="20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4350679" y="2786737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2</a:t>
                </a:r>
                <a:endParaRPr lang="ru-RU" sz="16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1342557" y="3336836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  <a:endParaRPr lang="ru-RU" sz="2000" dirty="0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1846912" y="3336832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2</a:t>
                </a:r>
                <a:endParaRPr lang="ru-RU" sz="2000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351268" y="3336832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1</a:t>
                </a:r>
                <a:endParaRPr lang="ru-RU" sz="2000" dirty="0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1342555" y="3886930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/>
                  <a:t>7</a:t>
                </a:r>
                <a:endParaRPr lang="ru-RU" sz="1600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1846910" y="3886930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/>
                  <a:t>10</a:t>
                </a:r>
                <a:endParaRPr lang="ru-RU" sz="1200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2351265" y="3886926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8</a:t>
                </a:r>
                <a:endParaRPr lang="ru-RU" sz="1600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2855621" y="3886926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8</a:t>
                </a:r>
                <a:endParaRPr lang="ru-RU" sz="1600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346464" y="3886924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10</a:t>
                </a:r>
                <a:endParaRPr lang="ru-RU" sz="1200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3850819" y="3886924"/>
                <a:ext cx="504355" cy="389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8</a:t>
                </a:r>
                <a:endParaRPr lang="ru-RU" sz="1600" dirty="0"/>
              </a:p>
            </p:txBody>
          </p:sp>
          <p:sp>
            <p:nvSpPr>
              <p:cNvPr id="31" name="Трапеция 30"/>
              <p:cNvSpPr/>
              <p:nvPr/>
            </p:nvSpPr>
            <p:spPr>
              <a:xfrm rot="10800000">
                <a:off x="1342555" y="3726626"/>
                <a:ext cx="1495057" cy="160295"/>
              </a:xfrm>
              <a:prstGeom prst="trapezoid">
                <a:avLst>
                  <a:gd name="adj" fmla="val 23927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Трапеция 31"/>
              <p:cNvSpPr/>
              <p:nvPr/>
            </p:nvSpPr>
            <p:spPr>
              <a:xfrm rot="10800000">
                <a:off x="1342554" y="3176533"/>
                <a:ext cx="1495056" cy="160295"/>
              </a:xfrm>
              <a:prstGeom prst="trapezoid">
                <a:avLst>
                  <a:gd name="adj" fmla="val 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Объект 21"/>
            <p:cNvSpPr txBox="1">
              <a:spLocks/>
            </p:cNvSpPr>
            <p:nvPr/>
          </p:nvSpPr>
          <p:spPr>
            <a:xfrm>
              <a:off x="2708684" y="3285834"/>
              <a:ext cx="1515992" cy="3698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1800" dirty="0" smtClean="0"/>
                <a:t>Ядро свёртки</a:t>
              </a:r>
              <a:endParaRPr lang="ru-RU" sz="1800" dirty="0"/>
            </a:p>
          </p:txBody>
        </p:sp>
        <p:sp>
          <p:nvSpPr>
            <p:cNvPr id="36" name="Объект 21"/>
            <p:cNvSpPr txBox="1">
              <a:spLocks/>
            </p:cNvSpPr>
            <p:nvPr/>
          </p:nvSpPr>
          <p:spPr>
            <a:xfrm>
              <a:off x="1206401" y="4395602"/>
              <a:ext cx="1585002" cy="3777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1800" dirty="0" smtClean="0"/>
                <a:t>Выход свёртки</a:t>
              </a:r>
              <a:endParaRPr lang="ru-RU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3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C490AA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711</Words>
  <Application>Microsoft Office PowerPoint</Application>
  <PresentationFormat>Широкоэкранный</PresentationFormat>
  <Paragraphs>116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Распознавание человека по голосу</vt:lpstr>
      <vt:lpstr>Цель</vt:lpstr>
      <vt:lpstr>Презентация PowerPoint</vt:lpstr>
      <vt:lpstr>Способ обработки звука</vt:lpstr>
      <vt:lpstr>Первая модель – деревья решений</vt:lpstr>
      <vt:lpstr>Обучение деревьев</vt:lpstr>
      <vt:lpstr>Точность предсказаний деревьями решений</vt:lpstr>
      <vt:lpstr>Улучшенная обработка звука</vt:lpstr>
      <vt:lpstr>Вторая модель – свёрточные нейронные сети</vt:lpstr>
      <vt:lpstr>Обучение нейронной сети</vt:lpstr>
      <vt:lpstr>Точность предсказаний с помощью нейронной сети</vt:lpstr>
      <vt:lpstr>Следующая задача: определение человека по голосу</vt:lpstr>
      <vt:lpstr>Определяем 2 вектора от одного человека или нет</vt:lpstr>
      <vt:lpstr>Нейросеть сходства и отличия</vt:lpstr>
      <vt:lpstr>Способ обучения</vt:lpstr>
      <vt:lpstr>Результаты, точность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 V</dc:creator>
  <cp:lastModifiedBy>C V</cp:lastModifiedBy>
  <cp:revision>124</cp:revision>
  <dcterms:created xsi:type="dcterms:W3CDTF">2018-03-19T15:15:28Z</dcterms:created>
  <dcterms:modified xsi:type="dcterms:W3CDTF">2018-05-22T17:42:55Z</dcterms:modified>
</cp:coreProperties>
</file>