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47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8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67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5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0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4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2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7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77000"/>
                <a:lumOff val="23000"/>
              </a:schemeClr>
            </a:gs>
            <a:gs pos="1000">
              <a:schemeClr val="tx1">
                <a:lumMod val="56000"/>
                <a:lumOff val="4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E25D-B701-4EF9-B860-AA89C8003BBC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C44C-D7AC-43E5-B1C6-F5BE377B6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50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15975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Распознавание человека по голосу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42413"/>
            <a:ext cx="9144000" cy="1803443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Магомедов Абдуррахман</a:t>
            </a:r>
          </a:p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Научный руководитель: (Ёжик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Александр Панин)</a:t>
            </a:r>
          </a:p>
        </p:txBody>
      </p:sp>
    </p:spTree>
    <p:extLst>
      <p:ext uri="{BB962C8B-B14F-4D97-AF65-F5344CB8AC3E}">
        <p14:creationId xmlns:p14="http://schemas.microsoft.com/office/powerpoint/2010/main" val="25652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0266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7601"/>
            <a:ext cx="5620266" cy="10626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Создать программу, распознающую человека по голосу и отличающую его от других людей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647411"/>
            <a:ext cx="5620266" cy="98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6852" y="3644977"/>
            <a:ext cx="5621614" cy="2974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Найти данные для обучения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программы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распознаванию человеческого голоса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Выбрать подходящую модель для обучения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Обучить модель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Оценить качество работы модели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172" y="875618"/>
            <a:ext cx="3344561" cy="848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281" t="1862" r="2202" b="1956"/>
          <a:stretch/>
        </p:blipFill>
        <p:spPr>
          <a:xfrm>
            <a:off x="8534398" y="2401320"/>
            <a:ext cx="2817339" cy="11263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655324" y="1115052"/>
            <a:ext cx="61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Звук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15658" y="277982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Спектрограмма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915582" y="4202891"/>
            <a:ext cx="96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Модель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028461" y="5247456"/>
            <a:ext cx="741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Ответ</a:t>
            </a:r>
            <a:endParaRPr lang="ru-RU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9218138" y="1920211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9218140" y="3721782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9218139" y="4766347"/>
            <a:ext cx="345987" cy="286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модель – деревья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646892" cy="4662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Первая задача, которую будем решать,– распознавание пола человека по голосу</a:t>
            </a:r>
          </a:p>
          <a:p>
            <a:r>
              <a:rPr lang="ru-RU" dirty="0" smtClean="0"/>
              <a:t>В качестве базовой модели использованы деревья принятия решений</a:t>
            </a:r>
          </a:p>
          <a:p>
            <a:r>
              <a:rPr lang="ru-RU" dirty="0" smtClean="0"/>
              <a:t>Каждый узел дерева представляет вопрос о каком-либо признаке</a:t>
            </a:r>
            <a:endParaRPr lang="ru-RU" dirty="0"/>
          </a:p>
          <a:p>
            <a:r>
              <a:rPr lang="ru-RU" dirty="0" smtClean="0"/>
              <a:t>Для обучения необходим набор данных с заранее известным правильным ответом (характеристики звука и пол говорящего)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85093" y="1354938"/>
            <a:ext cx="4640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58" y="1545579"/>
            <a:ext cx="4827233" cy="49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64462" cy="4351338"/>
          </a:xfrm>
        </p:spPr>
        <p:txBody>
          <a:bodyPr/>
          <a:lstStyle/>
          <a:p>
            <a:r>
              <a:rPr lang="ru-RU" dirty="0" smtClean="0"/>
              <a:t>На каждом шаге выбирается какой-то признак, и по нему производится разделение таким образом, чтобы лучше всего разделить два класса</a:t>
            </a:r>
          </a:p>
          <a:p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521" y="3616591"/>
            <a:ext cx="2338598" cy="2226703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4345422" y="1172652"/>
            <a:ext cx="2145703" cy="2084651"/>
            <a:chOff x="4345422" y="1172652"/>
            <a:chExt cx="2145703" cy="208465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422" y="1690688"/>
              <a:ext cx="1645339" cy="156661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583504" y="1172652"/>
              <a:ext cx="90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8?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6392708" y="1121304"/>
            <a:ext cx="2249586" cy="2135999"/>
            <a:chOff x="6392708" y="1121304"/>
            <a:chExt cx="2249586" cy="2135999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0070" y="1690688"/>
              <a:ext cx="1645339" cy="1566615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6392708" y="2120113"/>
              <a:ext cx="2249586" cy="161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17501" y="1121304"/>
              <a:ext cx="914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y</a:t>
              </a:r>
              <a:r>
                <a:rPr lang="en-US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&gt; 7?</a:t>
              </a:r>
              <a:endParaRPr lang="ru-RU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4345422" y="3431825"/>
            <a:ext cx="1645339" cy="2288483"/>
            <a:chOff x="4345422" y="3431825"/>
            <a:chExt cx="1645339" cy="2288483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422" y="4001294"/>
              <a:ext cx="1645339" cy="1566615"/>
            </a:xfrm>
            <a:prstGeom prst="rect">
              <a:avLst/>
            </a:prstGeom>
          </p:spPr>
        </p:pic>
        <p:cxnSp>
          <p:nvCxnSpPr>
            <p:cNvPr id="16" name="Прямая соединительная линия 15"/>
            <p:cNvCxnSpPr/>
            <p:nvPr/>
          </p:nvCxnSpPr>
          <p:spPr>
            <a:xfrm>
              <a:off x="4700124" y="3842956"/>
              <a:ext cx="0" cy="18773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60606" y="3431825"/>
              <a:ext cx="907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2?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9092904" y="1116282"/>
            <a:ext cx="2502225" cy="3089181"/>
            <a:chOff x="9092904" y="1116282"/>
            <a:chExt cx="2502225" cy="3089181"/>
          </a:xfrm>
        </p:grpSpPr>
        <p:sp>
          <p:nvSpPr>
            <p:cNvPr id="21" name="TextBox 20"/>
            <p:cNvSpPr txBox="1"/>
            <p:nvPr/>
          </p:nvSpPr>
          <p:spPr>
            <a:xfrm>
              <a:off x="10138025" y="1116282"/>
              <a:ext cx="907621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8?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16408" y="1923854"/>
              <a:ext cx="914033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y</a:t>
              </a:r>
              <a:r>
                <a:rPr lang="en-US" sz="2400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 &gt; 7?</a:t>
              </a:r>
              <a:endParaRPr lang="ru-RU" sz="2400" dirty="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74198" y="2752053"/>
              <a:ext cx="907621" cy="46166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 &gt; 2?</a:t>
              </a:r>
              <a:endPara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5" name="Прямая со стрелкой 24"/>
            <p:cNvCxnSpPr>
              <a:stCxn id="21" idx="2"/>
              <a:endCxn id="22" idx="0"/>
            </p:cNvCxnSpPr>
            <p:nvPr/>
          </p:nvCxnSpPr>
          <p:spPr>
            <a:xfrm flipH="1">
              <a:off x="9873425" y="1577947"/>
              <a:ext cx="718411" cy="345907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1" idx="2"/>
              <a:endCxn id="39" idx="0"/>
            </p:cNvCxnSpPr>
            <p:nvPr/>
          </p:nvCxnSpPr>
          <p:spPr>
            <a:xfrm>
              <a:off x="10591836" y="1577947"/>
              <a:ext cx="731890" cy="34875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2" idx="2"/>
              <a:endCxn id="23" idx="0"/>
            </p:cNvCxnSpPr>
            <p:nvPr/>
          </p:nvCxnSpPr>
          <p:spPr>
            <a:xfrm>
              <a:off x="9873425" y="2385519"/>
              <a:ext cx="554584" cy="36653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2" idx="2"/>
              <a:endCxn id="35" idx="0"/>
            </p:cNvCxnSpPr>
            <p:nvPr/>
          </p:nvCxnSpPr>
          <p:spPr>
            <a:xfrm flipH="1">
              <a:off x="9364307" y="2385519"/>
              <a:ext cx="509118" cy="36653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Овал 34"/>
            <p:cNvSpPr/>
            <p:nvPr/>
          </p:nvSpPr>
          <p:spPr>
            <a:xfrm>
              <a:off x="9092904" y="2752053"/>
              <a:ext cx="542806" cy="542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6" name="Прямая со стрелкой 35"/>
            <p:cNvCxnSpPr>
              <a:stCxn id="23" idx="2"/>
              <a:endCxn id="45" idx="0"/>
            </p:cNvCxnSpPr>
            <p:nvPr/>
          </p:nvCxnSpPr>
          <p:spPr>
            <a:xfrm>
              <a:off x="10428009" y="3213718"/>
              <a:ext cx="542806" cy="44893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1052323" y="1926697"/>
              <a:ext cx="542806" cy="5428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699412" y="3662657"/>
              <a:ext cx="542806" cy="54280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 стрелкой 26"/>
            <p:cNvCxnSpPr>
              <a:stCxn id="23" idx="2"/>
              <a:endCxn id="28" idx="0"/>
            </p:cNvCxnSpPr>
            <p:nvPr/>
          </p:nvCxnSpPr>
          <p:spPr>
            <a:xfrm flipH="1">
              <a:off x="9914791" y="3213718"/>
              <a:ext cx="513218" cy="448939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9643388" y="3662657"/>
              <a:ext cx="542806" cy="5428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173685" y="152788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9781918" y="1527880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9231170" y="2331957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77967" y="23313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20774" y="32137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>
                  <a:solidFill>
                    <a:srgbClr val="FFFF00"/>
                  </a:solidFill>
                </a:rPr>
                <a:t>+</a:t>
              </a:r>
              <a:endParaRPr lang="ru-RU" dirty="0">
                <a:solidFill>
                  <a:srgbClr val="FFFF00"/>
                </a:solidFill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9779514" y="3213718"/>
              <a:ext cx="255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FFFF00"/>
                  </a:solidFill>
                </a:rPr>
                <a:t>-</a:t>
              </a:r>
            </a:p>
          </p:txBody>
        </p:sp>
      </p:grpSp>
      <p:cxnSp>
        <p:nvCxnSpPr>
          <p:cNvPr id="10" name="Прямая соединительная линия 9"/>
          <p:cNvCxnSpPr/>
          <p:nvPr/>
        </p:nvCxnSpPr>
        <p:spPr>
          <a:xfrm>
            <a:off x="5583504" y="1577947"/>
            <a:ext cx="0" cy="18773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обработки звука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/>
          </a:bodyPr>
          <a:lstStyle/>
          <a:p>
            <a:r>
              <a:rPr lang="ru-RU" dirty="0"/>
              <a:t>Любой звук можно представить как сумму гармонических колебаний с разными частотами и фазами</a:t>
            </a:r>
          </a:p>
          <a:p>
            <a:r>
              <a:rPr lang="ru-RU" dirty="0" smtClean="0"/>
              <a:t>Деревья </a:t>
            </a:r>
            <a:r>
              <a:rPr lang="ru-RU" dirty="0"/>
              <a:t>решений для предсказания пола использовали такие признаки звука как средняя частота, медиана частот, дисперсия и т. д</a:t>
            </a:r>
            <a:r>
              <a:rPr lang="ru-RU" dirty="0" smtClean="0"/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0496" y="1443124"/>
            <a:ext cx="4298509" cy="49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предсказаний деревьями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8480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может «</a:t>
            </a:r>
            <a:r>
              <a:rPr lang="ru-RU" sz="2900" b="1" dirty="0">
                <a:solidFill>
                  <a:schemeClr val="bg1"/>
                </a:solidFill>
              </a:rPr>
              <a:t>переобучиться</a:t>
            </a:r>
            <a:r>
              <a:rPr lang="ru-RU" dirty="0" smtClean="0"/>
              <a:t>», т. е. вызубрить примеры из выборки, при этом не выучив полезные для выполнения задачи в общем случае признаки</a:t>
            </a:r>
          </a:p>
          <a:p>
            <a:r>
              <a:rPr lang="ru-RU" dirty="0" smtClean="0"/>
              <a:t>Для оценки качества модели данные разбиваются на две выборки: </a:t>
            </a:r>
            <a:r>
              <a:rPr lang="ru-RU" sz="2900" b="1" dirty="0" smtClean="0">
                <a:solidFill>
                  <a:schemeClr val="bg1"/>
                </a:solidFill>
              </a:rPr>
              <a:t>тренировочную</a:t>
            </a:r>
            <a:r>
              <a:rPr lang="en-US" sz="3300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(90%)</a:t>
            </a:r>
            <a:r>
              <a:rPr lang="ru-RU" dirty="0" smtClean="0"/>
              <a:t> и </a:t>
            </a:r>
            <a:r>
              <a:rPr lang="ru-RU" sz="2900" b="1" dirty="0" smtClean="0">
                <a:solidFill>
                  <a:schemeClr val="bg1"/>
                </a:solidFill>
              </a:rPr>
              <a:t>тестовую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(10%)</a:t>
            </a:r>
            <a:r>
              <a:rPr lang="ru-RU" dirty="0" smtClean="0"/>
              <a:t>. Если </a:t>
            </a:r>
            <a:r>
              <a:rPr lang="ru-RU" dirty="0"/>
              <a:t>точность модели на тестовой выборке гораздо ниже, чем на тренировочной, то это признак </a:t>
            </a:r>
            <a:r>
              <a:rPr lang="ru-RU" dirty="0" smtClean="0"/>
              <a:t>переобучения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05600" y="1825625"/>
            <a:ext cx="46482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Деревья решений предсказывают пол человека из тестовой выборки с точностью </a:t>
            </a:r>
            <a:r>
              <a:rPr lang="ru-RU" b="1" dirty="0">
                <a:solidFill>
                  <a:schemeClr val="bg1"/>
                </a:solidFill>
              </a:rPr>
              <a:t>86%</a:t>
            </a:r>
            <a:r>
              <a:rPr lang="ru-RU" dirty="0"/>
              <a:t>, из тренировочной – </a:t>
            </a:r>
            <a:r>
              <a:rPr lang="ru-RU" b="1" dirty="0">
                <a:solidFill>
                  <a:schemeClr val="bg1"/>
                </a:solidFill>
              </a:rPr>
              <a:t>99%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Деревья сильно чувствительны к постороннему шуму</a:t>
            </a:r>
            <a:endParaRPr lang="ru-RU" dirty="0"/>
          </a:p>
          <a:p>
            <a:r>
              <a:rPr lang="ru-RU" dirty="0" smtClean="0"/>
              <a:t>Обработка всех частот плоха тем, что человеческий голос расположен в довольно узком интервале частот, поэтому высокочастотные и низкочастотные шумы отрицательно сказываются на точности предсказаний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51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Улучшенная обработка</a:t>
            </a:r>
            <a:r>
              <a:rPr lang="en-US" dirty="0" smtClean="0"/>
              <a:t> </a:t>
            </a:r>
            <a:r>
              <a:rPr lang="ru-RU" dirty="0" smtClean="0"/>
              <a:t>звука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4102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Для человека сила ощущения</a:t>
            </a:r>
            <a:r>
              <a:rPr lang="ru-RU" dirty="0" smtClean="0"/>
              <a:t> какого-либо раздражителя пропорциональна </a:t>
            </a:r>
            <a:r>
              <a:rPr lang="ru-RU" b="1" dirty="0" smtClean="0">
                <a:solidFill>
                  <a:schemeClr val="bg1"/>
                </a:solidFill>
              </a:rPr>
              <a:t>логарифму</a:t>
            </a:r>
            <a:r>
              <a:rPr lang="ru-RU" dirty="0" smtClean="0"/>
              <a:t> интенсивности раздражителя</a:t>
            </a:r>
            <a:r>
              <a:rPr lang="ru-RU" dirty="0"/>
              <a:t> </a:t>
            </a:r>
            <a:r>
              <a:rPr lang="ru-RU" dirty="0" smtClean="0"/>
              <a:t>(закон Вебера-</a:t>
            </a:r>
            <a:r>
              <a:rPr lang="ru-RU" dirty="0" err="1" smtClean="0"/>
              <a:t>Фехнера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Поэтому для человека естественна логарифмическая шкала как частот, так и громкости звука (децибелы)</a:t>
            </a:r>
          </a:p>
          <a:p>
            <a:r>
              <a:rPr lang="ru-RU" dirty="0"/>
              <a:t>Для соответствия человеческому восприятию используется мел-спектрограмма</a:t>
            </a:r>
            <a:r>
              <a:rPr lang="en-US" dirty="0"/>
              <a:t> – </a:t>
            </a:r>
            <a:r>
              <a:rPr lang="ru-RU" dirty="0"/>
              <a:t>спектрограмма с логарифмической шкалой как частот, так и </a:t>
            </a:r>
            <a:r>
              <a:rPr lang="ru-RU" dirty="0" smtClean="0"/>
              <a:t>амплитуд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155709" y="1821502"/>
            <a:ext cx="5109445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12" name="Группа 11"/>
          <p:cNvGrpSpPr/>
          <p:nvPr/>
        </p:nvGrpSpPr>
        <p:grpSpPr>
          <a:xfrm>
            <a:off x="5552302" y="1607094"/>
            <a:ext cx="6392304" cy="4920397"/>
            <a:chOff x="5552302" y="1607094"/>
            <a:chExt cx="6392304" cy="492039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2"/>
            <a:srcRect r="3768"/>
            <a:stretch/>
          </p:blipFill>
          <p:spPr>
            <a:xfrm>
              <a:off x="5552302" y="1607094"/>
              <a:ext cx="6137190" cy="1732942"/>
            </a:xfrm>
            <a:prstGeom prst="rect">
              <a:avLst/>
            </a:prstGeom>
          </p:spPr>
        </p:pic>
        <p:sp>
          <p:nvSpPr>
            <p:cNvPr id="7" name="Стрелка вниз 6"/>
            <p:cNvSpPr/>
            <p:nvPr/>
          </p:nvSpPr>
          <p:spPr>
            <a:xfrm>
              <a:off x="8073081" y="3405443"/>
              <a:ext cx="637350" cy="6794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485" y="4150338"/>
              <a:ext cx="6178121" cy="2377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00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модель – </a:t>
            </a:r>
            <a:r>
              <a:rPr lang="ru-RU" dirty="0" err="1" smtClean="0"/>
              <a:t>свёрточные</a:t>
            </a:r>
            <a:r>
              <a:rPr lang="ru-RU" dirty="0" smtClean="0"/>
              <a:t>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АААААААЫЫЫЫЫЫЫЫЫ  СВЁРТКИИИИИИ</a:t>
            </a:r>
          </a:p>
          <a:p>
            <a:r>
              <a:rPr lang="ru-RU" sz="4000" dirty="0" smtClean="0"/>
              <a:t> СТАК МОР ЛЭЙЕРС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предсказаний с помощью нейронно</a:t>
            </a:r>
            <a:r>
              <a:rPr lang="ru-RU" dirty="0" smtClean="0"/>
              <a:t>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Модель обучилась на выборке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dirty="0" smtClean="0">
                <a:solidFill>
                  <a:schemeClr val="bg1"/>
                </a:solidFill>
              </a:rPr>
              <a:t>2864</a:t>
            </a:r>
            <a:r>
              <a:rPr lang="ru-RU" dirty="0" smtClean="0"/>
              <a:t> файлов, принадлежащих </a:t>
            </a:r>
            <a:r>
              <a:rPr lang="ru-RU" dirty="0" smtClean="0">
                <a:solidFill>
                  <a:schemeClr val="bg1"/>
                </a:solidFill>
              </a:rPr>
              <a:t>33</a:t>
            </a:r>
            <a:r>
              <a:rPr lang="ru-RU" dirty="0" smtClean="0"/>
              <a:t> людям </a:t>
            </a:r>
            <a:endParaRPr lang="en-US" dirty="0" smtClean="0"/>
          </a:p>
          <a:p>
            <a:r>
              <a:rPr lang="ru-RU" dirty="0" smtClean="0"/>
              <a:t>На тестовой выборке модель определяет пол человека с точностью </a:t>
            </a:r>
            <a:r>
              <a:rPr lang="ru-RU" dirty="0" smtClean="0">
                <a:solidFill>
                  <a:schemeClr val="bg1"/>
                </a:solidFill>
              </a:rPr>
              <a:t>97%</a:t>
            </a:r>
            <a:r>
              <a:rPr lang="ru-RU" dirty="0" smtClean="0"/>
              <a:t>, на тренировочной – </a:t>
            </a:r>
            <a:r>
              <a:rPr lang="en-US" dirty="0" smtClean="0">
                <a:solidFill>
                  <a:schemeClr val="bg1"/>
                </a:solidFill>
              </a:rPr>
              <a:t>99%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9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8A1FA"/>
      </a:hlink>
      <a:folHlink>
        <a:srgbClr val="C490AA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</TotalTime>
  <Words>406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Распознавание человека по голосу</vt:lpstr>
      <vt:lpstr>Цель</vt:lpstr>
      <vt:lpstr>Первая модель – деревья решений</vt:lpstr>
      <vt:lpstr>Обучение деревьев</vt:lpstr>
      <vt:lpstr>Способ обработки звука</vt:lpstr>
      <vt:lpstr>Точность предсказаний деревьями решений</vt:lpstr>
      <vt:lpstr>Улучшенная обработка звука</vt:lpstr>
      <vt:lpstr>Вторая модель – свёрточные нейронные сети</vt:lpstr>
      <vt:lpstr>Точность предсказаний с помощью нейронной сети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 V</dc:creator>
  <cp:lastModifiedBy>C V</cp:lastModifiedBy>
  <cp:revision>71</cp:revision>
  <dcterms:created xsi:type="dcterms:W3CDTF">2018-03-19T15:15:28Z</dcterms:created>
  <dcterms:modified xsi:type="dcterms:W3CDTF">2018-05-16T21:31:35Z</dcterms:modified>
</cp:coreProperties>
</file>