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slides/slide44.xml" ContentType="application/vnd.openxmlformats-officedocument.presentationml.slide+xml"/>
  <Override PartName="/ppt/slides/slide27.xml" ContentType="application/vnd.openxmlformats-officedocument.presentationml.slide+xml"/>
  <Default Extension="vml" ContentType="application/vnd.openxmlformats-officedocument.vmlDrawing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Default Extension="pict" ContentType="image/pict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notesSlides/notesSlide4.xml" ContentType="application/vnd.openxmlformats-officedocument.presentationml.notesSlide+xml"/>
  <Override PartName="/ppt/embeddings/Microsoft_Equation1.bin" ContentType="application/vnd.openxmlformats-officedocument.oleObject"/>
  <Override PartName="/ppt/slides/slide41.xml" ContentType="application/vnd.openxmlformats-officedocument.presentationml.slid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9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6" r:id="rId15"/>
    <p:sldId id="277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78" r:id="rId24"/>
    <p:sldId id="268" r:id="rId25"/>
    <p:sldId id="272" r:id="rId26"/>
    <p:sldId id="270" r:id="rId27"/>
    <p:sldId id="273" r:id="rId28"/>
    <p:sldId id="274" r:id="rId29"/>
    <p:sldId id="275" r:id="rId30"/>
    <p:sldId id="287" r:id="rId31"/>
    <p:sldId id="288" r:id="rId32"/>
    <p:sldId id="289" r:id="rId33"/>
    <p:sldId id="286" r:id="rId34"/>
    <p:sldId id="291" r:id="rId35"/>
    <p:sldId id="292" r:id="rId36"/>
    <p:sldId id="293" r:id="rId37"/>
    <p:sldId id="294" r:id="rId38"/>
    <p:sldId id="295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290" r:id="rId50"/>
    <p:sldId id="269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98BBA-CE88-9840-8A06-57DF653B1478}" type="datetimeFigureOut">
              <a:rPr lang="en-US" smtClean="0"/>
              <a:pPr/>
              <a:t>2/6/13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430C2-B4F7-BB4A-A9B2-1B225710B7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430C2-B4F7-BB4A-A9B2-1B225710B70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Proc.new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</a:t>
            </a:r>
            <a:r>
              <a:rPr lang="en-US" baseline="0" dirty="0" smtClean="0"/>
              <a:t> proc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equivalentes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430C2-B4F7-BB4A-A9B2-1B225710B70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430C2-B4F7-BB4A-A9B2-1B225710B70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Lembrando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parenteses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opcionais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430C2-B4F7-BB4A-A9B2-1B225710B70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Equivalente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finally do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430C2-B4F7-BB4A-A9B2-1B225710B705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Colocar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baseline="0" dirty="0" smtClean="0"/>
              <a:t> ruby </a:t>
            </a:r>
            <a:r>
              <a:rPr lang="en-US" baseline="0" dirty="0" err="1" smtClean="0"/>
              <a:t>aqui</a:t>
            </a:r>
            <a:r>
              <a:rPr lang="en-US" baseline="0" dirty="0" smtClean="0"/>
              <a:t>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430C2-B4F7-BB4A-A9B2-1B225710B70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Símbolos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alocados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única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vez</a:t>
            </a:r>
            <a:r>
              <a:rPr lang="en-US" baseline="0" dirty="0" smtClean="0"/>
              <a:t>: :</a:t>
            </a:r>
            <a:r>
              <a:rPr lang="en-US" baseline="0" dirty="0" err="1" smtClean="0"/>
              <a:t>a.object_id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durante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execução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sempre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retornará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mesmo</a:t>
            </a:r>
            <a:r>
              <a:rPr lang="en-US" baseline="0" dirty="0" smtClean="0"/>
              <a:t> valor. </a:t>
            </a:r>
            <a:r>
              <a:rPr lang="en-US" baseline="0" dirty="0" err="1" smtClean="0"/>
              <a:t>Isso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acontece</a:t>
            </a:r>
            <a:r>
              <a:rPr lang="en-US" baseline="0" dirty="0" smtClean="0"/>
              <a:t> com string. O </a:t>
            </a:r>
            <a:r>
              <a:rPr lang="en-US" baseline="0" dirty="0" err="1" smtClean="0"/>
              <a:t>método</a:t>
            </a:r>
            <a:r>
              <a:rPr lang="en-US" baseline="0" dirty="0" smtClean="0"/>
              <a:t> equal? </a:t>
            </a:r>
            <a:r>
              <a:rPr lang="en-US" baseline="0" dirty="0" err="1" smtClean="0"/>
              <a:t>só</a:t>
            </a:r>
            <a:r>
              <a:rPr lang="en-US" baseline="0" dirty="0" smtClean="0"/>
              <a:t> devolve true se </a:t>
            </a:r>
            <a:r>
              <a:rPr lang="en-US" baseline="0" dirty="0" err="1" smtClean="0"/>
              <a:t>dois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fato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objeto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instâncias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classe</a:t>
            </a:r>
            <a:r>
              <a:rPr lang="en-US" baseline="0" dirty="0" smtClean="0"/>
              <a:t> com </a:t>
            </a:r>
            <a:r>
              <a:rPr lang="en-US" baseline="0" dirty="0" err="1" smtClean="0"/>
              <a:t>valores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iguais</a:t>
            </a:r>
            <a:r>
              <a:rPr lang="en-US" baseline="0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430C2-B4F7-BB4A-A9B2-1B225710B70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Lembre</a:t>
            </a:r>
            <a:r>
              <a:rPr lang="en-US" dirty="0" smtClean="0"/>
              <a:t>-se …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ser </a:t>
            </a:r>
            <a:r>
              <a:rPr lang="en-US" dirty="0" err="1" smtClean="0"/>
              <a:t>redefinir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método</a:t>
            </a:r>
            <a:endParaRPr lang="en-US" baseline="0" dirty="0" smtClean="0"/>
          </a:p>
          <a:p>
            <a:r>
              <a:rPr lang="en-US" baseline="0" dirty="0" err="1" smtClean="0"/>
              <a:t>Quase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smtClean="0"/>
              <a:t>objeto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430C2-B4F7-BB4A-A9B2-1B225710B70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Until tem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mesma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estrutura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</a:t>
            </a:r>
            <a:r>
              <a:rPr lang="en-US" baseline="0" dirty="0" smtClean="0"/>
              <a:t> while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430C2-B4F7-BB4A-A9B2-1B225710B70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430C2-B4F7-BB4A-A9B2-1B225710B70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Blocos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(1..20).each{|x| puts </a:t>
            </a:r>
            <a:r>
              <a:rPr lang="en-US" dirty="0" err="1" smtClean="0"/>
              <a:t>x</a:t>
            </a:r>
            <a:r>
              <a:rPr lang="en-US" dirty="0" smtClean="0"/>
              <a:t>}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Influência</a:t>
            </a:r>
            <a:r>
              <a:rPr lang="en-US" dirty="0" smtClean="0"/>
              <a:t> do Smalltalk:</a:t>
            </a:r>
            <a:r>
              <a:rPr lang="en-US" baseline="0" dirty="0" smtClean="0"/>
              <a:t> 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</a:t>
            </a:r>
            <a:r>
              <a:rPr lang="en-US" dirty="0" smtClean="0"/>
              <a:t>1 to: 20 do: [:</a:t>
            </a:r>
            <a:r>
              <a:rPr lang="en-US" dirty="0" err="1" smtClean="0"/>
              <a:t>x</a:t>
            </a:r>
            <a:r>
              <a:rPr lang="en-US" dirty="0" smtClean="0"/>
              <a:t> | </a:t>
            </a:r>
            <a:r>
              <a:rPr lang="en-US" dirty="0" err="1" smtClean="0"/>
              <a:t>x</a:t>
            </a:r>
            <a:r>
              <a:rPr lang="en-US" dirty="0" smtClean="0"/>
              <a:t> printN1]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430C2-B4F7-BB4A-A9B2-1B225710B70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430C2-B4F7-BB4A-A9B2-1B225710B70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430C2-B4F7-BB4A-A9B2-1B225710B70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4BC0-D86B-DE41-BC69-097905E94798}" type="datetimeFigureOut">
              <a:rPr lang="en-US" smtClean="0"/>
              <a:pPr/>
              <a:t>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BA7F-F4CB-1049-86D6-7A4F183B70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4BC0-D86B-DE41-BC69-097905E94798}" type="datetimeFigureOut">
              <a:rPr lang="en-US" smtClean="0"/>
              <a:pPr/>
              <a:t>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BA7F-F4CB-1049-86D6-7A4F183B70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4BC0-D86B-DE41-BC69-097905E94798}" type="datetimeFigureOut">
              <a:rPr lang="en-US" smtClean="0"/>
              <a:pPr/>
              <a:t>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BA7F-F4CB-1049-86D6-7A4F183B70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4BC0-D86B-DE41-BC69-097905E94798}" type="datetimeFigureOut">
              <a:rPr lang="en-US" smtClean="0"/>
              <a:pPr/>
              <a:t>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BA7F-F4CB-1049-86D6-7A4F183B70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4BC0-D86B-DE41-BC69-097905E94798}" type="datetimeFigureOut">
              <a:rPr lang="en-US" smtClean="0"/>
              <a:pPr/>
              <a:t>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BA7F-F4CB-1049-86D6-7A4F183B70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4BC0-D86B-DE41-BC69-097905E94798}" type="datetimeFigureOut">
              <a:rPr lang="en-US" smtClean="0"/>
              <a:pPr/>
              <a:t>2/6/13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BA7F-F4CB-1049-86D6-7A4F183B70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4BC0-D86B-DE41-BC69-097905E94798}" type="datetimeFigureOut">
              <a:rPr lang="en-US" smtClean="0"/>
              <a:pPr/>
              <a:t>2/6/13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BA7F-F4CB-1049-86D6-7A4F183B70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4BC0-D86B-DE41-BC69-097905E94798}" type="datetimeFigureOut">
              <a:rPr lang="en-US" smtClean="0"/>
              <a:pPr/>
              <a:t>2/6/13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BA7F-F4CB-1049-86D6-7A4F183B70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4BC0-D86B-DE41-BC69-097905E94798}" type="datetimeFigureOut">
              <a:rPr lang="en-US" smtClean="0"/>
              <a:pPr/>
              <a:t>2/6/13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BA7F-F4CB-1049-86D6-7A4F183B70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4BC0-D86B-DE41-BC69-097905E94798}" type="datetimeFigureOut">
              <a:rPr lang="en-US" smtClean="0"/>
              <a:pPr/>
              <a:t>2/6/13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BA7F-F4CB-1049-86D6-7A4F183B70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4BC0-D86B-DE41-BC69-097905E94798}" type="datetimeFigureOut">
              <a:rPr lang="en-US" smtClean="0"/>
              <a:pPr/>
              <a:t>2/6/13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BA7F-F4CB-1049-86D6-7A4F183B70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64BC0-D86B-DE41-BC69-097905E94798}" type="datetimeFigureOut">
              <a:rPr lang="en-US" smtClean="0"/>
              <a:pPr/>
              <a:t>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2BA7F-F4CB-1049-86D6-7A4F183B70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undo_branc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Abril_MIDIA_cromado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69334" y="6441155"/>
            <a:ext cx="1020233" cy="313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zagari@abril.com.br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ap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7111" y="1484094"/>
            <a:ext cx="3783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bg1"/>
                </a:solidFill>
              </a:rPr>
              <a:t>Curso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</a:rPr>
              <a:t>Básico</a:t>
            </a:r>
            <a:r>
              <a:rPr lang="en-US" sz="3600" b="1" dirty="0" smtClean="0">
                <a:solidFill>
                  <a:schemeClr val="bg1"/>
                </a:solidFill>
              </a:rPr>
              <a:t> de Ruby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Estruturas</a:t>
            </a:r>
            <a:r>
              <a:rPr lang="en-US" dirty="0" smtClean="0"/>
              <a:t> de </a:t>
            </a:r>
            <a:r>
              <a:rPr lang="en-US" dirty="0" err="1" smtClean="0"/>
              <a:t>Controle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5251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</a:t>
            </a:r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60930" y="1600200"/>
          <a:ext cx="6096000" cy="2871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58567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Exemplo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err="1" smtClean="0"/>
                        <a:t>Completo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Exemplo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Simples</a:t>
                      </a:r>
                      <a:endParaRPr lang="en-US" dirty="0"/>
                    </a:p>
                  </a:txBody>
                  <a:tcPr/>
                </a:tc>
              </a:tr>
              <a:tr h="2055680">
                <a:tc>
                  <a:txBody>
                    <a:bodyPr/>
                    <a:lstStyle/>
                    <a:p>
                      <a:r>
                        <a:rPr lang="en-US" dirty="0" smtClean="0"/>
                        <a:t>if count &gt; 10</a:t>
                      </a:r>
                    </a:p>
                    <a:p>
                      <a:r>
                        <a:rPr lang="en-US" dirty="0" smtClean="0"/>
                        <a:t>  puts "Try again"</a:t>
                      </a:r>
                    </a:p>
                    <a:p>
                      <a:r>
                        <a:rPr lang="en-US" dirty="0" err="1" smtClean="0"/>
                        <a:t>elsif</a:t>
                      </a:r>
                      <a:r>
                        <a:rPr lang="en-US" dirty="0" smtClean="0"/>
                        <a:t> tries == 3</a:t>
                      </a:r>
                    </a:p>
                    <a:p>
                      <a:r>
                        <a:rPr lang="en-US" dirty="0" smtClean="0"/>
                        <a:t>  puts "You lose"</a:t>
                      </a:r>
                    </a:p>
                    <a:p>
                      <a:r>
                        <a:rPr lang="en-US" dirty="0" smtClean="0"/>
                        <a:t>else</a:t>
                      </a:r>
                    </a:p>
                    <a:p>
                      <a:r>
                        <a:rPr lang="en-US" dirty="0" smtClean="0"/>
                        <a:t>  puts “ Number:"</a:t>
                      </a:r>
                    </a:p>
                    <a:p>
                      <a:r>
                        <a:rPr lang="en-US" dirty="0" smtClean="0"/>
                        <a:t>end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radiation &gt; 3000</a:t>
                      </a:r>
                    </a:p>
                    <a:p>
                      <a:r>
                        <a:rPr lang="en-US" dirty="0" smtClean="0"/>
                        <a:t>  puts "Danger"</a:t>
                      </a:r>
                    </a:p>
                    <a:p>
                      <a:r>
                        <a:rPr lang="en-US" dirty="0" smtClean="0"/>
                        <a:t>end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160930" y="4471872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Modificador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Sentença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puts "Danger, Will Robinson" if radiation &gt; 3000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Estruturas</a:t>
            </a:r>
            <a:r>
              <a:rPr lang="en-US" dirty="0" smtClean="0"/>
              <a:t> de </a:t>
            </a:r>
            <a:r>
              <a:rPr lang="en-US" dirty="0" err="1" smtClean="0"/>
              <a:t>Controle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1757650" cy="707744"/>
          </a:xfrm>
        </p:spPr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14850" y="1600201"/>
          <a:ext cx="6096000" cy="226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Exemplo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dirty="0" smtClean="0"/>
                        <a:t>while weight &lt; 100 and </a:t>
                      </a:r>
                      <a:r>
                        <a:rPr lang="en-US" dirty="0" err="1" smtClean="0"/>
                        <a:t>numPallets</a:t>
                      </a:r>
                      <a:r>
                        <a:rPr lang="en-US" dirty="0" smtClean="0"/>
                        <a:t> &lt;= 30</a:t>
                      </a:r>
                    </a:p>
                    <a:p>
                      <a:r>
                        <a:rPr lang="en-US" dirty="0" smtClean="0"/>
                        <a:t>  pallet = </a:t>
                      </a:r>
                      <a:r>
                        <a:rPr lang="en-US" dirty="0" err="1" smtClean="0"/>
                        <a:t>nextPallet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smtClean="0"/>
                        <a:t>  weight += </a:t>
                      </a:r>
                      <a:r>
                        <a:rPr lang="en-US" dirty="0" err="1" smtClean="0"/>
                        <a:t>pallet.weight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numPallets</a:t>
                      </a:r>
                      <a:r>
                        <a:rPr lang="en-US" dirty="0" smtClean="0"/>
                        <a:t> += 1</a:t>
                      </a:r>
                    </a:p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14850" y="386167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Modificador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Sentença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square = square*square  while square &lt; 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Estrutura</a:t>
            </a:r>
            <a:r>
              <a:rPr lang="en-US" dirty="0" smtClean="0"/>
              <a:t> de </a:t>
            </a:r>
            <a:r>
              <a:rPr lang="en-US" dirty="0" err="1" smtClean="0"/>
              <a:t>Controle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for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57123" y="1600200"/>
          <a:ext cx="6096000" cy="1285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Exemplo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in 0..5</a:t>
                      </a:r>
                    </a:p>
                    <a:p>
                      <a:r>
                        <a:rPr lang="en-US" dirty="0" smtClean="0"/>
                        <a:t>   puts "Value is #{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}"</a:t>
                      </a:r>
                    </a:p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Estrutura</a:t>
            </a:r>
            <a:r>
              <a:rPr lang="en-US" dirty="0" smtClean="0"/>
              <a:t> de </a:t>
            </a:r>
            <a:r>
              <a:rPr lang="en-US" dirty="0" err="1" smtClean="0"/>
              <a:t>Controle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1757650" cy="1056182"/>
          </a:xfrm>
        </p:spPr>
        <p:txBody>
          <a:bodyPr/>
          <a:lstStyle/>
          <a:p>
            <a:r>
              <a:rPr lang="en-US" dirty="0" smtClean="0"/>
              <a:t>until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14850" y="1600201"/>
          <a:ext cx="6096000" cy="226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Exemplo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dirty="0" smtClean="0"/>
                        <a:t>until weight &gt;= 100 ||</a:t>
                      </a:r>
                      <a:r>
                        <a:rPr lang="en-US" dirty="0" err="1" smtClean="0"/>
                        <a:t>numPallets</a:t>
                      </a:r>
                      <a:r>
                        <a:rPr lang="en-US" dirty="0" smtClean="0"/>
                        <a:t> &gt; 30</a:t>
                      </a:r>
                    </a:p>
                    <a:p>
                      <a:r>
                        <a:rPr lang="en-US" dirty="0" smtClean="0"/>
                        <a:t>  pallet = </a:t>
                      </a:r>
                      <a:r>
                        <a:rPr lang="en-US" dirty="0" err="1" smtClean="0"/>
                        <a:t>nextPallet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smtClean="0"/>
                        <a:t>  weight += </a:t>
                      </a:r>
                      <a:r>
                        <a:rPr lang="en-US" dirty="0" err="1" smtClean="0"/>
                        <a:t>pallet.weight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numPallets</a:t>
                      </a:r>
                      <a:r>
                        <a:rPr lang="en-US" dirty="0" smtClean="0"/>
                        <a:t> += 1</a:t>
                      </a:r>
                    </a:p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5247973"/>
            <a:ext cx="5607483" cy="868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 err="1" smtClean="0"/>
              <a:t>Finalmente</a:t>
            </a:r>
            <a:r>
              <a:rPr lang="en-US" dirty="0" smtClean="0"/>
              <a:t> …. </a:t>
            </a:r>
            <a:r>
              <a:rPr lang="en-US" dirty="0" err="1" smtClean="0"/>
              <a:t>Comandos</a:t>
            </a:r>
            <a:r>
              <a:rPr lang="en-US" dirty="0" smtClean="0"/>
              <a:t> de </a:t>
            </a:r>
            <a:r>
              <a:rPr lang="en-US" dirty="0" err="1" smtClean="0"/>
              <a:t>laços</a:t>
            </a:r>
            <a:r>
              <a:rPr lang="en-US" dirty="0" smtClean="0"/>
              <a:t>: continue, break, redo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14850" y="386167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Modificador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Sentença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square = square*square  until square &gt;= 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85492" y="1417638"/>
          <a:ext cx="6096000" cy="3884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dirty="0" smtClean="0"/>
                        <a:t>a = [ 3.14159, "pie", 99 ]</a:t>
                      </a:r>
                    </a:p>
                    <a:p>
                      <a:r>
                        <a:rPr lang="en-US" dirty="0" err="1" smtClean="0"/>
                        <a:t>a.type</a:t>
                      </a:r>
                      <a:r>
                        <a:rPr lang="en-US" dirty="0" smtClean="0"/>
                        <a:t>	       #	Array</a:t>
                      </a:r>
                    </a:p>
                    <a:p>
                      <a:r>
                        <a:rPr lang="en-US" dirty="0" err="1" smtClean="0"/>
                        <a:t>a.length</a:t>
                      </a:r>
                      <a:r>
                        <a:rPr lang="en-US" dirty="0" smtClean="0"/>
                        <a:t>	       #	3</a:t>
                      </a:r>
                    </a:p>
                    <a:p>
                      <a:r>
                        <a:rPr lang="en-US" dirty="0" smtClean="0"/>
                        <a:t>a[0]                  #	3.14159</a:t>
                      </a:r>
                    </a:p>
                    <a:p>
                      <a:r>
                        <a:rPr lang="en-US" dirty="0" smtClean="0"/>
                        <a:t>a &lt;&lt; 1</a:t>
                      </a:r>
                    </a:p>
                    <a:p>
                      <a:r>
                        <a:rPr lang="en-US" dirty="0" smtClean="0"/>
                        <a:t>a[3]                  #        1</a:t>
                      </a:r>
                    </a:p>
                    <a:p>
                      <a:r>
                        <a:rPr lang="en-US" dirty="0" smtClean="0"/>
                        <a:t>a[-2]                 #        99</a:t>
                      </a:r>
                    </a:p>
                    <a:p>
                      <a:r>
                        <a:rPr lang="en-US" baseline="0" dirty="0" smtClean="0"/>
                        <a:t>b = </a:t>
                      </a:r>
                      <a:r>
                        <a:rPr lang="en-US" baseline="0" dirty="0" err="1" smtClean="0"/>
                        <a:t>Array.new</a:t>
                      </a:r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b</a:t>
                      </a:r>
                      <a:r>
                        <a:rPr lang="en-US" baseline="0" dirty="0" smtClean="0"/>
                        <a:t> &lt;&lt; a               #   [[3.14159, "pie", 99, 1]] </a:t>
                      </a:r>
                    </a:p>
                    <a:p>
                      <a:r>
                        <a:rPr lang="en-US" baseline="0" dirty="0" smtClean="0"/>
                        <a:t>b[0..3] = a        #   [3.14159, "pie", 99, 1]</a:t>
                      </a:r>
                    </a:p>
                    <a:p>
                      <a:r>
                        <a:rPr lang="en-US" baseline="0" dirty="0" smtClean="0"/>
                        <a:t>b[0, 2] = 1        #   [1, 1]</a:t>
                      </a:r>
                    </a:p>
                    <a:p>
                      <a:r>
                        <a:rPr lang="en-US" baseline="0" dirty="0" err="1" smtClean="0"/>
                        <a:t>c</a:t>
                      </a:r>
                      <a:r>
                        <a:rPr lang="en-US" baseline="0" dirty="0" smtClean="0"/>
                        <a:t> = %</a:t>
                      </a:r>
                      <a:r>
                        <a:rPr lang="en-US" baseline="0" dirty="0" err="1" smtClean="0"/>
                        <a:t>w{a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</a:t>
                      </a:r>
                      <a:r>
                        <a:rPr lang="en-US" baseline="0" dirty="0" smtClean="0"/>
                        <a:t> }                #  =&gt;  ["a", "</a:t>
                      </a:r>
                      <a:r>
                        <a:rPr lang="en-US" baseline="0" dirty="0" err="1" smtClean="0"/>
                        <a:t>b</a:t>
                      </a:r>
                      <a:r>
                        <a:rPr lang="en-US" baseline="0" dirty="0" smtClean="0"/>
                        <a:t>", "</a:t>
                      </a:r>
                      <a:r>
                        <a:rPr lang="en-US" baseline="0" dirty="0" err="1" smtClean="0"/>
                        <a:t>c</a:t>
                      </a:r>
                      <a:r>
                        <a:rPr lang="en-US" baseline="0" dirty="0" smtClean="0"/>
                        <a:t>", "</a:t>
                      </a:r>
                      <a:r>
                        <a:rPr lang="en-US" baseline="0" dirty="0" err="1" smtClean="0"/>
                        <a:t>d</a:t>
                      </a:r>
                      <a:r>
                        <a:rPr lang="en-US" baseline="0" dirty="0" smtClean="0"/>
                        <a:t>"]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3884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smtClean="0"/>
                        <a:t>Hash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</a:t>
                      </a:r>
                      <a:r>
                        <a:rPr lang="en-US" dirty="0" smtClean="0"/>
                        <a:t> = {'dog' =&gt; 'canine', 'cat' =&gt; 'feline', 'donkey' =&gt; 'asinine'}</a:t>
                      </a:r>
                    </a:p>
                    <a:p>
                      <a:r>
                        <a:rPr lang="en-US" dirty="0" err="1" smtClean="0"/>
                        <a:t>h.length</a:t>
                      </a:r>
                      <a:r>
                        <a:rPr lang="en-US" dirty="0" smtClean="0"/>
                        <a:t>	#	3</a:t>
                      </a:r>
                    </a:p>
                    <a:p>
                      <a:r>
                        <a:rPr lang="en-US" dirty="0" err="1" smtClean="0"/>
                        <a:t>h['dog</a:t>
                      </a:r>
                      <a:r>
                        <a:rPr lang="en-US" dirty="0" smtClean="0"/>
                        <a:t>']	#	"canine"</a:t>
                      </a:r>
                    </a:p>
                    <a:p>
                      <a:r>
                        <a:rPr lang="en-US" dirty="0" err="1" smtClean="0"/>
                        <a:t>h['cow</a:t>
                      </a:r>
                      <a:r>
                        <a:rPr lang="en-US" dirty="0" smtClean="0"/>
                        <a:t>'] = 'bovine'</a:t>
                      </a:r>
                    </a:p>
                    <a:p>
                      <a:r>
                        <a:rPr lang="en-US" dirty="0" smtClean="0"/>
                        <a:t>h[12]    = '</a:t>
                      </a:r>
                      <a:r>
                        <a:rPr lang="en-US" dirty="0" err="1" smtClean="0"/>
                        <a:t>dodecine</a:t>
                      </a:r>
                      <a:r>
                        <a:rPr lang="en-US" dirty="0" smtClean="0"/>
                        <a:t>'</a:t>
                      </a:r>
                    </a:p>
                    <a:p>
                      <a:r>
                        <a:rPr lang="en-US" dirty="0" err="1" smtClean="0"/>
                        <a:t>h['cat</a:t>
                      </a:r>
                      <a:r>
                        <a:rPr lang="en-US" dirty="0" smtClean="0"/>
                        <a:t>'] = 99</a:t>
                      </a:r>
                    </a:p>
                    <a:p>
                      <a:r>
                        <a:rPr lang="en-US" dirty="0" err="1" smtClean="0"/>
                        <a:t>h</a:t>
                      </a:r>
                      <a:r>
                        <a:rPr lang="en-US" dirty="0" smtClean="0"/>
                        <a:t>	# =&gt; {"cow"=&gt;"bovine", "cat"=&gt;99, 12=&gt;"</a:t>
                      </a:r>
                      <a:r>
                        <a:rPr lang="en-US" dirty="0" err="1" smtClean="0"/>
                        <a:t>dodecine</a:t>
                      </a:r>
                      <a:r>
                        <a:rPr lang="en-US" dirty="0" smtClean="0"/>
                        <a:t>", "donkey"=&gt;"asinine", "dog"=&gt;"canine"}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 = [[1, 'a'],[2, 'b'],[3, '</a:t>
                      </a:r>
                      <a:r>
                        <a:rPr lang="en-US" dirty="0" err="1" smtClean="0"/>
                        <a:t>c</a:t>
                      </a:r>
                      <a:r>
                        <a:rPr lang="en-US" dirty="0" smtClean="0"/>
                        <a:t>'], [4, '</a:t>
                      </a:r>
                      <a:r>
                        <a:rPr lang="en-US" dirty="0" err="1" smtClean="0"/>
                        <a:t>d</a:t>
                      </a:r>
                      <a:r>
                        <a:rPr lang="en-US" dirty="0" smtClean="0"/>
                        <a:t>']]</a:t>
                      </a:r>
                    </a:p>
                    <a:p>
                      <a:r>
                        <a:rPr lang="en-US" dirty="0" err="1" smtClean="0"/>
                        <a:t>b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Hash[a</a:t>
                      </a:r>
                      <a:r>
                        <a:rPr lang="en-US" dirty="0" smtClean="0"/>
                        <a:t>]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# =&gt; {1=&gt;"a", 2=&gt;"</a:t>
                      </a:r>
                      <a:r>
                        <a:rPr lang="en-US" dirty="0" err="1" smtClean="0"/>
                        <a:t>b</a:t>
                      </a:r>
                      <a:r>
                        <a:rPr lang="en-US" dirty="0" smtClean="0"/>
                        <a:t>", 3=&gt;"</a:t>
                      </a:r>
                      <a:r>
                        <a:rPr lang="en-US" dirty="0" err="1" smtClean="0"/>
                        <a:t>c</a:t>
                      </a:r>
                      <a:r>
                        <a:rPr lang="en-US" dirty="0" smtClean="0"/>
                        <a:t>", 4=&gt;"</a:t>
                      </a:r>
                      <a:r>
                        <a:rPr lang="en-US" dirty="0" err="1" smtClean="0"/>
                        <a:t>d</a:t>
                      </a:r>
                      <a:r>
                        <a:rPr lang="en-US" dirty="0" smtClean="0"/>
                        <a:t>"}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Blocos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Iteradores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417638"/>
          <a:ext cx="6096000" cy="25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Passando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blocos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dirty="0" smtClean="0"/>
                        <a:t>(1..12).each</a:t>
                      </a:r>
                      <a:r>
                        <a:rPr lang="en-US" baseline="0" dirty="0" smtClean="0"/>
                        <a:t> { |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| puts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}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#or</a:t>
                      </a:r>
                    </a:p>
                    <a:p>
                      <a:r>
                        <a:rPr lang="en-US" baseline="0" dirty="0" smtClean="0"/>
                        <a:t>[1, 2, 4].each do |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|</a:t>
                      </a:r>
                    </a:p>
                    <a:p>
                      <a:r>
                        <a:rPr lang="en-US" baseline="0" dirty="0" smtClean="0"/>
                        <a:t>    puts </a:t>
                      </a:r>
                      <a:r>
                        <a:rPr lang="en-US" baseline="0" dirty="0" err="1" smtClean="0"/>
                        <a:t>i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end</a:t>
                      </a:r>
                    </a:p>
                    <a:p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Enumeráveis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Métodos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all?, any?, collect, detect, </a:t>
            </a:r>
            <a:r>
              <a:rPr lang="en-US" dirty="0" err="1" smtClean="0"/>
              <a:t>each_cons</a:t>
            </a:r>
            <a:r>
              <a:rPr lang="en-US" dirty="0" smtClean="0"/>
              <a:t>, </a:t>
            </a:r>
            <a:r>
              <a:rPr lang="en-US" dirty="0" err="1" smtClean="0"/>
              <a:t>each_slice</a:t>
            </a:r>
            <a:r>
              <a:rPr lang="en-US" dirty="0" smtClean="0"/>
              <a:t>, </a:t>
            </a:r>
            <a:r>
              <a:rPr lang="en-US" dirty="0" err="1" smtClean="0"/>
              <a:t>each_with_index</a:t>
            </a:r>
            <a:r>
              <a:rPr lang="en-US" dirty="0" smtClean="0"/>
              <a:t>, entries, </a:t>
            </a:r>
            <a:r>
              <a:rPr lang="en-US" dirty="0" err="1" smtClean="0"/>
              <a:t>enum_cons</a:t>
            </a:r>
            <a:r>
              <a:rPr lang="en-US" dirty="0" smtClean="0"/>
              <a:t>, </a:t>
            </a:r>
            <a:r>
              <a:rPr lang="en-US" dirty="0" err="1" smtClean="0"/>
              <a:t>enum_slice</a:t>
            </a:r>
            <a:r>
              <a:rPr lang="en-US" dirty="0" smtClean="0"/>
              <a:t>, </a:t>
            </a:r>
            <a:r>
              <a:rPr lang="en-US" dirty="0" err="1" smtClean="0"/>
              <a:t>enum_with_index</a:t>
            </a:r>
            <a:r>
              <a:rPr lang="en-US" dirty="0" smtClean="0"/>
              <a:t>, </a:t>
            </a:r>
            <a:r>
              <a:rPr lang="en-US" dirty="0" err="1" smtClean="0"/>
              <a:t>ﬁnd</a:t>
            </a:r>
            <a:r>
              <a:rPr lang="en-US" dirty="0" smtClean="0"/>
              <a:t>, </a:t>
            </a:r>
            <a:r>
              <a:rPr lang="en-US" dirty="0" err="1" smtClean="0"/>
              <a:t>ﬁnd_all</a:t>
            </a:r>
            <a:r>
              <a:rPr lang="en-US" dirty="0" smtClean="0"/>
              <a:t>, </a:t>
            </a:r>
            <a:r>
              <a:rPr lang="en-US" dirty="0" err="1" smtClean="0"/>
              <a:t>grep</a:t>
            </a:r>
            <a:r>
              <a:rPr lang="en-US" dirty="0" smtClean="0"/>
              <a:t>, include?, inject, map, max, member?, min, partition, reject, select, sort, </a:t>
            </a:r>
            <a:r>
              <a:rPr lang="en-US" dirty="0" err="1" smtClean="0"/>
              <a:t>sort_by</a:t>
            </a:r>
            <a:r>
              <a:rPr lang="en-US" dirty="0" smtClean="0"/>
              <a:t>, </a:t>
            </a:r>
            <a:r>
              <a:rPr lang="en-US" dirty="0" err="1" smtClean="0"/>
              <a:t>to_a</a:t>
            </a:r>
            <a:r>
              <a:rPr lang="en-US" dirty="0" smtClean="0"/>
              <a:t>, </a:t>
            </a:r>
            <a:r>
              <a:rPr lang="en-US" dirty="0" err="1" smtClean="0"/>
              <a:t>to_set</a:t>
            </a:r>
            <a:r>
              <a:rPr lang="en-US" dirty="0" smtClean="0"/>
              <a:t>, zip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Exemplos</a:t>
            </a:r>
            <a:r>
              <a:rPr lang="en-US" dirty="0" smtClean="0"/>
              <a:t> com </a:t>
            </a:r>
            <a:r>
              <a:rPr lang="en-US" dirty="0" err="1" smtClean="0"/>
              <a:t>Enumeráveis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84298" y="1417638"/>
          <a:ext cx="6096000" cy="1833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names = %</a:t>
                      </a:r>
                      <a:r>
                        <a:rPr lang="en-US" dirty="0" err="1" smtClean="0"/>
                        <a:t>w</a:t>
                      </a:r>
                      <a:r>
                        <a:rPr lang="en-US" dirty="0" smtClean="0"/>
                        <a:t>{ Frye </a:t>
                      </a:r>
                      <a:r>
                        <a:rPr lang="en-US" dirty="0" err="1" smtClean="0"/>
                        <a:t>Leela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Zoidberg</a:t>
                      </a:r>
                      <a:r>
                        <a:rPr lang="en-US" dirty="0" smtClean="0"/>
                        <a:t> }</a:t>
                      </a:r>
                    </a:p>
                    <a:p>
                      <a:r>
                        <a:rPr lang="en-US" dirty="0" err="1" smtClean="0"/>
                        <a:t>names.find</a:t>
                      </a:r>
                      <a:r>
                        <a:rPr lang="en-US" dirty="0" smtClean="0"/>
                        <a:t> {|name|  </a:t>
                      </a:r>
                      <a:r>
                        <a:rPr lang="en-US" dirty="0" err="1" smtClean="0"/>
                        <a:t>name.length</a:t>
                      </a:r>
                      <a:r>
                        <a:rPr lang="en-US" dirty="0" smtClean="0"/>
                        <a:t>&gt;4}</a:t>
                      </a:r>
                      <a:r>
                        <a:rPr lang="en-US" baseline="0" dirty="0" smtClean="0"/>
                        <a:t>          </a:t>
                      </a:r>
                      <a:r>
                        <a:rPr lang="en-US" dirty="0" smtClean="0"/>
                        <a:t># =&gt; "</a:t>
                      </a:r>
                      <a:r>
                        <a:rPr lang="en-US" dirty="0" err="1" smtClean="0"/>
                        <a:t>Leela</a:t>
                      </a:r>
                      <a:r>
                        <a:rPr lang="en-US" dirty="0" smtClean="0"/>
                        <a:t>"</a:t>
                      </a:r>
                    </a:p>
                    <a:p>
                      <a:r>
                        <a:rPr lang="en-US" dirty="0" err="1" smtClean="0"/>
                        <a:t>names.find_all</a:t>
                      </a:r>
                      <a:r>
                        <a:rPr lang="en-US" dirty="0" smtClean="0"/>
                        <a:t> { |name| </a:t>
                      </a:r>
                      <a:r>
                        <a:rPr lang="en-US" dirty="0" err="1" smtClean="0"/>
                        <a:t>name.length</a:t>
                      </a:r>
                      <a:r>
                        <a:rPr lang="en-US" baseline="0" dirty="0" smtClean="0"/>
                        <a:t> &gt; 4</a:t>
                      </a:r>
                      <a:r>
                        <a:rPr lang="en-US" dirty="0" smtClean="0"/>
                        <a:t>}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    #=&gt; ["</a:t>
                      </a:r>
                      <a:r>
                        <a:rPr lang="en-US" dirty="0" err="1" smtClean="0"/>
                        <a:t>Leela</a:t>
                      </a:r>
                      <a:r>
                        <a:rPr lang="en-US" dirty="0" smtClean="0"/>
                        <a:t>", "</a:t>
                      </a:r>
                      <a:r>
                        <a:rPr lang="en-US" dirty="0" err="1" smtClean="0"/>
                        <a:t>Zoidberg</a:t>
                      </a:r>
                      <a:r>
                        <a:rPr lang="en-US" dirty="0" smtClean="0"/>
                        <a:t>"]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84298" y="4755756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grep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names.grep</a:t>
                      </a:r>
                      <a:r>
                        <a:rPr lang="en-US" dirty="0" smtClean="0"/>
                        <a:t> /</a:t>
                      </a:r>
                      <a:r>
                        <a:rPr lang="en-US" dirty="0" err="1" smtClean="0"/>
                        <a:t>oidberg</a:t>
                      </a:r>
                      <a:r>
                        <a:rPr lang="en-US" dirty="0" smtClean="0"/>
                        <a:t>/</a:t>
                      </a:r>
                    </a:p>
                    <a:p>
                      <a:r>
                        <a:rPr lang="en-US" dirty="0" smtClean="0"/>
                        <a:t># =&gt; ["</a:t>
                      </a:r>
                      <a:r>
                        <a:rPr lang="en-US" dirty="0" err="1" smtClean="0"/>
                        <a:t>Zoidberg</a:t>
                      </a:r>
                      <a:r>
                        <a:rPr lang="en-US" dirty="0" smtClean="0"/>
                        <a:t>"]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84298" y="3459775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group_by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names.group_by</a:t>
                      </a:r>
                      <a:r>
                        <a:rPr lang="en-US" dirty="0" smtClean="0"/>
                        <a:t> {|name|  </a:t>
                      </a:r>
                      <a:r>
                        <a:rPr lang="en-US" dirty="0" err="1" smtClean="0"/>
                        <a:t>name.length</a:t>
                      </a:r>
                      <a:r>
                        <a:rPr lang="en-US" dirty="0" smtClean="0"/>
                        <a:t>}</a:t>
                      </a:r>
                    </a:p>
                    <a:p>
                      <a:r>
                        <a:rPr lang="en-US" dirty="0" smtClean="0"/>
                        <a:t>   # =&gt;  {4=&gt;["Frye"], 5=&gt;["</a:t>
                      </a:r>
                      <a:r>
                        <a:rPr lang="en-US" dirty="0" err="1" smtClean="0"/>
                        <a:t>Leela</a:t>
                      </a:r>
                      <a:r>
                        <a:rPr lang="en-US" dirty="0" smtClean="0"/>
                        <a:t>"], 8=&gt;["</a:t>
                      </a:r>
                      <a:r>
                        <a:rPr lang="en-US" dirty="0" err="1" smtClean="0"/>
                        <a:t>Zoidberg</a:t>
                      </a:r>
                      <a:r>
                        <a:rPr lang="en-US" dirty="0" smtClean="0"/>
                        <a:t>"]}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exemplos</a:t>
            </a:r>
            <a:r>
              <a:rPr lang="en-US" dirty="0" smtClean="0"/>
              <a:t> com </a:t>
            </a:r>
            <a:r>
              <a:rPr lang="en-US" dirty="0" err="1" smtClean="0"/>
              <a:t>Enumeráveis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84298" y="1417638"/>
          <a:ext cx="6096000" cy="1285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names = %</a:t>
                      </a:r>
                      <a:r>
                        <a:rPr lang="en-US" dirty="0" err="1" smtClean="0"/>
                        <a:t>w</a:t>
                      </a:r>
                      <a:r>
                        <a:rPr lang="en-US" dirty="0" smtClean="0"/>
                        <a:t>{ Frye </a:t>
                      </a:r>
                      <a:r>
                        <a:rPr lang="en-US" dirty="0" err="1" smtClean="0"/>
                        <a:t>Leela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Zoidberg</a:t>
                      </a:r>
                      <a:r>
                        <a:rPr lang="en-US" dirty="0" smtClean="0"/>
                        <a:t> }</a:t>
                      </a:r>
                    </a:p>
                    <a:p>
                      <a:r>
                        <a:rPr lang="en-US" dirty="0" err="1" smtClean="0"/>
                        <a:t>names.map</a:t>
                      </a:r>
                      <a:r>
                        <a:rPr lang="en-US" dirty="0" smtClean="0"/>
                        <a:t> {|name| </a:t>
                      </a:r>
                      <a:r>
                        <a:rPr lang="en-US" dirty="0" err="1" smtClean="0"/>
                        <a:t>name.downcase</a:t>
                      </a:r>
                      <a:r>
                        <a:rPr lang="en-US" dirty="0" smtClean="0"/>
                        <a:t>}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# =&gt; ["</a:t>
                      </a:r>
                      <a:r>
                        <a:rPr lang="en-US" dirty="0" err="1" smtClean="0"/>
                        <a:t>frye</a:t>
                      </a:r>
                      <a:r>
                        <a:rPr lang="en-US" dirty="0" smtClean="0"/>
                        <a:t>", "</a:t>
                      </a:r>
                      <a:r>
                        <a:rPr lang="en-US" dirty="0" err="1" smtClean="0"/>
                        <a:t>leela</a:t>
                      </a:r>
                      <a:r>
                        <a:rPr lang="en-US" dirty="0" smtClean="0"/>
                        <a:t>", "</a:t>
                      </a:r>
                      <a:r>
                        <a:rPr lang="en-US" dirty="0" err="1" smtClean="0"/>
                        <a:t>zoidberg</a:t>
                      </a:r>
                      <a:r>
                        <a:rPr lang="en-US" dirty="0" smtClean="0"/>
                        <a:t>"]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84298" y="4755756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reduce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names.reduce</a:t>
                      </a:r>
                      <a:r>
                        <a:rPr lang="en-US" dirty="0" smtClean="0"/>
                        <a:t> {|acc, name| </a:t>
                      </a:r>
                      <a:r>
                        <a:rPr lang="en-US" dirty="0" err="1" smtClean="0"/>
                        <a:t>name.length</a:t>
                      </a:r>
                      <a:r>
                        <a:rPr lang="en-US" dirty="0" smtClean="0"/>
                        <a:t> &lt;= 5 ? acc + name : acc }</a:t>
                      </a:r>
                      <a:r>
                        <a:rPr lang="en-US" baseline="0" dirty="0" smtClean="0"/>
                        <a:t>            #  =&gt; "</a:t>
                      </a:r>
                      <a:r>
                        <a:rPr lang="en-US" baseline="0" dirty="0" err="1" smtClean="0"/>
                        <a:t>FryeLeela</a:t>
                      </a:r>
                      <a:r>
                        <a:rPr lang="en-US" baseline="0" dirty="0" smtClean="0"/>
                        <a:t>"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84298" y="3187658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names.join</a:t>
                      </a:r>
                      <a:r>
                        <a:rPr lang="en-US" dirty="0" smtClean="0"/>
                        <a:t> ", "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=&gt; "Frye, </a:t>
                      </a:r>
                      <a:r>
                        <a:rPr lang="en-US" baseline="0" dirty="0" err="1" smtClean="0"/>
                        <a:t>Leela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Zoidberg</a:t>
                      </a:r>
                      <a:r>
                        <a:rPr lang="en-US" baseline="0" dirty="0" smtClean="0"/>
                        <a:t>"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Apresentação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011381" cy="4580746"/>
          </a:xfrm>
        </p:spPr>
        <p:txBody>
          <a:bodyPr>
            <a:normAutofit/>
          </a:bodyPr>
          <a:lstStyle/>
          <a:p>
            <a:r>
              <a:rPr lang="en-US" dirty="0" smtClean="0"/>
              <a:t>Eduardo Nicola </a:t>
            </a:r>
            <a:r>
              <a:rPr lang="en-US" dirty="0" err="1" smtClean="0"/>
              <a:t>Ferraz</a:t>
            </a:r>
            <a:r>
              <a:rPr lang="en-US" dirty="0" smtClean="0"/>
              <a:t> </a:t>
            </a:r>
            <a:r>
              <a:rPr lang="en-US" dirty="0" err="1" smtClean="0"/>
              <a:t>Zagari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    </a:t>
            </a:r>
            <a:r>
              <a:rPr lang="en-US" dirty="0" smtClean="0">
                <a:hlinkClick r:id="rId3"/>
              </a:rPr>
              <a:t>zagari@abril.com.br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Rodrigo </a:t>
            </a:r>
            <a:r>
              <a:rPr lang="en-US" dirty="0" err="1" smtClean="0"/>
              <a:t>di</a:t>
            </a:r>
            <a:r>
              <a:rPr lang="en-US" dirty="0" smtClean="0"/>
              <a:t> Lorenzo Lopes</a:t>
            </a:r>
          </a:p>
          <a:p>
            <a:pPr lvl="1">
              <a:buNone/>
            </a:pPr>
            <a:r>
              <a:rPr lang="en-US" dirty="0" err="1" smtClean="0"/>
              <a:t>lorenzo@abril.com.br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581" y="1600200"/>
            <a:ext cx="3442071" cy="25170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Invocando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85492" y="1417638"/>
          <a:ext cx="6096000" cy="4159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smtClean="0"/>
                        <a:t>yield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dirty="0" smtClean="0"/>
                        <a:t>def </a:t>
                      </a:r>
                      <a:r>
                        <a:rPr lang="en-US" dirty="0" err="1" smtClean="0"/>
                        <a:t>proxy_method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puts "Calling command at: #{</a:t>
                      </a:r>
                      <a:r>
                        <a:rPr lang="en-US" dirty="0" err="1" smtClean="0"/>
                        <a:t>Time.new</a:t>
                      </a:r>
                      <a:r>
                        <a:rPr lang="en-US" dirty="0" smtClean="0"/>
                        <a:t>}"</a:t>
                      </a:r>
                    </a:p>
                    <a:p>
                      <a:r>
                        <a:rPr lang="en-US" dirty="0" smtClean="0"/>
                        <a:t>  yield</a:t>
                      </a:r>
                    </a:p>
                    <a:p>
                      <a:r>
                        <a:rPr lang="en-US" dirty="0" smtClean="0"/>
                        <a:t>end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proxy_method</a:t>
                      </a:r>
                      <a:r>
                        <a:rPr lang="en-US" dirty="0" smtClean="0"/>
                        <a:t> { puts "hello world </a:t>
                      </a:r>
                      <a:r>
                        <a:rPr lang="en-US" dirty="0" err="1" smtClean="0"/>
                        <a:t>proxified</a:t>
                      </a:r>
                      <a:r>
                        <a:rPr lang="en-US" dirty="0" smtClean="0"/>
                        <a:t>! "}</a:t>
                      </a:r>
                    </a:p>
                    <a:p>
                      <a:r>
                        <a:rPr lang="en-US" dirty="0" smtClean="0"/>
                        <a:t>#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dirty="0" smtClean="0"/>
                        <a:t> com </a:t>
                      </a:r>
                      <a:r>
                        <a:rPr lang="en-US" dirty="0" err="1" smtClean="0"/>
                        <a:t>paremtros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def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proxy_method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yield(Time.new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smtClean="0"/>
                        <a:t>end</a:t>
                      </a:r>
                      <a:br>
                        <a:rPr lang="en-US" dirty="0" smtClean="0"/>
                      </a:br>
                      <a:r>
                        <a:rPr lang="en-US" dirty="0" err="1" smtClean="0"/>
                        <a:t>proxy_method</a:t>
                      </a:r>
                      <a:r>
                        <a:rPr lang="en-US" baseline="0" dirty="0" smtClean="0"/>
                        <a:t> {|time| puts </a:t>
                      </a:r>
                      <a:r>
                        <a:rPr lang="en-US" dirty="0" smtClean="0"/>
                        <a:t>"hello world </a:t>
                      </a:r>
                      <a:r>
                        <a:rPr lang="en-US" dirty="0" err="1" smtClean="0"/>
                        <a:t>proxified</a:t>
                      </a:r>
                      <a:r>
                        <a:rPr lang="en-US" dirty="0" smtClean="0"/>
                        <a:t>  at #{time}"</a:t>
                      </a:r>
                      <a:r>
                        <a:rPr lang="en-US" baseline="0" dirty="0" smtClean="0"/>
                        <a:t>}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Invocando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r>
              <a:rPr lang="en-US" dirty="0" smtClean="0"/>
              <a:t> II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85492" y="1417638"/>
          <a:ext cx="6096000" cy="4433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smtClean="0"/>
                        <a:t>Proc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dirty="0" smtClean="0"/>
                        <a:t>def </a:t>
                      </a:r>
                      <a:r>
                        <a:rPr lang="en-US" dirty="0" err="1" smtClean="0"/>
                        <a:t>proxy_method(&amp;method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smtClean="0"/>
                        <a:t>  # </a:t>
                      </a:r>
                      <a:r>
                        <a:rPr lang="en-US" dirty="0" err="1" smtClean="0"/>
                        <a:t>argumento</a:t>
                      </a:r>
                      <a:r>
                        <a:rPr lang="en-US" baseline="0" dirty="0" smtClean="0"/>
                        <a:t> com &amp; </a:t>
                      </a:r>
                      <a:r>
                        <a:rPr lang="en-US" baseline="0" dirty="0" err="1" smtClean="0"/>
                        <a:t>precisa</a:t>
                      </a:r>
                      <a:r>
                        <a:rPr lang="en-US" baseline="0" dirty="0" smtClean="0"/>
                        <a:t> ser </a:t>
                      </a:r>
                      <a:r>
                        <a:rPr lang="en-US" baseline="0" dirty="0" err="1" smtClean="0"/>
                        <a:t>o</a:t>
                      </a:r>
                      <a:r>
                        <a:rPr lang="en-US" baseline="0" dirty="0" smtClean="0"/>
                        <a:t> ultimo </a:t>
                      </a:r>
                      <a:r>
                        <a:rPr lang="en-US" baseline="0" dirty="0" err="1" smtClean="0"/>
                        <a:t>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lista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puts "Calling command at: #{</a:t>
                      </a:r>
                      <a:r>
                        <a:rPr lang="en-US" dirty="0" err="1" smtClean="0"/>
                        <a:t>Time.new</a:t>
                      </a:r>
                      <a:r>
                        <a:rPr lang="en-US" dirty="0" smtClean="0"/>
                        <a:t>}"</a:t>
                      </a:r>
                    </a:p>
                    <a:p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method.call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end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proxy_method</a:t>
                      </a:r>
                      <a:r>
                        <a:rPr lang="en-US" dirty="0" smtClean="0"/>
                        <a:t> { puts "hello world </a:t>
                      </a:r>
                      <a:r>
                        <a:rPr lang="en-US" dirty="0" err="1" smtClean="0"/>
                        <a:t>proxified</a:t>
                      </a:r>
                      <a:r>
                        <a:rPr lang="en-US" dirty="0" smtClean="0"/>
                        <a:t>! "}</a:t>
                      </a:r>
                    </a:p>
                    <a:p>
                      <a:r>
                        <a:rPr lang="en-US" dirty="0" smtClean="0"/>
                        <a:t>#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dirty="0" smtClean="0"/>
                        <a:t> com </a:t>
                      </a:r>
                      <a:r>
                        <a:rPr lang="en-US" dirty="0" err="1" smtClean="0"/>
                        <a:t>paremtros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def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proxy_method</a:t>
                      </a:r>
                      <a:r>
                        <a:rPr lang="en-US" baseline="0" dirty="0" smtClean="0"/>
                        <a:t> (&amp;method)</a:t>
                      </a:r>
                    </a:p>
                    <a:p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method.call(Time.new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smtClean="0"/>
                        <a:t>end</a:t>
                      </a:r>
                      <a:br>
                        <a:rPr lang="en-US" dirty="0" smtClean="0"/>
                      </a:br>
                      <a:r>
                        <a:rPr lang="en-US" dirty="0" err="1" smtClean="0"/>
                        <a:t>proxy_method</a:t>
                      </a:r>
                      <a:r>
                        <a:rPr lang="en-US" baseline="0" dirty="0" smtClean="0"/>
                        <a:t> {|time| puts </a:t>
                      </a:r>
                      <a:r>
                        <a:rPr lang="en-US" dirty="0" smtClean="0"/>
                        <a:t>"hello world </a:t>
                      </a:r>
                      <a:r>
                        <a:rPr lang="en-US" dirty="0" err="1" smtClean="0"/>
                        <a:t>proxified</a:t>
                      </a:r>
                      <a:r>
                        <a:rPr lang="en-US" dirty="0" smtClean="0"/>
                        <a:t>  at #{time}"</a:t>
                      </a:r>
                      <a:r>
                        <a:rPr lang="en-US" baseline="0" dirty="0" smtClean="0"/>
                        <a:t>}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</a:t>
            </a:r>
            <a:r>
              <a:rPr lang="en-US" dirty="0" err="1" smtClean="0"/>
              <a:t>x</a:t>
            </a:r>
            <a:r>
              <a:rPr lang="en-US" dirty="0" smtClean="0"/>
              <a:t> Lambda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85492" y="1417638"/>
          <a:ext cx="6096000" cy="226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smtClean="0"/>
                        <a:t>Proc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fx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err="1" smtClean="0"/>
                        <a:t>Proc.new</a:t>
                      </a:r>
                      <a:r>
                        <a:rPr lang="en-US" baseline="0" dirty="0" smtClean="0"/>
                        <a:t> {|</a:t>
                      </a:r>
                      <a:r>
                        <a:rPr lang="en-US" baseline="0" dirty="0" err="1" smtClean="0"/>
                        <a:t>x</a:t>
                      </a:r>
                      <a:r>
                        <a:rPr lang="en-US" baseline="0" dirty="0" smtClean="0"/>
                        <a:t>| </a:t>
                      </a:r>
                      <a:r>
                        <a:rPr lang="en-US" baseline="0" dirty="0" err="1" smtClean="0"/>
                        <a:t>x</a:t>
                      </a:r>
                      <a:r>
                        <a:rPr lang="en-US" baseline="0" dirty="0" smtClean="0"/>
                        <a:t>**2} </a:t>
                      </a:r>
                    </a:p>
                    <a:p>
                      <a:r>
                        <a:rPr lang="en-US" baseline="0" dirty="0" err="1" smtClean="0"/>
                        <a:t>fxy</a:t>
                      </a:r>
                      <a:r>
                        <a:rPr lang="en-US" baseline="0" dirty="0" smtClean="0"/>
                        <a:t> = proc {|</a:t>
                      </a:r>
                      <a:r>
                        <a:rPr lang="en-US" baseline="0" dirty="0" err="1" smtClean="0"/>
                        <a:t>x,y</a:t>
                      </a:r>
                      <a:r>
                        <a:rPr lang="en-US" baseline="0" dirty="0" smtClean="0"/>
                        <a:t>| </a:t>
                      </a:r>
                      <a:r>
                        <a:rPr lang="en-US" baseline="0" dirty="0" err="1" smtClean="0"/>
                        <a:t>x+y</a:t>
                      </a:r>
                      <a:r>
                        <a:rPr lang="en-US" baseline="0" dirty="0" smtClean="0"/>
                        <a:t>}</a:t>
                      </a:r>
                    </a:p>
                    <a:p>
                      <a:r>
                        <a:rPr lang="en-US" baseline="0" dirty="0" smtClean="0"/>
                        <a:t># calling</a:t>
                      </a:r>
                    </a:p>
                    <a:p>
                      <a:r>
                        <a:rPr lang="en-US" baseline="0" dirty="0" smtClean="0"/>
                        <a:t>fx.call(2) # =&gt; 4</a:t>
                      </a:r>
                    </a:p>
                    <a:p>
                      <a:r>
                        <a:rPr lang="en-US" baseline="0" dirty="0" smtClean="0"/>
                        <a:t>fxy[2,3,4] #=&gt; 5 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85492" y="3679113"/>
          <a:ext cx="6096000" cy="226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smtClean="0"/>
                        <a:t>Lambda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fx</a:t>
                      </a:r>
                      <a:r>
                        <a:rPr lang="en-US" baseline="0" dirty="0" smtClean="0"/>
                        <a:t> = lambda {|</a:t>
                      </a:r>
                      <a:r>
                        <a:rPr lang="en-US" baseline="0" dirty="0" err="1" smtClean="0"/>
                        <a:t>x</a:t>
                      </a:r>
                      <a:r>
                        <a:rPr lang="en-US" baseline="0" dirty="0" smtClean="0"/>
                        <a:t>| </a:t>
                      </a:r>
                      <a:r>
                        <a:rPr lang="en-US" baseline="0" dirty="0" err="1" smtClean="0"/>
                        <a:t>x</a:t>
                      </a:r>
                      <a:r>
                        <a:rPr lang="en-US" baseline="0" dirty="0" smtClean="0"/>
                        <a:t>**2} </a:t>
                      </a:r>
                    </a:p>
                    <a:p>
                      <a:r>
                        <a:rPr lang="en-US" baseline="0" dirty="0" err="1" smtClean="0"/>
                        <a:t>fxy</a:t>
                      </a:r>
                      <a:r>
                        <a:rPr lang="en-US" baseline="0" dirty="0" smtClean="0"/>
                        <a:t> = lambda {|</a:t>
                      </a:r>
                      <a:r>
                        <a:rPr lang="en-US" baseline="0" dirty="0" err="1" smtClean="0"/>
                        <a:t>x,y</a:t>
                      </a:r>
                      <a:r>
                        <a:rPr lang="en-US" baseline="0" dirty="0" smtClean="0"/>
                        <a:t>| </a:t>
                      </a:r>
                      <a:r>
                        <a:rPr lang="en-US" baseline="0" dirty="0" err="1" smtClean="0"/>
                        <a:t>x+y</a:t>
                      </a:r>
                      <a:r>
                        <a:rPr lang="en-US" baseline="0" dirty="0" smtClean="0"/>
                        <a:t>}</a:t>
                      </a:r>
                    </a:p>
                    <a:p>
                      <a:r>
                        <a:rPr lang="en-US" baseline="0" dirty="0" smtClean="0"/>
                        <a:t># calling</a:t>
                      </a:r>
                    </a:p>
                    <a:p>
                      <a:r>
                        <a:rPr lang="en-US" baseline="0" dirty="0" smtClean="0"/>
                        <a:t>fx.call(2) # =&gt; 4</a:t>
                      </a:r>
                    </a:p>
                    <a:p>
                      <a:r>
                        <a:rPr lang="en-US" baseline="0" dirty="0" smtClean="0"/>
                        <a:t>fxy.call(2,3,4) #=&gt; exception </a:t>
                      </a:r>
                      <a:r>
                        <a:rPr lang="en-US" baseline="0" dirty="0" err="1" smtClean="0"/>
                        <a:t>na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cara</a:t>
                      </a:r>
                      <a:r>
                        <a:rPr lang="en-US" baseline="0" dirty="0" smtClean="0"/>
                        <a:t>!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Calculus =)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93898" y="2500886"/>
          <a:ext cx="6096000" cy="306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Derivada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em</a:t>
                      </a:r>
                      <a:r>
                        <a:rPr lang="en-US" dirty="0" smtClean="0"/>
                        <a:t> Ruby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dirty="0" smtClean="0"/>
                        <a:t>def </a:t>
                      </a:r>
                      <a:r>
                        <a:rPr lang="en-US" dirty="0" err="1" smtClean="0"/>
                        <a:t>d(f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smtClean="0"/>
                        <a:t>   lambda {|a|</a:t>
                      </a:r>
                    </a:p>
                    <a:p>
                      <a:r>
                        <a:rPr lang="en-US" dirty="0" smtClean="0"/>
                        <a:t>     </a:t>
                      </a:r>
                      <a:r>
                        <a:rPr lang="en-US" dirty="0" err="1" smtClean="0"/>
                        <a:t>h</a:t>
                      </a:r>
                      <a:r>
                        <a:rPr lang="en-US" dirty="0" smtClean="0"/>
                        <a:t> = 0.0000000001 #</a:t>
                      </a:r>
                      <a:r>
                        <a:rPr lang="en-US" baseline="0" dirty="0" smtClean="0"/>
                        <a:t> um valor </a:t>
                      </a:r>
                      <a:r>
                        <a:rPr lang="en-US" baseline="0" dirty="0" err="1" smtClean="0"/>
                        <a:t>pequeno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para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 </a:t>
                      </a:r>
                      <a:r>
                        <a:rPr lang="en-US" dirty="0" err="1" smtClean="0"/>
                        <a:t>h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h</a:t>
                      </a:r>
                      <a:r>
                        <a:rPr lang="en-US" dirty="0" smtClean="0"/>
                        <a:t> * a       if a &lt; 1 &amp;&amp; 0 &lt; a</a:t>
                      </a:r>
                    </a:p>
                    <a:p>
                      <a:r>
                        <a:rPr lang="en-US" dirty="0" smtClean="0"/>
                        <a:t>     (</a:t>
                      </a:r>
                      <a:r>
                        <a:rPr lang="en-US" dirty="0" err="1" smtClean="0"/>
                        <a:t>f[a+h]-f[a])/h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}</a:t>
                      </a:r>
                    </a:p>
                    <a:p>
                      <a:r>
                        <a:rPr lang="en-US" dirty="0" smtClean="0"/>
                        <a:t>end</a:t>
                      </a:r>
                    </a:p>
                    <a:p>
                      <a:r>
                        <a:rPr lang="en-US" dirty="0" err="1" smtClean="0"/>
                        <a:t>f</a:t>
                      </a:r>
                      <a:r>
                        <a:rPr lang="en-US" dirty="0" smtClean="0"/>
                        <a:t> = lambda {|</a:t>
                      </a:r>
                      <a:r>
                        <a:rPr lang="en-US" dirty="0" err="1" smtClean="0"/>
                        <a:t>x</a:t>
                      </a:r>
                      <a:r>
                        <a:rPr lang="en-US" dirty="0" smtClean="0"/>
                        <a:t>| </a:t>
                      </a:r>
                      <a:r>
                        <a:rPr lang="en-US" dirty="0" err="1" smtClean="0"/>
                        <a:t>x</a:t>
                      </a:r>
                      <a:r>
                        <a:rPr lang="en-US" dirty="0" smtClean="0"/>
                        <a:t>**2}</a:t>
                      </a:r>
                    </a:p>
                    <a:p>
                      <a:r>
                        <a:rPr lang="en-US" dirty="0" smtClean="0"/>
                        <a:t>puts d(f)[4]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97493"/>
            <a:ext cx="2997200" cy="54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1796788"/>
          <a:ext cx="7682276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622"/>
                <a:gridCol w="379265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Declaração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</a:t>
                      </a:r>
                      <a:r>
                        <a:rPr lang="en-US" dirty="0" err="1" smtClean="0"/>
                        <a:t>BookInStock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  def </a:t>
                      </a:r>
                      <a:r>
                        <a:rPr lang="en-US" dirty="0" err="1" smtClean="0"/>
                        <a:t>initialize(isbn</a:t>
                      </a:r>
                      <a:r>
                        <a:rPr lang="en-US" dirty="0" smtClean="0"/>
                        <a:t>, price)</a:t>
                      </a:r>
                    </a:p>
                    <a:p>
                      <a:r>
                        <a:rPr lang="en-US" dirty="0" smtClean="0"/>
                        <a:t>    @</a:t>
                      </a:r>
                      <a:r>
                        <a:rPr lang="en-US" dirty="0" err="1" smtClean="0"/>
                        <a:t>isbn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isbn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@price = </a:t>
                      </a:r>
                      <a:r>
                        <a:rPr lang="en-US" dirty="0" err="1" smtClean="0"/>
                        <a:t>Float(price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smtClean="0"/>
                        <a:t>  end </a:t>
                      </a:r>
                    </a:p>
                    <a:p>
                      <a:r>
                        <a:rPr lang="en-US" dirty="0" smtClean="0"/>
                        <a:t>  </a:t>
                      </a:r>
                    </a:p>
                    <a:p>
                      <a:r>
                        <a:rPr lang="en-US" dirty="0" smtClean="0"/>
                        <a:t>  def </a:t>
                      </a:r>
                      <a:r>
                        <a:rPr lang="en-US" dirty="0" err="1" smtClean="0"/>
                        <a:t>to_s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"</a:t>
                      </a:r>
                      <a:r>
                        <a:rPr lang="en-US" dirty="0" err="1" smtClean="0"/>
                        <a:t>ISBN:#{@isbn</a:t>
                      </a:r>
                      <a:r>
                        <a:rPr lang="en-US" dirty="0" smtClean="0"/>
                        <a:t>}, price: #{@price}"</a:t>
                      </a:r>
                    </a:p>
                    <a:p>
                      <a:r>
                        <a:rPr lang="en-US" dirty="0" smtClean="0"/>
                        <a:t>  end</a:t>
                      </a:r>
                    </a:p>
                    <a:p>
                      <a:r>
                        <a:rPr lang="en-US" dirty="0" smtClean="0"/>
                        <a:t>  </a:t>
                      </a:r>
                    </a:p>
                    <a:p>
                      <a:r>
                        <a:rPr lang="en-US" dirty="0" smtClean="0"/>
                        <a:t>end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stock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dirty="0" err="1" smtClean="0"/>
                        <a:t>BookInStock.new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ou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stock = </a:t>
                      </a:r>
                      <a:r>
                        <a:rPr lang="en-US" dirty="0" err="1" smtClean="0"/>
                        <a:t>BookInStock.new</a:t>
                      </a:r>
                      <a:r>
                        <a:rPr lang="en-US" dirty="0" smtClean="0"/>
                        <a:t> (1234,</a:t>
                      </a:r>
                      <a:r>
                        <a:rPr lang="en-US" baseline="0" dirty="0" smtClean="0"/>
                        <a:t> 10.39)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#</a:t>
                      </a:r>
                      <a:r>
                        <a:rPr lang="en-US" baseline="0" dirty="0" err="1" smtClean="0"/>
                        <a:t>invocando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método</a:t>
                      </a:r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stock.to_s</a:t>
                      </a:r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Escopo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Variáveis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Locais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</a:t>
                      </a:r>
                      <a:r>
                        <a:rPr lang="en-US" baseline="0" dirty="0" smtClean="0"/>
                        <a:t> name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thx1138 _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Variáveis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Instância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@name @X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@_</a:t>
                      </a:r>
                      <a:r>
                        <a:rPr lang="en-US" baseline="0" dirty="0" smtClean="0"/>
                        <a:t> @plan9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Variáveis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Classe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@@total @@N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@@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x_pos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Variáveis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Globais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$debug $CUSTOM $_ $plan9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Nomes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Classe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BigDecimal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Constantes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FEET_PER_MILE DEBUG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22032" y="3970377"/>
            <a:ext cx="6862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However, there are actually three different kinds of </a:t>
            </a:r>
            <a:r>
              <a:rPr lang="en-US" dirty="0" err="1" smtClean="0"/>
              <a:t>globals</a:t>
            </a:r>
            <a:r>
              <a:rPr lang="en-US" dirty="0" smtClean="0"/>
              <a:t>: true </a:t>
            </a:r>
            <a:r>
              <a:rPr lang="en-US" dirty="0" err="1" smtClean="0"/>
              <a:t>globals</a:t>
            </a:r>
            <a:r>
              <a:rPr lang="en-US" dirty="0" smtClean="0"/>
              <a:t>, thread-local </a:t>
            </a:r>
            <a:r>
              <a:rPr lang="en-US" dirty="0" err="1" smtClean="0"/>
              <a:t>globals</a:t>
            </a:r>
            <a:r>
              <a:rPr lang="en-US" dirty="0" smtClean="0"/>
              <a:t>, and pseudo </a:t>
            </a:r>
            <a:r>
              <a:rPr lang="en-US" dirty="0" err="1" smtClean="0"/>
              <a:t>globals</a:t>
            </a:r>
            <a:r>
              <a:rPr lang="en-US" dirty="0" smtClean="0"/>
              <a:t>!!!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Accessors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3820" y="1417638"/>
          <a:ext cx="72331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555"/>
                <a:gridCol w="3616555"/>
              </a:tblGrid>
              <a:tr h="319518">
                <a:tc>
                  <a:txBody>
                    <a:bodyPr/>
                    <a:lstStyle/>
                    <a:p>
                      <a:r>
                        <a:rPr lang="en-US" dirty="0" smtClean="0"/>
                        <a:t>forma </a:t>
                      </a:r>
                      <a:r>
                        <a:rPr lang="en-US" dirty="0" err="1" smtClean="0"/>
                        <a:t>tradicional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declarativa</a:t>
                      </a:r>
                      <a:endParaRPr lang="en-US" dirty="0"/>
                    </a:p>
                  </a:txBody>
                  <a:tcPr/>
                </a:tc>
              </a:tr>
              <a:tr h="3674461">
                <a:tc>
                  <a:txBody>
                    <a:bodyPr/>
                    <a:lstStyle/>
                    <a:p>
                      <a:r>
                        <a:rPr lang="en-US" dirty="0" smtClean="0"/>
                        <a:t>class </a:t>
                      </a:r>
                      <a:r>
                        <a:rPr lang="en-US" dirty="0" err="1" smtClean="0"/>
                        <a:t>BookInStock</a:t>
                      </a:r>
                      <a:r>
                        <a:rPr lang="en-US" dirty="0" smtClean="0"/>
                        <a:t>   </a:t>
                      </a:r>
                    </a:p>
                    <a:p>
                      <a:r>
                        <a:rPr lang="en-US" dirty="0" smtClean="0"/>
                        <a:t>  def </a:t>
                      </a:r>
                      <a:r>
                        <a:rPr lang="en-US" dirty="0" err="1" smtClean="0"/>
                        <a:t>isbn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@</a:t>
                      </a:r>
                      <a:r>
                        <a:rPr lang="en-US" dirty="0" err="1" smtClean="0"/>
                        <a:t>isbn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end</a:t>
                      </a:r>
                    </a:p>
                    <a:p>
                      <a:r>
                        <a:rPr lang="en-US" dirty="0" smtClean="0"/>
                        <a:t>  </a:t>
                      </a:r>
                    </a:p>
                    <a:p>
                      <a:r>
                        <a:rPr lang="en-US" dirty="0" smtClean="0"/>
                        <a:t>  def </a:t>
                      </a:r>
                      <a:r>
                        <a:rPr lang="en-US" dirty="0" err="1" smtClean="0"/>
                        <a:t>isbn</a:t>
                      </a:r>
                      <a:r>
                        <a:rPr lang="en-US" dirty="0" smtClean="0"/>
                        <a:t>=(value)</a:t>
                      </a:r>
                    </a:p>
                    <a:p>
                      <a:r>
                        <a:rPr lang="en-US" dirty="0" smtClean="0"/>
                        <a:t>    @</a:t>
                      </a:r>
                      <a:r>
                        <a:rPr lang="en-US" dirty="0" err="1" smtClean="0"/>
                        <a:t>isbn</a:t>
                      </a:r>
                      <a:r>
                        <a:rPr lang="en-US" dirty="0" smtClean="0"/>
                        <a:t> = value</a:t>
                      </a:r>
                    </a:p>
                    <a:p>
                      <a:r>
                        <a:rPr lang="en-US" dirty="0" smtClean="0"/>
                        <a:t>  end</a:t>
                      </a:r>
                    </a:p>
                    <a:p>
                      <a:r>
                        <a:rPr lang="en-US" dirty="0" smtClean="0"/>
                        <a:t>  </a:t>
                      </a:r>
                    </a:p>
                    <a:p>
                      <a:r>
                        <a:rPr lang="en-US" dirty="0" smtClean="0"/>
                        <a:t>  def price</a:t>
                      </a:r>
                    </a:p>
                    <a:p>
                      <a:r>
                        <a:rPr lang="en-US" dirty="0" smtClean="0"/>
                        <a:t>    @price</a:t>
                      </a:r>
                    </a:p>
                    <a:p>
                      <a:r>
                        <a:rPr lang="en-US" dirty="0" smtClean="0"/>
                        <a:t>  end</a:t>
                      </a:r>
                    </a:p>
                    <a:p>
                      <a:r>
                        <a:rPr lang="en-US" dirty="0" smtClean="0"/>
                        <a:t>  </a:t>
                      </a:r>
                    </a:p>
                    <a:p>
                      <a:r>
                        <a:rPr lang="en-US" dirty="0" smtClean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 </a:t>
                      </a:r>
                      <a:r>
                        <a:rPr lang="en-US" dirty="0" err="1" smtClean="0"/>
                        <a:t>BookInStock</a:t>
                      </a:r>
                      <a:r>
                        <a:rPr lang="en-US" dirty="0" smtClean="0"/>
                        <a:t>   </a:t>
                      </a:r>
                    </a:p>
                    <a:p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 smtClean="0"/>
                        <a:t>attr_accessor</a:t>
                      </a:r>
                      <a:r>
                        <a:rPr lang="en-US" baseline="0" dirty="0" smtClean="0"/>
                        <a:t> :</a:t>
                      </a:r>
                      <a:r>
                        <a:rPr lang="en-US" baseline="0" dirty="0" err="1" smtClean="0"/>
                        <a:t>isbn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 smtClean="0"/>
                        <a:t>attr_reader</a:t>
                      </a:r>
                      <a:r>
                        <a:rPr lang="en-US" baseline="0" dirty="0" smtClean="0"/>
                        <a:t> :price</a:t>
                      </a:r>
                    </a:p>
                    <a:p>
                      <a:r>
                        <a:rPr lang="en-US" baseline="0" dirty="0" smtClean="0"/>
                        <a:t>end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Herança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33384" y="1723409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Exemplo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Herança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</a:t>
                      </a:r>
                      <a:r>
                        <a:rPr lang="en-US" dirty="0" err="1" smtClean="0"/>
                        <a:t>SpecialStock</a:t>
                      </a:r>
                      <a:r>
                        <a:rPr lang="en-US" dirty="0" smtClean="0"/>
                        <a:t> &lt; </a:t>
                      </a:r>
                      <a:r>
                        <a:rPr lang="en-US" dirty="0" err="1" smtClean="0"/>
                        <a:t>BookInStock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3820" y="1417638"/>
          <a:ext cx="723311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4991"/>
                <a:gridCol w="3378119"/>
              </a:tblGrid>
              <a:tr h="319518">
                <a:tc>
                  <a:txBody>
                    <a:bodyPr/>
                    <a:lstStyle/>
                    <a:p>
                      <a:r>
                        <a:rPr lang="en-US" dirty="0" smtClean="0"/>
                        <a:t>forma </a:t>
                      </a:r>
                      <a:r>
                        <a:rPr lang="en-US" dirty="0" err="1" smtClean="0"/>
                        <a:t>tradicional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declaration</a:t>
                      </a:r>
                      <a:endParaRPr lang="en-US" dirty="0"/>
                    </a:p>
                  </a:txBody>
                  <a:tcPr/>
                </a:tc>
              </a:tr>
              <a:tr h="3674461">
                <a:tc>
                  <a:txBody>
                    <a:bodyPr/>
                    <a:lstStyle/>
                    <a:p>
                      <a:r>
                        <a:rPr lang="en-US" dirty="0" smtClean="0"/>
                        <a:t>class Logger</a:t>
                      </a:r>
                    </a:p>
                    <a:p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private_class_method</a:t>
                      </a:r>
                      <a:r>
                        <a:rPr lang="en-US" dirty="0" smtClean="0"/>
                        <a:t> :new</a:t>
                      </a:r>
                    </a:p>
                    <a:p>
                      <a:r>
                        <a:rPr lang="en-US" dirty="0" smtClean="0"/>
                        <a:t>  @@logger = nil</a:t>
                      </a:r>
                    </a:p>
                    <a:p>
                      <a:r>
                        <a:rPr lang="en-US" dirty="0" smtClean="0"/>
                        <a:t>  def </a:t>
                      </a:r>
                      <a:r>
                        <a:rPr lang="en-US" dirty="0" err="1" smtClean="0"/>
                        <a:t>Logger.create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@@logger = new unless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@@logger</a:t>
                      </a:r>
                    </a:p>
                    <a:p>
                      <a:r>
                        <a:rPr lang="en-US" dirty="0" smtClean="0"/>
                        <a:t>    @@logger</a:t>
                      </a:r>
                    </a:p>
                    <a:p>
                      <a:r>
                        <a:rPr lang="en-US" dirty="0" smtClean="0"/>
                        <a:t>  end</a:t>
                      </a:r>
                    </a:p>
                    <a:p>
                      <a:r>
                        <a:rPr lang="en-US" dirty="0" smtClean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require 'singleton'</a:t>
                      </a:r>
                    </a:p>
                    <a:p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class Logger</a:t>
                      </a:r>
                    </a:p>
                    <a:p>
                      <a:r>
                        <a:rPr lang="en-US" baseline="0" dirty="0" smtClean="0"/>
                        <a:t>  include Singleton</a:t>
                      </a:r>
                    </a:p>
                    <a:p>
                      <a:r>
                        <a:rPr lang="en-US" baseline="0" dirty="0" smtClean="0"/>
                        <a:t>   </a:t>
                      </a:r>
                    </a:p>
                    <a:p>
                      <a:r>
                        <a:rPr lang="en-US" baseline="0" dirty="0" smtClean="0"/>
                        <a:t>  def initialize</a:t>
                      </a:r>
                    </a:p>
                    <a:p>
                      <a:r>
                        <a:rPr lang="en-US" baseline="0" dirty="0" smtClean="0"/>
                        <a:t>    @log = </a:t>
                      </a:r>
                      <a:r>
                        <a:rPr lang="en-US" baseline="0" dirty="0" err="1" smtClean="0"/>
                        <a:t>File.open("log.txt</a:t>
                      </a:r>
                      <a:r>
                        <a:rPr lang="en-US" baseline="0" dirty="0" smtClean="0"/>
                        <a:t>", "a")</a:t>
                      </a:r>
                    </a:p>
                    <a:p>
                      <a:r>
                        <a:rPr lang="en-US" baseline="0" dirty="0" smtClean="0"/>
                        <a:t>  end</a:t>
                      </a:r>
                    </a:p>
                    <a:p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  def </a:t>
                      </a:r>
                      <a:r>
                        <a:rPr lang="en-US" baseline="0" dirty="0" err="1" smtClean="0"/>
                        <a:t>log(msg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r>
                        <a:rPr lang="en-US" baseline="0" dirty="0" smtClean="0"/>
                        <a:t>    @</a:t>
                      </a:r>
                      <a:r>
                        <a:rPr lang="en-US" baseline="0" dirty="0" err="1" smtClean="0"/>
                        <a:t>log.puts(msg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r>
                        <a:rPr lang="en-US" baseline="0" dirty="0" smtClean="0"/>
                        <a:t>  end</a:t>
                      </a:r>
                    </a:p>
                    <a:p>
                      <a:r>
                        <a:rPr lang="en-US" baseline="0" dirty="0" smtClean="0"/>
                        <a:t>end</a:t>
                      </a:r>
                    </a:p>
                    <a:p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err="1" smtClean="0"/>
                        <a:t>Logger.instance.log('message</a:t>
                      </a:r>
                      <a:r>
                        <a:rPr lang="en-US" baseline="0" dirty="0" smtClean="0"/>
                        <a:t> 2')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Eigenclass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6729" y="1600201"/>
          <a:ext cx="6096000" cy="226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Exemplo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dirty="0" smtClean="0"/>
                        <a:t>stock</a:t>
                      </a:r>
                      <a:r>
                        <a:rPr lang="en-US" baseline="0" dirty="0" smtClean="0"/>
                        <a:t> =  </a:t>
                      </a:r>
                      <a:r>
                        <a:rPr lang="en-US" dirty="0" err="1" smtClean="0"/>
                        <a:t>BookInStock.new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&lt;&lt; stock</a:t>
                      </a:r>
                    </a:p>
                    <a:p>
                      <a:r>
                        <a:rPr lang="en-US" baseline="0" dirty="0" smtClean="0"/>
                        <a:t>   def </a:t>
                      </a:r>
                      <a:r>
                        <a:rPr lang="en-US" baseline="0" dirty="0" err="1" smtClean="0"/>
                        <a:t>alter_price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         price * 1.4</a:t>
                      </a:r>
                    </a:p>
                    <a:p>
                      <a:r>
                        <a:rPr lang="en-US" baseline="0" dirty="0" smtClean="0"/>
                        <a:t>   end</a:t>
                      </a:r>
                    </a:p>
                    <a:p>
                      <a:r>
                        <a:rPr lang="en-US" baseline="0" dirty="0" smtClean="0"/>
                        <a:t>end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: </a:t>
            </a:r>
            <a:r>
              <a:rPr lang="en-US" dirty="0" err="1" smtClean="0"/>
              <a:t>Ruby.new</a:t>
            </a:r>
            <a:endParaRPr lang="en-US" dirty="0" smtClean="0"/>
          </a:p>
          <a:p>
            <a:r>
              <a:rPr lang="en-US" dirty="0" err="1" smtClean="0"/>
              <a:t>Estruturas</a:t>
            </a:r>
            <a:r>
              <a:rPr lang="en-US" dirty="0" smtClean="0"/>
              <a:t> </a:t>
            </a:r>
            <a:r>
              <a:rPr lang="en-US" dirty="0" err="1" smtClean="0"/>
              <a:t>Básicas</a:t>
            </a:r>
            <a:endParaRPr lang="en-US" dirty="0" smtClean="0"/>
          </a:p>
          <a:p>
            <a:r>
              <a:rPr lang="en-US" dirty="0" err="1" smtClean="0"/>
              <a:t>Estruturas</a:t>
            </a:r>
            <a:r>
              <a:rPr lang="en-US" dirty="0" smtClean="0"/>
              <a:t> de </a:t>
            </a:r>
            <a:r>
              <a:rPr lang="en-US" dirty="0" err="1" smtClean="0"/>
              <a:t>Controle</a:t>
            </a:r>
            <a:endParaRPr lang="en-US" dirty="0" smtClean="0"/>
          </a:p>
          <a:p>
            <a:r>
              <a:rPr lang="en-US" dirty="0" smtClean="0"/>
              <a:t>Containers, </a:t>
            </a:r>
            <a:r>
              <a:rPr lang="en-US" dirty="0" err="1" smtClean="0"/>
              <a:t>Blocos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Iterators</a:t>
            </a:r>
            <a:endParaRPr lang="en-US" dirty="0" smtClean="0"/>
          </a:p>
          <a:p>
            <a:r>
              <a:rPr lang="en-US" dirty="0" err="1" smtClean="0"/>
              <a:t>Classe</a:t>
            </a:r>
            <a:r>
              <a:rPr lang="en-US" dirty="0" smtClean="0"/>
              <a:t>,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endParaRPr lang="en-US" dirty="0" smtClean="0"/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endParaRPr lang="en-US" dirty="0" smtClean="0"/>
          </a:p>
          <a:p>
            <a:r>
              <a:rPr lang="en-US" dirty="0" err="1" smtClean="0"/>
              <a:t>Tratamento</a:t>
            </a:r>
            <a:r>
              <a:rPr lang="en-US" dirty="0" smtClean="0"/>
              <a:t> de </a:t>
            </a:r>
            <a:r>
              <a:rPr lang="en-US" dirty="0" err="1" smtClean="0"/>
              <a:t>Exceções</a:t>
            </a:r>
            <a:endParaRPr lang="en-US" dirty="0" smtClean="0"/>
          </a:p>
          <a:p>
            <a:r>
              <a:rPr lang="en-US" dirty="0" err="1" smtClean="0"/>
              <a:t>Módulos</a:t>
            </a:r>
            <a:endParaRPr lang="en-US" dirty="0" smtClean="0"/>
          </a:p>
          <a:p>
            <a:r>
              <a:rPr lang="en-US" dirty="0" err="1" smtClean="0"/>
              <a:t>Pacotes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endParaRPr lang="en-US" dirty="0" smtClean="0"/>
          </a:p>
          <a:p>
            <a:r>
              <a:rPr lang="en-US" dirty="0" smtClean="0"/>
              <a:t>ERB (templates </a:t>
            </a:r>
            <a:r>
              <a:rPr lang="en-US" dirty="0" err="1" smtClean="0"/>
              <a:t>em</a:t>
            </a:r>
            <a:r>
              <a:rPr lang="en-US" dirty="0" smtClean="0"/>
              <a:t> ruby)</a:t>
            </a:r>
          </a:p>
          <a:p>
            <a:r>
              <a:rPr lang="en-US" dirty="0" smtClean="0"/>
              <a:t>Dojo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Criando</a:t>
            </a:r>
            <a:r>
              <a:rPr lang="en-US" dirty="0" smtClean="0"/>
              <a:t> um Enumerable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0266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Basta</a:t>
            </a:r>
            <a:r>
              <a:rPr lang="en-US" dirty="0" smtClean="0"/>
              <a:t> </a:t>
            </a: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o</a:t>
            </a:r>
            <a:r>
              <a:rPr lang="en-US" dirty="0" smtClean="0"/>
              <a:t> </a:t>
            </a:r>
            <a:r>
              <a:rPr lang="en-US" dirty="0" err="1" smtClean="0"/>
              <a:t>método</a:t>
            </a:r>
            <a:r>
              <a:rPr lang="en-US" dirty="0" smtClean="0"/>
              <a:t> each.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41224" y="2384265"/>
          <a:ext cx="6096000" cy="361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linked_list.rb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dirty="0" smtClean="0"/>
                        <a:t>class Node</a:t>
                      </a:r>
                    </a:p>
                    <a:p>
                      <a:r>
                        <a:rPr lang="en-US" dirty="0" smtClean="0"/>
                        <a:t>  include Enumerable  </a:t>
                      </a:r>
                    </a:p>
                    <a:p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attr_accessor</a:t>
                      </a:r>
                      <a:r>
                        <a:rPr lang="en-US" dirty="0" smtClean="0"/>
                        <a:t> :next, :previous, :</a:t>
                      </a:r>
                      <a:r>
                        <a:rPr lang="en-US" dirty="0" err="1" smtClean="0"/>
                        <a:t>v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 def </a:t>
                      </a:r>
                      <a:r>
                        <a:rPr lang="en-US" dirty="0" err="1" smtClean="0"/>
                        <a:t>initialize(v</a:t>
                      </a:r>
                      <a:r>
                        <a:rPr lang="en-US" dirty="0" smtClean="0"/>
                        <a:t> = {})</a:t>
                      </a:r>
                    </a:p>
                    <a:p>
                      <a:r>
                        <a:rPr lang="en-US" dirty="0" smtClean="0"/>
                        <a:t>    @</a:t>
                      </a:r>
                      <a:r>
                        <a:rPr lang="en-US" dirty="0" err="1" smtClean="0"/>
                        <a:t>v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v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end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def </a:t>
                      </a:r>
                      <a:r>
                        <a:rPr lang="en-US" dirty="0" err="1" smtClean="0"/>
                        <a:t>to_s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v.to_s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end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Criando</a:t>
            </a:r>
            <a:r>
              <a:rPr lang="en-US" dirty="0" smtClean="0"/>
              <a:t> um Enumerable (II)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41224" y="1417638"/>
          <a:ext cx="6096000" cy="4159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linked_list.rb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continuação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def &lt;&lt;(node)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node.next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self.next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node.previous</a:t>
                      </a:r>
                      <a:r>
                        <a:rPr lang="en-US" dirty="0" smtClean="0"/>
                        <a:t> = self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self.next.previous</a:t>
                      </a:r>
                      <a:r>
                        <a:rPr lang="en-US" dirty="0" smtClean="0"/>
                        <a:t> = node unless </a:t>
                      </a:r>
                      <a:r>
                        <a:rPr lang="en-US" dirty="0" err="1" smtClean="0"/>
                        <a:t>self.next.nil</a:t>
                      </a:r>
                      <a:r>
                        <a:rPr lang="en-US" dirty="0" smtClean="0"/>
                        <a:t>?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self.next</a:t>
                      </a:r>
                      <a:r>
                        <a:rPr lang="en-US" dirty="0" smtClean="0"/>
                        <a:t> = node</a:t>
                      </a:r>
                    </a:p>
                    <a:p>
                      <a:r>
                        <a:rPr lang="en-US" dirty="0" smtClean="0"/>
                        <a:t>  end 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def remove</a:t>
                      </a:r>
                    </a:p>
                    <a:p>
                      <a:r>
                        <a:rPr lang="en-US" dirty="0" smtClean="0"/>
                        <a:t>  	node = </a:t>
                      </a:r>
                      <a:r>
                        <a:rPr lang="en-US" dirty="0" err="1" smtClean="0"/>
                        <a:t>self.previous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	</a:t>
                      </a:r>
                      <a:r>
                        <a:rPr lang="en-US" dirty="0" err="1" smtClean="0"/>
                        <a:t>node.next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self.next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	</a:t>
                      </a:r>
                      <a:r>
                        <a:rPr lang="en-US" dirty="0" err="1" smtClean="0"/>
                        <a:t>self.next.previous</a:t>
                      </a:r>
                      <a:r>
                        <a:rPr lang="en-US" dirty="0" smtClean="0"/>
                        <a:t> = node</a:t>
                      </a:r>
                    </a:p>
                    <a:p>
                      <a:r>
                        <a:rPr lang="en-US" dirty="0" smtClean="0"/>
                        <a:t>  	self</a:t>
                      </a:r>
                    </a:p>
                    <a:p>
                      <a:r>
                        <a:rPr lang="en-US" dirty="0" smtClean="0"/>
                        <a:t>  end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Criando</a:t>
            </a:r>
            <a:r>
              <a:rPr lang="en-US" dirty="0" smtClean="0"/>
              <a:t> um Enumerable (III)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41224" y="1417638"/>
          <a:ext cx="6096000" cy="306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linked_list.rb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continuação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def each</a:t>
                      </a:r>
                    </a:p>
                    <a:p>
                      <a:r>
                        <a:rPr lang="en-US" dirty="0" smtClean="0"/>
                        <a:t>    node = </a:t>
                      </a:r>
                      <a:r>
                        <a:rPr lang="en-US" dirty="0" err="1" smtClean="0"/>
                        <a:t>self.next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until node == self || </a:t>
                      </a:r>
                      <a:r>
                        <a:rPr lang="en-US" dirty="0" err="1" smtClean="0"/>
                        <a:t>node.nil</a:t>
                      </a:r>
                      <a:r>
                        <a:rPr lang="en-US" dirty="0" smtClean="0"/>
                        <a:t>?</a:t>
                      </a:r>
                    </a:p>
                    <a:p>
                      <a:r>
                        <a:rPr lang="en-US" dirty="0" smtClean="0"/>
                        <a:t>      yield node</a:t>
                      </a:r>
                    </a:p>
                    <a:p>
                      <a:r>
                        <a:rPr lang="en-US" dirty="0" smtClean="0"/>
                        <a:t>      node = </a:t>
                      </a:r>
                      <a:r>
                        <a:rPr lang="en-US" dirty="0" err="1" smtClean="0"/>
                        <a:t>node.next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end</a:t>
                      </a:r>
                    </a:p>
                    <a:p>
                      <a:r>
                        <a:rPr lang="en-US" dirty="0" smtClean="0"/>
                        <a:t>  end</a:t>
                      </a:r>
                    </a:p>
                    <a:p>
                      <a:r>
                        <a:rPr lang="en-US" dirty="0" smtClean="0"/>
                        <a:t>  </a:t>
                      </a:r>
                    </a:p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41224" y="1417638"/>
          <a:ext cx="6096000" cy="3884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Lista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parâmetros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dirty="0" smtClean="0"/>
                        <a:t>def myNewMethod(arg1, arg2, arg3)     # 3 arguments</a:t>
                      </a:r>
                    </a:p>
                    <a:p>
                      <a:r>
                        <a:rPr lang="en-US" dirty="0" smtClean="0"/>
                        <a:t>  # Code for the method would go here</a:t>
                      </a:r>
                    </a:p>
                    <a:p>
                      <a:r>
                        <a:rPr lang="en-US" dirty="0" smtClean="0"/>
                        <a:t>end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def </a:t>
                      </a:r>
                      <a:r>
                        <a:rPr lang="en-US" dirty="0" err="1" smtClean="0"/>
                        <a:t>myOtherNewMethod</a:t>
                      </a:r>
                      <a:r>
                        <a:rPr lang="en-US" dirty="0" smtClean="0"/>
                        <a:t>                  # No arguments</a:t>
                      </a:r>
                    </a:p>
                    <a:p>
                      <a:r>
                        <a:rPr lang="en-US" dirty="0" smtClean="0"/>
                        <a:t>  # Code for the method would go here</a:t>
                      </a:r>
                    </a:p>
                    <a:p>
                      <a:r>
                        <a:rPr lang="en-US" dirty="0" smtClean="0"/>
                        <a:t>end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#defaults</a:t>
                      </a:r>
                    </a:p>
                    <a:p>
                      <a:r>
                        <a:rPr lang="en-US" dirty="0" smtClean="0"/>
                        <a:t>def coolDude(arg1="Miles", arg2="Coltrane", arg3="Roach")</a:t>
                      </a:r>
                    </a:p>
                    <a:p>
                      <a:r>
                        <a:rPr lang="en-US" dirty="0" smtClean="0"/>
                        <a:t>  "#{arg1}, #{arg2}, #{arg3}."</a:t>
                      </a:r>
                    </a:p>
                    <a:p>
                      <a:r>
                        <a:rPr lang="en-US" dirty="0" smtClean="0"/>
                        <a:t>end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Truques</a:t>
            </a:r>
            <a:r>
              <a:rPr lang="en-US" dirty="0" smtClean="0"/>
              <a:t> com </a:t>
            </a:r>
            <a:r>
              <a:rPr lang="en-US" dirty="0" err="1" smtClean="0"/>
              <a:t>parâmetros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41224" y="1417638"/>
          <a:ext cx="6096000" cy="4159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Aridade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não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definida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dirty="0" smtClean="0"/>
                        <a:t>def varargs(arg1, *rest)</a:t>
                      </a:r>
                    </a:p>
                    <a:p>
                      <a:r>
                        <a:rPr lang="en-US" dirty="0" smtClean="0"/>
                        <a:t>  "Got #{arg1} and #{</a:t>
                      </a:r>
                      <a:r>
                        <a:rPr lang="en-US" dirty="0" err="1" smtClean="0"/>
                        <a:t>rest.join</a:t>
                      </a:r>
                      <a:r>
                        <a:rPr lang="en-US" dirty="0" smtClean="0"/>
                        <a:t>(', ')}"</a:t>
                      </a:r>
                    </a:p>
                    <a:p>
                      <a:r>
                        <a:rPr lang="en-US" dirty="0" smtClean="0"/>
                        <a:t>end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varargs("one</a:t>
                      </a:r>
                      <a:r>
                        <a:rPr lang="en-US" dirty="0" smtClean="0"/>
                        <a:t>")	#	"Got one and "</a:t>
                      </a:r>
                    </a:p>
                    <a:p>
                      <a:r>
                        <a:rPr lang="en-US" dirty="0" err="1" smtClean="0"/>
                        <a:t>varargs("one</a:t>
                      </a:r>
                      <a:r>
                        <a:rPr lang="en-US" dirty="0" smtClean="0"/>
                        <a:t>", "two")	#	"Got one and two"</a:t>
                      </a:r>
                    </a:p>
                    <a:p>
                      <a:r>
                        <a:rPr lang="en-US" dirty="0" err="1" smtClean="0"/>
                        <a:t>varargs</a:t>
                      </a:r>
                      <a:r>
                        <a:rPr lang="en-US" dirty="0" smtClean="0"/>
                        <a:t> "one", "two", "three"	#	"Got one and two, three”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def varargs</a:t>
                      </a:r>
                      <a:r>
                        <a:rPr lang="en-US" baseline="0" dirty="0" smtClean="0"/>
                        <a:t>(arg1, hash)</a:t>
                      </a:r>
                    </a:p>
                    <a:p>
                      <a:r>
                        <a:rPr lang="en-US" baseline="0" dirty="0" smtClean="0"/>
                        <a:t>   puts “#{arg1} - #{hash}”</a:t>
                      </a:r>
                    </a:p>
                    <a:p>
                      <a:r>
                        <a:rPr lang="en-US" baseline="0" dirty="0" smtClean="0"/>
                        <a:t>end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varargs</a:t>
                      </a:r>
                      <a:r>
                        <a:rPr lang="en-US" baseline="0" dirty="0" smtClean="0"/>
                        <a:t> (1, :a =&gt; 1)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Expandindo</a:t>
            </a:r>
            <a:r>
              <a:rPr lang="en-US" dirty="0" smtClean="0"/>
              <a:t> Array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argumentos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41224" y="1801156"/>
          <a:ext cx="6096000" cy="25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Expandindo</a:t>
                      </a:r>
                      <a:r>
                        <a:rPr lang="en-US" baseline="0" dirty="0" smtClean="0"/>
                        <a:t> Array  </a:t>
                      </a:r>
                      <a:r>
                        <a:rPr lang="en-US" baseline="0" dirty="0" err="1" smtClean="0"/>
                        <a:t>para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parâmetros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dirty="0" smtClean="0"/>
                        <a:t>def </a:t>
                      </a:r>
                      <a:r>
                        <a:rPr lang="en-US" dirty="0" err="1" smtClean="0"/>
                        <a:t>five(a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b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c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d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e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smtClean="0"/>
                        <a:t>  "I was passed #{a} #{</a:t>
                      </a:r>
                      <a:r>
                        <a:rPr lang="en-US" dirty="0" err="1" smtClean="0"/>
                        <a:t>b</a:t>
                      </a:r>
                      <a:r>
                        <a:rPr lang="en-US" dirty="0" smtClean="0"/>
                        <a:t>} #{</a:t>
                      </a:r>
                      <a:r>
                        <a:rPr lang="en-US" dirty="0" err="1" smtClean="0"/>
                        <a:t>c</a:t>
                      </a:r>
                      <a:r>
                        <a:rPr lang="en-US" dirty="0" smtClean="0"/>
                        <a:t>} #{</a:t>
                      </a:r>
                      <a:r>
                        <a:rPr lang="en-US" dirty="0" err="1" smtClean="0"/>
                        <a:t>d</a:t>
                      </a:r>
                      <a:r>
                        <a:rPr lang="en-US" dirty="0" smtClean="0"/>
                        <a:t>} #{</a:t>
                      </a:r>
                      <a:r>
                        <a:rPr lang="en-US" dirty="0" err="1" smtClean="0"/>
                        <a:t>e</a:t>
                      </a:r>
                      <a:r>
                        <a:rPr lang="en-US" dirty="0" smtClean="0"/>
                        <a:t>}"</a:t>
                      </a:r>
                    </a:p>
                    <a:p>
                      <a:r>
                        <a:rPr lang="en-US" dirty="0" smtClean="0"/>
                        <a:t>end</a:t>
                      </a:r>
                    </a:p>
                    <a:p>
                      <a:r>
                        <a:rPr lang="en-US" dirty="0" smtClean="0"/>
                        <a:t>five(1, 2, 3, 4, 5 )	       #	"I was passed 1 2 3 4 5"</a:t>
                      </a:r>
                    </a:p>
                    <a:p>
                      <a:r>
                        <a:rPr lang="en-US" dirty="0" smtClean="0"/>
                        <a:t>five(1, 2, 3, *['a', '</a:t>
                      </a:r>
                      <a:r>
                        <a:rPr lang="en-US" dirty="0" err="1" smtClean="0"/>
                        <a:t>b</a:t>
                      </a:r>
                      <a:r>
                        <a:rPr lang="en-US" dirty="0" smtClean="0"/>
                        <a:t>'])	#	"I was passed 1 2 3 a </a:t>
                      </a:r>
                      <a:r>
                        <a:rPr lang="en-US" dirty="0" err="1" smtClean="0"/>
                        <a:t>b</a:t>
                      </a:r>
                      <a:r>
                        <a:rPr lang="en-US" dirty="0" smtClean="0"/>
                        <a:t>"</a:t>
                      </a:r>
                    </a:p>
                    <a:p>
                      <a:r>
                        <a:rPr lang="en-US" dirty="0" smtClean="0"/>
                        <a:t>five(*(10..14).to_a)	       #	"I was passed 10 11 12 13 14"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Bloco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41224" y="1417638"/>
          <a:ext cx="6096000" cy="3884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Convertendo</a:t>
                      </a:r>
                      <a:r>
                        <a:rPr lang="en-US" dirty="0" smtClean="0"/>
                        <a:t> proc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para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bloco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dirty="0" smtClean="0"/>
                        <a:t>print "(</a:t>
                      </a:r>
                      <a:r>
                        <a:rPr lang="en-US" dirty="0" err="1" smtClean="0"/>
                        <a:t>t)imes</a:t>
                      </a:r>
                      <a:r>
                        <a:rPr lang="en-US" dirty="0" smtClean="0"/>
                        <a:t> or (</a:t>
                      </a:r>
                      <a:r>
                        <a:rPr lang="en-US" dirty="0" err="1" smtClean="0"/>
                        <a:t>p)lus</a:t>
                      </a:r>
                      <a:r>
                        <a:rPr lang="en-US" dirty="0" smtClean="0"/>
                        <a:t>: "</a:t>
                      </a:r>
                    </a:p>
                    <a:p>
                      <a:r>
                        <a:rPr lang="en-US" dirty="0" smtClean="0"/>
                        <a:t>times = gets</a:t>
                      </a:r>
                    </a:p>
                    <a:p>
                      <a:r>
                        <a:rPr lang="en-US" dirty="0" smtClean="0"/>
                        <a:t>print "number: "</a:t>
                      </a:r>
                    </a:p>
                    <a:p>
                      <a:r>
                        <a:rPr lang="en-US" dirty="0" smtClean="0"/>
                        <a:t>number = </a:t>
                      </a:r>
                      <a:r>
                        <a:rPr lang="en-US" dirty="0" err="1" smtClean="0"/>
                        <a:t>gets.to_i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if times =~ /^</a:t>
                      </a:r>
                      <a:r>
                        <a:rPr lang="en-US" dirty="0" err="1" smtClean="0"/>
                        <a:t>t</a:t>
                      </a:r>
                      <a:r>
                        <a:rPr lang="en-US" dirty="0" smtClean="0"/>
                        <a:t>/</a:t>
                      </a:r>
                    </a:p>
                    <a:p>
                      <a:r>
                        <a:rPr lang="en-US" dirty="0" smtClean="0"/>
                        <a:t>  calc = proc { |</a:t>
                      </a:r>
                      <a:r>
                        <a:rPr lang="en-US" dirty="0" err="1" smtClean="0"/>
                        <a:t>n</a:t>
                      </a:r>
                      <a:r>
                        <a:rPr lang="en-US" dirty="0" smtClean="0"/>
                        <a:t>| </a:t>
                      </a:r>
                      <a:r>
                        <a:rPr lang="en-US" dirty="0" err="1" smtClean="0"/>
                        <a:t>n</a:t>
                      </a:r>
                      <a:r>
                        <a:rPr lang="en-US" dirty="0" smtClean="0"/>
                        <a:t>*number }</a:t>
                      </a:r>
                    </a:p>
                    <a:p>
                      <a:r>
                        <a:rPr lang="en-US" dirty="0" smtClean="0"/>
                        <a:t>else</a:t>
                      </a:r>
                    </a:p>
                    <a:p>
                      <a:r>
                        <a:rPr lang="en-US" dirty="0" smtClean="0"/>
                        <a:t>  calc = proc { |</a:t>
                      </a:r>
                      <a:r>
                        <a:rPr lang="en-US" dirty="0" err="1" smtClean="0"/>
                        <a:t>n</a:t>
                      </a:r>
                      <a:r>
                        <a:rPr lang="en-US" dirty="0" smtClean="0"/>
                        <a:t>| </a:t>
                      </a:r>
                      <a:r>
                        <a:rPr lang="en-US" dirty="0" err="1" smtClean="0"/>
                        <a:t>n+number</a:t>
                      </a:r>
                      <a:r>
                        <a:rPr lang="en-US" dirty="0" smtClean="0"/>
                        <a:t> }</a:t>
                      </a:r>
                    </a:p>
                    <a:p>
                      <a:r>
                        <a:rPr lang="en-US" dirty="0" smtClean="0"/>
                        <a:t>end</a:t>
                      </a:r>
                    </a:p>
                    <a:p>
                      <a:r>
                        <a:rPr lang="en-US" dirty="0" smtClean="0"/>
                        <a:t>puts((1..10).collect(&amp;calc).join(", "))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Exceptions, Catch and Throw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41224" y="1417638"/>
          <a:ext cx="6096000" cy="226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smtClean="0"/>
                        <a:t>Everything goes well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opFile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err="1" smtClean="0"/>
                        <a:t>File.open(opName</a:t>
                      </a:r>
                      <a:r>
                        <a:rPr lang="en-US" baseline="0" dirty="0" smtClean="0"/>
                        <a:t>, "</a:t>
                      </a:r>
                      <a:r>
                        <a:rPr lang="en-US" baseline="0" dirty="0" err="1" smtClean="0"/>
                        <a:t>w</a:t>
                      </a:r>
                      <a:r>
                        <a:rPr lang="en-US" baseline="0" dirty="0" smtClean="0"/>
                        <a:t>")</a:t>
                      </a:r>
                    </a:p>
                    <a:p>
                      <a:r>
                        <a:rPr lang="en-US" baseline="0" dirty="0" smtClean="0"/>
                        <a:t>while data = socket.read(512)</a:t>
                      </a:r>
                    </a:p>
                    <a:p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 smtClean="0"/>
                        <a:t>opFile.write(data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r>
                        <a:rPr lang="en-US" baseline="0" dirty="0" smtClean="0"/>
                        <a:t>end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41224" y="1417638"/>
          <a:ext cx="6096000" cy="4433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omg</a:t>
                      </a:r>
                      <a:r>
                        <a:rPr lang="en-US" dirty="0" smtClean="0"/>
                        <a:t>!</a:t>
                      </a:r>
                      <a:r>
                        <a:rPr lang="en-US" baseline="0" dirty="0" smtClean="0"/>
                        <a:t> Something is wrong.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opFile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err="1" smtClean="0"/>
                        <a:t>File.open(opName</a:t>
                      </a:r>
                      <a:r>
                        <a:rPr lang="en-US" baseline="0" dirty="0" smtClean="0"/>
                        <a:t>, "</a:t>
                      </a:r>
                      <a:r>
                        <a:rPr lang="en-US" baseline="0" dirty="0" err="1" smtClean="0"/>
                        <a:t>w</a:t>
                      </a:r>
                      <a:r>
                        <a:rPr lang="en-US" baseline="0" dirty="0" smtClean="0"/>
                        <a:t>")</a:t>
                      </a:r>
                    </a:p>
                    <a:p>
                      <a:r>
                        <a:rPr lang="en-US" baseline="0" dirty="0" smtClean="0"/>
                        <a:t>begin</a:t>
                      </a:r>
                    </a:p>
                    <a:p>
                      <a:r>
                        <a:rPr lang="en-US" baseline="0" dirty="0" smtClean="0"/>
                        <a:t>  # Exceptions raised by this code will</a:t>
                      </a:r>
                    </a:p>
                    <a:p>
                      <a:r>
                        <a:rPr lang="en-US" baseline="0" dirty="0" smtClean="0"/>
                        <a:t>  # be caught by the following rescue clause</a:t>
                      </a:r>
                    </a:p>
                    <a:p>
                      <a:r>
                        <a:rPr lang="en-US" baseline="0" dirty="0" smtClean="0"/>
                        <a:t>  while data = socket.read(512)</a:t>
                      </a:r>
                    </a:p>
                    <a:p>
                      <a:r>
                        <a:rPr lang="en-US" baseline="0" dirty="0" smtClean="0"/>
                        <a:t>    </a:t>
                      </a:r>
                      <a:r>
                        <a:rPr lang="en-US" baseline="0" dirty="0" err="1" smtClean="0"/>
                        <a:t>opFile.write(data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r>
                        <a:rPr lang="en-US" baseline="0" dirty="0" smtClean="0"/>
                        <a:t>  end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rescue </a:t>
                      </a:r>
                      <a:r>
                        <a:rPr lang="en-US" baseline="0" dirty="0" err="1" smtClean="0"/>
                        <a:t>SystemCallError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  $</a:t>
                      </a:r>
                      <a:r>
                        <a:rPr lang="en-US" baseline="0" dirty="0" err="1" smtClean="0"/>
                        <a:t>stderr.print</a:t>
                      </a:r>
                      <a:r>
                        <a:rPr lang="en-US" baseline="0" dirty="0" smtClean="0"/>
                        <a:t> "IO failed: " + $!</a:t>
                      </a:r>
                    </a:p>
                    <a:p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 smtClean="0"/>
                        <a:t>opFile.close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 smtClean="0"/>
                        <a:t>File.delete(opName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r>
                        <a:rPr lang="en-US" baseline="0" dirty="0" smtClean="0"/>
                        <a:t>  raise</a:t>
                      </a:r>
                    </a:p>
                    <a:p>
                      <a:r>
                        <a:rPr lang="en-US" baseline="0" dirty="0" smtClean="0"/>
                        <a:t>end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exception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41224" y="1417638"/>
          <a:ext cx="6096000" cy="278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Nomeando</a:t>
                      </a:r>
                      <a:r>
                        <a:rPr lang="en-US" dirty="0" smtClean="0"/>
                        <a:t> a </a:t>
                      </a:r>
                      <a:r>
                        <a:rPr lang="en-US" dirty="0" err="1" smtClean="0"/>
                        <a:t>exce</a:t>
                      </a:r>
                      <a:r>
                        <a:rPr lang="en-US" dirty="0" err="1" smtClean="0"/>
                        <a:t>ção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begin</a:t>
                      </a:r>
                    </a:p>
                    <a:p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 smtClean="0"/>
                        <a:t>eval</a:t>
                      </a:r>
                      <a:r>
                        <a:rPr lang="en-US" baseline="0" dirty="0" smtClean="0"/>
                        <a:t> string</a:t>
                      </a:r>
                    </a:p>
                    <a:p>
                      <a:r>
                        <a:rPr lang="en-US" baseline="0" dirty="0" smtClean="0"/>
                        <a:t>rescue </a:t>
                      </a:r>
                      <a:r>
                        <a:rPr lang="en-US" baseline="0" dirty="0" err="1" smtClean="0"/>
                        <a:t>SyntaxError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NameError</a:t>
                      </a:r>
                      <a:r>
                        <a:rPr lang="en-US" baseline="0" dirty="0" smtClean="0"/>
                        <a:t> =&gt; boom</a:t>
                      </a:r>
                    </a:p>
                    <a:p>
                      <a:r>
                        <a:rPr lang="en-US" baseline="0" dirty="0" smtClean="0"/>
                        <a:t>  #OLHA! </a:t>
                      </a:r>
                      <a:r>
                        <a:rPr lang="en-US" baseline="0" dirty="0" err="1" smtClean="0"/>
                        <a:t>sem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usar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</a:t>
                      </a:r>
                      <a:r>
                        <a:rPr lang="en-US" baseline="0" dirty="0" smtClean="0"/>
                        <a:t> $!</a:t>
                      </a:r>
                    </a:p>
                    <a:p>
                      <a:r>
                        <a:rPr lang="en-US" baseline="0" dirty="0" smtClean="0"/>
                        <a:t>  print "String doesn't compile: " + boom</a:t>
                      </a:r>
                    </a:p>
                    <a:p>
                      <a:r>
                        <a:rPr lang="en-US" baseline="0" dirty="0" smtClean="0"/>
                        <a:t>rescue </a:t>
                      </a:r>
                      <a:r>
                        <a:rPr lang="en-US" baseline="0" dirty="0" err="1" smtClean="0"/>
                        <a:t>StandardError</a:t>
                      </a:r>
                      <a:r>
                        <a:rPr lang="en-US" baseline="0" dirty="0" smtClean="0"/>
                        <a:t> =&gt; bang</a:t>
                      </a:r>
                    </a:p>
                    <a:p>
                      <a:r>
                        <a:rPr lang="en-US" baseline="0" dirty="0" smtClean="0"/>
                        <a:t>  print "Error running script: " + bang</a:t>
                      </a:r>
                    </a:p>
                    <a:p>
                      <a:r>
                        <a:rPr lang="en-US" baseline="0" dirty="0" smtClean="0"/>
                        <a:t>end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: </a:t>
            </a:r>
            <a:r>
              <a:rPr lang="en-US" dirty="0" err="1" smtClean="0"/>
              <a:t>Ruby.new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28830"/>
            <a:ext cx="8229600" cy="819684"/>
          </a:xfrm>
        </p:spPr>
        <p:txBody>
          <a:bodyPr/>
          <a:lstStyle/>
          <a:p>
            <a:r>
              <a:rPr lang="en-US" dirty="0" err="1" smtClean="0"/>
              <a:t>Editores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21790" y="2432843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 apt-get install ruby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1"/>
            <a:ext cx="8229600" cy="101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Instalação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1790" y="3751299"/>
            <a:ext cx="365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TextMate</a:t>
            </a:r>
            <a:r>
              <a:rPr lang="en-US" dirty="0" smtClean="0"/>
              <a:t> Vim Sublime </a:t>
            </a:r>
            <a:r>
              <a:rPr lang="en-US" dirty="0" err="1" smtClean="0"/>
              <a:t>Emacs</a:t>
            </a:r>
            <a:r>
              <a:rPr lang="en-US" dirty="0" smtClean="0"/>
              <a:t> </a:t>
            </a:r>
            <a:r>
              <a:rPr lang="en-US" dirty="0" err="1" smtClean="0"/>
              <a:t>Aptana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305297"/>
            <a:ext cx="8229600" cy="819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Executando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1790" y="4940315"/>
            <a:ext cx="269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ruby   </a:t>
            </a:r>
            <a:r>
              <a:rPr lang="en-US" dirty="0" err="1" smtClean="0"/>
              <a:t>nome_do_programa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88854" y="5309647"/>
            <a:ext cx="42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ou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21790" y="5516836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irb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04704" y="5516836"/>
            <a:ext cx="184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&gt;&gt; ruby </a:t>
            </a:r>
            <a:r>
              <a:rPr lang="en-US" dirty="0" err="1" smtClean="0"/>
              <a:t>interativo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059" y="2938499"/>
            <a:ext cx="910015" cy="9100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205" y="2946482"/>
            <a:ext cx="907354" cy="9073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516" y="2946482"/>
            <a:ext cx="902032" cy="9020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6329" y="3028830"/>
            <a:ext cx="907354" cy="9073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41224" y="1417638"/>
          <a:ext cx="6096000" cy="278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Garante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que</a:t>
                      </a:r>
                      <a:r>
                        <a:rPr lang="en-US" baseline="0" dirty="0" smtClean="0"/>
                        <a:t> um </a:t>
                      </a:r>
                      <a:r>
                        <a:rPr lang="en-US" baseline="0" dirty="0" err="1" smtClean="0"/>
                        <a:t>bloco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é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chamado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f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err="1" smtClean="0"/>
                        <a:t>File.open("testfile</a:t>
                      </a:r>
                      <a:r>
                        <a:rPr lang="en-US" baseline="0" dirty="0" smtClean="0"/>
                        <a:t>")</a:t>
                      </a:r>
                    </a:p>
                    <a:p>
                      <a:r>
                        <a:rPr lang="en-US" baseline="0" dirty="0" smtClean="0"/>
                        <a:t>begin</a:t>
                      </a:r>
                    </a:p>
                    <a:p>
                      <a:r>
                        <a:rPr lang="en-US" baseline="0" dirty="0" smtClean="0"/>
                        <a:t>  # .. process</a:t>
                      </a:r>
                    </a:p>
                    <a:p>
                      <a:r>
                        <a:rPr lang="en-US" baseline="0" dirty="0" smtClean="0"/>
                        <a:t>rescue</a:t>
                      </a:r>
                    </a:p>
                    <a:p>
                      <a:r>
                        <a:rPr lang="en-US" baseline="0" dirty="0" smtClean="0"/>
                        <a:t>  # .. handle error</a:t>
                      </a:r>
                    </a:p>
                    <a:p>
                      <a:r>
                        <a:rPr lang="en-US" baseline="0" dirty="0" smtClean="0"/>
                        <a:t>ensure</a:t>
                      </a:r>
                    </a:p>
                    <a:p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 smtClean="0"/>
                        <a:t>f.close</a:t>
                      </a:r>
                      <a:r>
                        <a:rPr lang="en-US" baseline="0" dirty="0" smtClean="0"/>
                        <a:t> unless </a:t>
                      </a:r>
                      <a:r>
                        <a:rPr lang="en-US" baseline="0" dirty="0" err="1" smtClean="0"/>
                        <a:t>f.nil</a:t>
                      </a:r>
                      <a:r>
                        <a:rPr lang="en-US" baseline="0" dirty="0" smtClean="0"/>
                        <a:t>?</a:t>
                      </a:r>
                    </a:p>
                    <a:p>
                      <a:r>
                        <a:rPr lang="en-US" baseline="0" dirty="0" smtClean="0"/>
                        <a:t>end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Rescuing a Method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68235" y="1593829"/>
          <a:ext cx="7282326" cy="2871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1163"/>
                <a:gridCol w="3641163"/>
              </a:tblGrid>
              <a:tr h="585672">
                <a:tc>
                  <a:txBody>
                    <a:bodyPr/>
                    <a:lstStyle/>
                    <a:p>
                      <a:r>
                        <a:rPr lang="en-US" dirty="0" smtClean="0"/>
                        <a:t>Begin Rescue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Better code</a:t>
                      </a:r>
                      <a:endParaRPr lang="en-US" dirty="0"/>
                    </a:p>
                  </a:txBody>
                  <a:tcPr/>
                </a:tc>
              </a:tr>
              <a:tr h="2055680">
                <a:tc>
                  <a:txBody>
                    <a:bodyPr/>
                    <a:lstStyle/>
                    <a:p>
                      <a:r>
                        <a:rPr lang="en-US" dirty="0" smtClean="0"/>
                        <a:t>def </a:t>
                      </a:r>
                      <a:r>
                        <a:rPr lang="en-US" dirty="0" err="1" smtClean="0"/>
                        <a:t>some_method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begin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danger_danger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true # good return</a:t>
                      </a:r>
                    </a:p>
                    <a:p>
                      <a:r>
                        <a:rPr lang="en-US" dirty="0" smtClean="0"/>
                        <a:t>  rescue Error</a:t>
                      </a:r>
                    </a:p>
                    <a:p>
                      <a:r>
                        <a:rPr lang="en-US" dirty="0" smtClean="0"/>
                        <a:t>    false # error return</a:t>
                      </a:r>
                    </a:p>
                    <a:p>
                      <a:r>
                        <a:rPr lang="en-US" dirty="0" smtClean="0"/>
                        <a:t>  end</a:t>
                      </a:r>
                    </a:p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 </a:t>
                      </a:r>
                      <a:r>
                        <a:rPr lang="en-US" dirty="0" err="1" smtClean="0"/>
                        <a:t>some_method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danger_danger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true # good response</a:t>
                      </a:r>
                    </a:p>
                    <a:p>
                      <a:r>
                        <a:rPr lang="en-US" dirty="0" smtClean="0"/>
                        <a:t>rescue Error</a:t>
                      </a:r>
                    </a:p>
                    <a:p>
                      <a:r>
                        <a:rPr lang="en-US" dirty="0" smtClean="0"/>
                        <a:t>  false # error response</a:t>
                      </a:r>
                    </a:p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Raise Exceptions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41224" y="1417638"/>
          <a:ext cx="6096000" cy="3884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4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Formas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</a:t>
                      </a:r>
                      <a:r>
                        <a:rPr lang="en-US" baseline="0" dirty="0" err="1" smtClean="0"/>
                        <a:t>ípicas</a:t>
                      </a:r>
                      <a:r>
                        <a:rPr lang="en-US" baseline="0" dirty="0" smtClean="0"/>
                        <a:t> de se </a:t>
                      </a:r>
                      <a:r>
                        <a:rPr lang="en-US" baseline="0" dirty="0" err="1" smtClean="0"/>
                        <a:t>lançar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uma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exceção</a:t>
                      </a:r>
                      <a:endParaRPr lang="en-US" dirty="0"/>
                    </a:p>
                  </a:txBody>
                  <a:tcPr/>
                </a:tc>
              </a:tr>
              <a:tr h="176003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# </a:t>
                      </a:r>
                      <a:r>
                        <a:rPr lang="en-US" baseline="0" dirty="0" err="1" smtClean="0"/>
                        <a:t>sem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conversa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raise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# </a:t>
                      </a:r>
                      <a:r>
                        <a:rPr lang="en-US" baseline="0" dirty="0" err="1" smtClean="0"/>
                        <a:t>adicionando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uma</a:t>
                      </a:r>
                      <a:r>
                        <a:rPr lang="en-US" baseline="0" dirty="0" smtClean="0"/>
                        <a:t> string…</a:t>
                      </a:r>
                    </a:p>
                    <a:p>
                      <a:r>
                        <a:rPr lang="en-US" baseline="0" dirty="0" smtClean="0"/>
                        <a:t>raise "Missing name" if </a:t>
                      </a:r>
                      <a:r>
                        <a:rPr lang="en-US" baseline="0" dirty="0" err="1" smtClean="0"/>
                        <a:t>name.nil</a:t>
                      </a:r>
                      <a:r>
                        <a:rPr lang="en-US" baseline="0" dirty="0" smtClean="0"/>
                        <a:t>?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if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 &gt;= </a:t>
                      </a:r>
                      <a:r>
                        <a:rPr lang="en-US" baseline="0" dirty="0" err="1" smtClean="0"/>
                        <a:t>myNames.size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  raise </a:t>
                      </a:r>
                      <a:r>
                        <a:rPr lang="en-US" baseline="0" dirty="0" err="1" smtClean="0"/>
                        <a:t>IndexError</a:t>
                      </a:r>
                      <a:r>
                        <a:rPr lang="en-US" baseline="0" dirty="0" smtClean="0"/>
                        <a:t>, "#{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} &gt;= size (#{</a:t>
                      </a:r>
                      <a:r>
                        <a:rPr lang="en-US" baseline="0" dirty="0" err="1" smtClean="0"/>
                        <a:t>myNames.size</a:t>
                      </a:r>
                      <a:r>
                        <a:rPr lang="en-US" baseline="0" dirty="0" smtClean="0"/>
                        <a:t>})"</a:t>
                      </a:r>
                    </a:p>
                    <a:p>
                      <a:r>
                        <a:rPr lang="en-US" baseline="0" dirty="0" smtClean="0"/>
                        <a:t>end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# </a:t>
                      </a:r>
                      <a:r>
                        <a:rPr lang="en-US" baseline="0" dirty="0" err="1" smtClean="0"/>
                        <a:t>passando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stackTrace</a:t>
                      </a:r>
                      <a:r>
                        <a:rPr lang="en-US" baseline="0" dirty="0" smtClean="0"/>
                        <a:t> via </a:t>
                      </a:r>
                      <a:r>
                        <a:rPr lang="en-US" baseline="0" dirty="0" err="1" smtClean="0"/>
                        <a:t>Kernel::caller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raise </a:t>
                      </a:r>
                      <a:r>
                        <a:rPr lang="en-US" baseline="0" dirty="0" err="1" smtClean="0"/>
                        <a:t>ArgumentError</a:t>
                      </a:r>
                      <a:r>
                        <a:rPr lang="en-US" baseline="0" dirty="0" smtClean="0"/>
                        <a:t>, "Name too big", caller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Especializando</a:t>
            </a:r>
            <a:r>
              <a:rPr lang="en-US" dirty="0" smtClean="0"/>
              <a:t> </a:t>
            </a:r>
            <a:r>
              <a:rPr lang="en-US" dirty="0" err="1" smtClean="0"/>
              <a:t>Exce</a:t>
            </a:r>
            <a:r>
              <a:rPr lang="en-US" dirty="0" err="1" smtClean="0"/>
              <a:t>ções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7936" y="1600200"/>
          <a:ext cx="7608994" cy="3101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4497"/>
                <a:gridCol w="3804497"/>
              </a:tblGrid>
              <a:tr h="54162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Declara</a:t>
                      </a:r>
                      <a:r>
                        <a:rPr lang="en-US" dirty="0" err="1" smtClean="0"/>
                        <a:t>ção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Lan</a:t>
                      </a:r>
                      <a:r>
                        <a:rPr lang="en-US" baseline="0" dirty="0" err="1" smtClean="0"/>
                        <a:t>çar</a:t>
                      </a:r>
                      <a:endParaRPr lang="en-US" dirty="0"/>
                    </a:p>
                  </a:txBody>
                  <a:tcPr/>
                </a:tc>
              </a:tr>
              <a:tr h="1901062">
                <a:tc>
                  <a:txBody>
                    <a:bodyPr/>
                    <a:lstStyle/>
                    <a:p>
                      <a:r>
                        <a:rPr lang="en-US" dirty="0" smtClean="0"/>
                        <a:t>class </a:t>
                      </a:r>
                      <a:r>
                        <a:rPr lang="en-US" dirty="0" err="1" smtClean="0"/>
                        <a:t>RetryException</a:t>
                      </a:r>
                      <a:r>
                        <a:rPr lang="en-US" dirty="0" smtClean="0"/>
                        <a:t> &lt; </a:t>
                      </a:r>
                      <a:r>
                        <a:rPr lang="en-US" dirty="0" err="1" smtClean="0"/>
                        <a:t>RuntimeError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attr</a:t>
                      </a:r>
                      <a:r>
                        <a:rPr lang="en-US" dirty="0" smtClean="0"/>
                        <a:t> :</a:t>
                      </a:r>
                      <a:r>
                        <a:rPr lang="en-US" dirty="0" err="1" smtClean="0"/>
                        <a:t>okToRetry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def </a:t>
                      </a:r>
                      <a:r>
                        <a:rPr lang="en-US" dirty="0" err="1" smtClean="0"/>
                        <a:t>initialize(okToRetry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smtClean="0"/>
                        <a:t>    @</a:t>
                      </a:r>
                      <a:r>
                        <a:rPr lang="en-US" dirty="0" err="1" smtClean="0"/>
                        <a:t>okToRetry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okToRetry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end</a:t>
                      </a:r>
                    </a:p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 </a:t>
                      </a:r>
                      <a:r>
                        <a:rPr lang="en-US" dirty="0" err="1" smtClean="0"/>
                        <a:t>readData(socket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smtClean="0"/>
                        <a:t>  data = socket.read(512)</a:t>
                      </a:r>
                    </a:p>
                    <a:p>
                      <a:r>
                        <a:rPr lang="en-US" dirty="0" smtClean="0"/>
                        <a:t>  if </a:t>
                      </a:r>
                      <a:r>
                        <a:rPr lang="en-US" dirty="0" err="1" smtClean="0"/>
                        <a:t>data.nil</a:t>
                      </a:r>
                      <a:r>
                        <a:rPr lang="en-US" dirty="0" smtClean="0"/>
                        <a:t>?</a:t>
                      </a:r>
                    </a:p>
                    <a:p>
                      <a:r>
                        <a:rPr lang="en-US" dirty="0" smtClean="0"/>
                        <a:t>    raise </a:t>
                      </a:r>
                      <a:r>
                        <a:rPr lang="en-US" dirty="0" err="1" smtClean="0"/>
                        <a:t>RetryException.new(true</a:t>
                      </a:r>
                      <a:r>
                        <a:rPr lang="en-US" dirty="0" smtClean="0"/>
                        <a:t>), "transient read error"</a:t>
                      </a:r>
                    </a:p>
                    <a:p>
                      <a:r>
                        <a:rPr lang="en-US" dirty="0" smtClean="0"/>
                        <a:t>  end</a:t>
                      </a:r>
                    </a:p>
                    <a:p>
                      <a:r>
                        <a:rPr lang="en-US" dirty="0" smtClean="0"/>
                        <a:t>  # .. normal processing</a:t>
                      </a:r>
                    </a:p>
                    <a:p>
                      <a:r>
                        <a:rPr lang="en-US" dirty="0" smtClean="0"/>
                        <a:t>end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Especializando</a:t>
            </a:r>
            <a:r>
              <a:rPr lang="en-US" dirty="0" smtClean="0"/>
              <a:t> </a:t>
            </a:r>
            <a:r>
              <a:rPr lang="en-US" dirty="0" err="1" smtClean="0"/>
              <a:t>Exce</a:t>
            </a:r>
            <a:r>
              <a:rPr lang="en-US" dirty="0" err="1" smtClean="0"/>
              <a:t>ções</a:t>
            </a:r>
            <a:r>
              <a:rPr lang="en-US" dirty="0" smtClean="0"/>
              <a:t> II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7936" y="1814114"/>
          <a:ext cx="7608994" cy="2382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9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Tratando</a:t>
                      </a:r>
                      <a:r>
                        <a:rPr lang="en-US" baseline="0" dirty="0" smtClean="0"/>
                        <a:t> a </a:t>
                      </a:r>
                      <a:r>
                        <a:rPr lang="en-US" baseline="0" dirty="0" err="1" smtClean="0"/>
                        <a:t>exce</a:t>
                      </a:r>
                      <a:r>
                        <a:rPr lang="en-US" baseline="0" dirty="0" err="1" smtClean="0"/>
                        <a:t>ção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begin</a:t>
                      </a:r>
                    </a:p>
                    <a:p>
                      <a:r>
                        <a:rPr lang="en-US" dirty="0" smtClean="0"/>
                        <a:t>  stuff = </a:t>
                      </a:r>
                      <a:r>
                        <a:rPr lang="en-US" dirty="0" err="1" smtClean="0"/>
                        <a:t>readData(socket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smtClean="0"/>
                        <a:t>  # .. process stuff</a:t>
                      </a:r>
                    </a:p>
                    <a:p>
                      <a:r>
                        <a:rPr lang="en-US" dirty="0" smtClean="0"/>
                        <a:t>rescue </a:t>
                      </a:r>
                      <a:r>
                        <a:rPr lang="en-US" dirty="0" err="1" smtClean="0"/>
                        <a:t>RetryException</a:t>
                      </a:r>
                      <a:r>
                        <a:rPr lang="en-US" dirty="0" smtClean="0"/>
                        <a:t> =&gt; detail</a:t>
                      </a:r>
                    </a:p>
                    <a:p>
                      <a:r>
                        <a:rPr lang="en-US" dirty="0" smtClean="0"/>
                        <a:t>  retry if </a:t>
                      </a:r>
                      <a:r>
                        <a:rPr lang="en-US" dirty="0" err="1" smtClean="0"/>
                        <a:t>detail.okToRetry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raise</a:t>
                      </a:r>
                    </a:p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/>
              <a:t>atch </a:t>
            </a:r>
            <a:r>
              <a:rPr lang="en-US" dirty="0" err="1" smtClean="0"/>
              <a:t>e</a:t>
            </a:r>
            <a:r>
              <a:rPr lang="en-US" dirty="0" smtClean="0"/>
              <a:t> throw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7936" y="1417638"/>
          <a:ext cx="7608994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9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Desvio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incondicional</a:t>
                      </a:r>
                      <a:r>
                        <a:rPr lang="en-US" dirty="0" smtClean="0"/>
                        <a:t> com</a:t>
                      </a:r>
                      <a:r>
                        <a:rPr lang="en-US" baseline="0" dirty="0" smtClean="0"/>
                        <a:t> labels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def </a:t>
                      </a:r>
                      <a:r>
                        <a:rPr lang="en-US" dirty="0" err="1" smtClean="0"/>
                        <a:t>promptAndGet(prompt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smtClean="0"/>
                        <a:t>  print prompt</a:t>
                      </a:r>
                    </a:p>
                    <a:p>
                      <a:r>
                        <a:rPr lang="en-US" dirty="0" smtClean="0"/>
                        <a:t>  res = </a:t>
                      </a:r>
                      <a:r>
                        <a:rPr lang="en-US" dirty="0" err="1" smtClean="0"/>
                        <a:t>readline.chomp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throw :</a:t>
                      </a:r>
                      <a:r>
                        <a:rPr lang="en-US" dirty="0" err="1" smtClean="0"/>
                        <a:t>quitRequested</a:t>
                      </a:r>
                      <a:r>
                        <a:rPr lang="en-US" dirty="0" smtClean="0"/>
                        <a:t> if res == "!"</a:t>
                      </a:r>
                    </a:p>
                    <a:p>
                      <a:r>
                        <a:rPr lang="en-US" dirty="0" smtClean="0"/>
                        <a:t>  return res</a:t>
                      </a:r>
                    </a:p>
                    <a:p>
                      <a:r>
                        <a:rPr lang="en-US" dirty="0" smtClean="0"/>
                        <a:t>end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catch :</a:t>
                      </a:r>
                      <a:r>
                        <a:rPr lang="en-US" dirty="0" err="1" smtClean="0"/>
                        <a:t>quitRequested</a:t>
                      </a:r>
                      <a:r>
                        <a:rPr lang="en-US" dirty="0" smtClean="0"/>
                        <a:t> do</a:t>
                      </a:r>
                    </a:p>
                    <a:p>
                      <a:r>
                        <a:rPr lang="en-US" dirty="0" smtClean="0"/>
                        <a:t>  name = </a:t>
                      </a:r>
                      <a:r>
                        <a:rPr lang="en-US" dirty="0" err="1" smtClean="0"/>
                        <a:t>promptAndGet("Name</a:t>
                      </a:r>
                      <a:r>
                        <a:rPr lang="en-US" dirty="0" smtClean="0"/>
                        <a:t>: ")</a:t>
                      </a:r>
                    </a:p>
                    <a:p>
                      <a:r>
                        <a:rPr lang="en-US" dirty="0" smtClean="0"/>
                        <a:t>  age  = </a:t>
                      </a:r>
                      <a:r>
                        <a:rPr lang="en-US" dirty="0" err="1" smtClean="0"/>
                        <a:t>promptAndGet("Age</a:t>
                      </a:r>
                      <a:r>
                        <a:rPr lang="en-US" dirty="0" smtClean="0"/>
                        <a:t>:  ")</a:t>
                      </a:r>
                    </a:p>
                    <a:p>
                      <a:r>
                        <a:rPr lang="en-US" dirty="0" smtClean="0"/>
                        <a:t>  sex  = </a:t>
                      </a:r>
                      <a:r>
                        <a:rPr lang="en-US" dirty="0" err="1" smtClean="0"/>
                        <a:t>promptAndGet("Sex</a:t>
                      </a:r>
                      <a:r>
                        <a:rPr lang="en-US" dirty="0" smtClean="0"/>
                        <a:t>:  ")</a:t>
                      </a:r>
                    </a:p>
                    <a:p>
                      <a:r>
                        <a:rPr lang="en-US" dirty="0" smtClean="0"/>
                        <a:t>  # ..</a:t>
                      </a:r>
                    </a:p>
                    <a:p>
                      <a:r>
                        <a:rPr lang="en-US" dirty="0" smtClean="0"/>
                        <a:t>  # process information</a:t>
                      </a:r>
                    </a:p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</a:t>
            </a:r>
            <a:r>
              <a:rPr lang="en-US" dirty="0" err="1" smtClean="0"/>
              <a:t>ódulos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criar</a:t>
            </a:r>
            <a:r>
              <a:rPr lang="en-US" dirty="0" smtClean="0"/>
              <a:t> namespace (</a:t>
            </a:r>
            <a:r>
              <a:rPr lang="en-US" dirty="0" err="1" smtClean="0"/>
              <a:t>evitar</a:t>
            </a:r>
            <a:r>
              <a:rPr lang="en-US" dirty="0" smtClean="0"/>
              <a:t> </a:t>
            </a:r>
            <a:r>
              <a:rPr lang="en-US" dirty="0" err="1" smtClean="0"/>
              <a:t>conflito</a:t>
            </a:r>
            <a:r>
              <a:rPr lang="en-US" dirty="0" smtClean="0"/>
              <a:t> de </a:t>
            </a:r>
            <a:r>
              <a:rPr lang="en-US" dirty="0" err="1" smtClean="0"/>
              <a:t>nomes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mixin</a:t>
            </a:r>
            <a:r>
              <a:rPr lang="en-US" dirty="0" smtClean="0"/>
              <a:t> (</a:t>
            </a:r>
            <a:r>
              <a:rPr lang="en-US" dirty="0" err="1" smtClean="0"/>
              <a:t>permitir</a:t>
            </a:r>
            <a:r>
              <a:rPr lang="en-US" dirty="0" smtClean="0"/>
              <a:t> </a:t>
            </a:r>
            <a:r>
              <a:rPr lang="en-US" dirty="0" err="1" smtClean="0"/>
              <a:t>heran</a:t>
            </a:r>
            <a:r>
              <a:rPr lang="en-US" dirty="0" err="1" smtClean="0"/>
              <a:t>ça</a:t>
            </a:r>
            <a:r>
              <a:rPr lang="en-US" dirty="0" smtClean="0"/>
              <a:t> de </a:t>
            </a:r>
            <a:r>
              <a:rPr lang="en-US" dirty="0" err="1" smtClean="0"/>
              <a:t>traços</a:t>
            </a:r>
            <a:r>
              <a:rPr lang="en-US" dirty="0" smtClean="0"/>
              <a:t> – </a:t>
            </a:r>
            <a:r>
              <a:rPr lang="en-US" dirty="0" err="1" smtClean="0"/>
              <a:t>como</a:t>
            </a:r>
            <a:r>
              <a:rPr lang="en-US" dirty="0" smtClean="0"/>
              <a:t> se fosse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cópia</a:t>
            </a:r>
            <a:r>
              <a:rPr lang="en-US" dirty="0" smtClean="0"/>
              <a:t> do </a:t>
            </a:r>
            <a:r>
              <a:rPr lang="en-US" dirty="0" err="1" smtClean="0"/>
              <a:t>conteúdo</a:t>
            </a:r>
            <a:r>
              <a:rPr lang="en-US" dirty="0" smtClean="0"/>
              <a:t> do </a:t>
            </a:r>
            <a:r>
              <a:rPr lang="en-US" dirty="0" err="1" smtClean="0"/>
              <a:t>módulo</a:t>
            </a:r>
            <a:r>
              <a:rPr lang="en-US" dirty="0" smtClean="0"/>
              <a:t> no local </a:t>
            </a:r>
            <a:r>
              <a:rPr lang="en-US" dirty="0" err="1" smtClean="0"/>
              <a:t>incluído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</a:t>
            </a:r>
            <a:r>
              <a:rPr lang="en-US" dirty="0" err="1" smtClean="0"/>
              <a:t>ódulo</a:t>
            </a:r>
            <a:r>
              <a:rPr lang="en-US" dirty="0" smtClean="0"/>
              <a:t> II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7936" y="1600200"/>
          <a:ext cx="7608994" cy="3101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4497"/>
                <a:gridCol w="3804497"/>
              </a:tblGrid>
              <a:tr h="54162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Declara</a:t>
                      </a:r>
                      <a:r>
                        <a:rPr lang="en-US" dirty="0" err="1" smtClean="0"/>
                        <a:t>ção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Uso</a:t>
                      </a:r>
                      <a:endParaRPr lang="en-US" dirty="0"/>
                    </a:p>
                  </a:txBody>
                  <a:tcPr/>
                </a:tc>
              </a:tr>
              <a:tr h="1901062">
                <a:tc>
                  <a:txBody>
                    <a:bodyPr/>
                    <a:lstStyle/>
                    <a:p>
                      <a:r>
                        <a:rPr lang="en-US" dirty="0" smtClean="0"/>
                        <a:t>module Trig</a:t>
                      </a:r>
                    </a:p>
                    <a:p>
                      <a:r>
                        <a:rPr lang="en-US" dirty="0" smtClean="0"/>
                        <a:t>  PI = 3.141592654</a:t>
                      </a:r>
                    </a:p>
                    <a:p>
                      <a:r>
                        <a:rPr lang="en-US" dirty="0" smtClean="0"/>
                        <a:t>  def </a:t>
                      </a:r>
                      <a:r>
                        <a:rPr lang="en-US" dirty="0" err="1" smtClean="0"/>
                        <a:t>Trig.sin(x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smtClean="0"/>
                        <a:t>   # ..</a:t>
                      </a:r>
                    </a:p>
                    <a:p>
                      <a:r>
                        <a:rPr lang="en-US" dirty="0" smtClean="0"/>
                        <a:t>  end</a:t>
                      </a:r>
                    </a:p>
                    <a:p>
                      <a:r>
                        <a:rPr lang="en-US" dirty="0" smtClean="0"/>
                        <a:t>  def </a:t>
                      </a:r>
                      <a:r>
                        <a:rPr lang="en-US" dirty="0" err="1" smtClean="0"/>
                        <a:t>Trig.cos(x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smtClean="0"/>
                        <a:t>   # ..</a:t>
                      </a:r>
                    </a:p>
                    <a:p>
                      <a:r>
                        <a:rPr lang="en-US" dirty="0" smtClean="0"/>
                        <a:t>  end</a:t>
                      </a:r>
                    </a:p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 "./trig"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puts </a:t>
                      </a:r>
                      <a:r>
                        <a:rPr lang="en-US" dirty="0" err="1" smtClean="0"/>
                        <a:t>Trig.sin(Trig::PI</a:t>
                      </a:r>
                      <a:r>
                        <a:rPr lang="en-US" dirty="0" smtClean="0"/>
                        <a:t> / 3.0)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Mixins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de Template </a:t>
            </a:r>
            <a:r>
              <a:rPr lang="en-US" dirty="0" err="1" smtClean="0"/>
              <a:t>padrão</a:t>
            </a:r>
            <a:r>
              <a:rPr lang="en-US" dirty="0" smtClean="0"/>
              <a:t> do Ruby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endParaRPr lang="en-US" dirty="0" smtClean="0"/>
          </a:p>
          <a:p>
            <a:r>
              <a:rPr lang="en-US" dirty="0" smtClean="0"/>
              <a:t> Via </a:t>
            </a:r>
            <a:r>
              <a:rPr lang="en-US" dirty="0" err="1" smtClean="0"/>
              <a:t>linha</a:t>
            </a:r>
            <a:r>
              <a:rPr lang="en-US" dirty="0" smtClean="0"/>
              <a:t> de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parsear</a:t>
            </a:r>
            <a:r>
              <a:rPr lang="en-US" dirty="0" smtClean="0"/>
              <a:t> um </a:t>
            </a:r>
            <a:r>
              <a:rPr lang="en-US" dirty="0" err="1" smtClean="0"/>
              <a:t>arquivo</a:t>
            </a:r>
            <a:r>
              <a:rPr lang="en-US" dirty="0" smtClean="0"/>
              <a:t> </a:t>
            </a:r>
            <a:r>
              <a:rPr lang="en-US" dirty="0" err="1" smtClean="0"/>
              <a:t>erb</a:t>
            </a:r>
            <a:endParaRPr lang="en-US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: </a:t>
            </a:r>
            <a:r>
              <a:rPr lang="en-US" dirty="0" err="1" smtClean="0"/>
              <a:t>Ruby.new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06047"/>
          </a:xfrm>
        </p:spPr>
        <p:txBody>
          <a:bodyPr/>
          <a:lstStyle/>
          <a:p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humanos</a:t>
            </a:r>
            <a:r>
              <a:rPr lang="en-US" dirty="0" smtClean="0"/>
              <a:t>!</a:t>
            </a:r>
          </a:p>
          <a:p>
            <a:r>
              <a:rPr lang="en-US" dirty="0" smtClean="0"/>
              <a:t>Compare: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64336" y="3006247"/>
            <a:ext cx="524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5.times { print</a:t>
            </a:r>
            <a:r>
              <a:rPr lang="en-US" dirty="0" smtClean="0"/>
              <a:t> ”Ola!</a:t>
            </a:r>
            <a:r>
              <a:rPr lang="en-US" dirty="0"/>
              <a:t>"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64336" y="3757907"/>
            <a:ext cx="524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 &lt;10; </a:t>
            </a:r>
            <a:r>
              <a:rPr lang="en-US" dirty="0" err="1" smtClean="0"/>
              <a:t>i</a:t>
            </a:r>
            <a:r>
              <a:rPr lang="en-US" dirty="0" smtClean="0"/>
              <a:t>++) { </a:t>
            </a:r>
            <a:r>
              <a:rPr lang="en-US" dirty="0" err="1" smtClean="0"/>
              <a:t>printf(“Olá</a:t>
            </a:r>
            <a:r>
              <a:rPr lang="en-US" dirty="0" smtClean="0"/>
              <a:t>!”);}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4705684"/>
            <a:ext cx="7965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“Programs must be written for people read, and incidentally for machine execute.” - </a:t>
            </a:r>
            <a:r>
              <a:rPr lang="en-US" dirty="0" err="1" smtClean="0"/>
              <a:t>H.Abelson</a:t>
            </a:r>
            <a:r>
              <a:rPr lang="en-US" dirty="0" smtClean="0"/>
              <a:t> , G. </a:t>
            </a:r>
            <a:r>
              <a:rPr lang="en-US" dirty="0" err="1" smtClean="0"/>
              <a:t>Sussman</a:t>
            </a:r>
            <a:r>
              <a:rPr lang="en-US" dirty="0" smtClean="0"/>
              <a:t>, The Structure and Interpretation of Computer Programs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Dojo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324100" y="3520284"/>
          <a:ext cx="3987800" cy="2206625"/>
        </p:xfrm>
        <a:graphic>
          <a:graphicData uri="http://schemas.openxmlformats.org/presentationml/2006/ole">
            <p:oleObj spid="_x0000_s29698" name="Equation" r:id="rId3" imgW="2501900" imgH="1384300" progId="Equation.3">
              <p:embed/>
            </p:oleObj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58550" y="1417638"/>
            <a:ext cx="8028250" cy="16401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3200" dirty="0" err="1" smtClean="0"/>
              <a:t>Escrever</a:t>
            </a:r>
            <a:r>
              <a:rPr lang="en-US" sz="3200" dirty="0" smtClean="0"/>
              <a:t> </a:t>
            </a:r>
            <a:r>
              <a:rPr lang="en-US" sz="3200" dirty="0" err="1" smtClean="0"/>
              <a:t>em</a:t>
            </a:r>
            <a:r>
              <a:rPr lang="en-US" sz="3200" dirty="0" smtClean="0"/>
              <a:t> Ruby um </a:t>
            </a:r>
            <a:r>
              <a:rPr lang="en-US" sz="3200" dirty="0" err="1" smtClean="0"/>
              <a:t>programa</a:t>
            </a:r>
            <a:r>
              <a:rPr lang="en-US" sz="3200" dirty="0" smtClean="0"/>
              <a:t> </a:t>
            </a:r>
            <a:r>
              <a:rPr lang="en-US" sz="3200" dirty="0" err="1" smtClean="0"/>
              <a:t>que</a:t>
            </a:r>
            <a:r>
              <a:rPr lang="en-US" sz="3200" dirty="0" smtClean="0"/>
              <a:t>:</a:t>
            </a:r>
          </a:p>
          <a:p>
            <a:pPr marL="514350" indent="-514350">
              <a:buAutoNum type="arabicParenR"/>
            </a:pPr>
            <a:r>
              <a:rPr lang="en-US" sz="3200" dirty="0" err="1" smtClean="0"/>
              <a:t>Calcule</a:t>
            </a:r>
            <a:r>
              <a:rPr lang="en-US" sz="3200" dirty="0" smtClean="0"/>
              <a:t> </a:t>
            </a:r>
            <a:r>
              <a:rPr lang="en-US" sz="3200" dirty="0" err="1" smtClean="0"/>
              <a:t>os</a:t>
            </a:r>
            <a:r>
              <a:rPr lang="en-US" sz="3200" dirty="0" smtClean="0"/>
              <a:t> </a:t>
            </a:r>
            <a:r>
              <a:rPr lang="en-US" sz="3200" dirty="0" err="1" smtClean="0"/>
              <a:t>valores</a:t>
            </a:r>
            <a:r>
              <a:rPr lang="en-US" sz="3200" dirty="0" smtClean="0"/>
              <a:t> </a:t>
            </a:r>
            <a:r>
              <a:rPr lang="en-US" sz="3200" dirty="0" err="1" smtClean="0"/>
              <a:t>da</a:t>
            </a:r>
            <a:r>
              <a:rPr lang="en-US" sz="3200" dirty="0" smtClean="0"/>
              <a:t> </a:t>
            </a:r>
            <a:r>
              <a:rPr lang="en-US" sz="3200" dirty="0" err="1" smtClean="0"/>
              <a:t>sequência</a:t>
            </a:r>
            <a:r>
              <a:rPr lang="en-US" sz="3200" dirty="0" smtClean="0"/>
              <a:t> </a:t>
            </a:r>
            <a:r>
              <a:rPr lang="en-US" sz="3200" dirty="0" err="1" smtClean="0"/>
              <a:t>abaixo</a:t>
            </a:r>
            <a:endParaRPr lang="en-US" sz="3200" dirty="0" smtClean="0"/>
          </a:p>
          <a:p>
            <a:pPr marL="514350" indent="-514350">
              <a:buAutoNum type="arabicParenR"/>
            </a:pPr>
            <a:r>
              <a:rPr lang="en-US" sz="3200" dirty="0" err="1" smtClean="0"/>
              <a:t>Calcule</a:t>
            </a:r>
            <a:r>
              <a:rPr lang="en-US" sz="3200" dirty="0" smtClean="0"/>
              <a:t> </a:t>
            </a:r>
            <a:r>
              <a:rPr lang="en-US" sz="3200" dirty="0" err="1" smtClean="0"/>
              <a:t>os</a:t>
            </a:r>
            <a:r>
              <a:rPr lang="en-US" sz="3200" dirty="0" smtClean="0"/>
              <a:t> </a:t>
            </a:r>
            <a:r>
              <a:rPr lang="en-US" sz="3200" dirty="0" err="1" smtClean="0"/>
              <a:t>valores</a:t>
            </a:r>
            <a:r>
              <a:rPr lang="en-US" sz="3200" dirty="0" smtClean="0"/>
              <a:t> </a:t>
            </a:r>
            <a:r>
              <a:rPr lang="en-US" sz="3200" dirty="0" err="1" smtClean="0"/>
              <a:t>que</a:t>
            </a:r>
            <a:r>
              <a:rPr lang="en-US" sz="3200" dirty="0" smtClean="0"/>
              <a:t> </a:t>
            </a:r>
            <a:r>
              <a:rPr lang="en-US" sz="3200" dirty="0" err="1" smtClean="0"/>
              <a:t>maximizam</a:t>
            </a:r>
            <a:r>
              <a:rPr lang="en-US" sz="3200" dirty="0" smtClean="0"/>
              <a:t> </a:t>
            </a:r>
            <a:r>
              <a:rPr lang="en-US" sz="3200" dirty="0" err="1" smtClean="0"/>
              <a:t>o</a:t>
            </a:r>
            <a:r>
              <a:rPr lang="en-US" sz="3200" dirty="0" smtClean="0"/>
              <a:t> </a:t>
            </a:r>
            <a:r>
              <a:rPr lang="en-US" sz="3200" dirty="0" err="1" smtClean="0"/>
              <a:t>tamanho</a:t>
            </a:r>
            <a:r>
              <a:rPr lang="en-US" sz="3200" dirty="0" smtClean="0"/>
              <a:t> </a:t>
            </a:r>
            <a:r>
              <a:rPr lang="en-US" sz="3200" dirty="0" err="1" smtClean="0"/>
              <a:t>da</a:t>
            </a:r>
            <a:r>
              <a:rPr lang="en-US" sz="3200" dirty="0" smtClean="0"/>
              <a:t> </a:t>
            </a:r>
            <a:r>
              <a:rPr lang="en-US" sz="3200" dirty="0" err="1" smtClean="0"/>
              <a:t>sequência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: </a:t>
            </a:r>
            <a:r>
              <a:rPr lang="en-US" dirty="0" err="1" smtClean="0"/>
              <a:t>Ruby.new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41527"/>
          </a:xfrm>
        </p:spPr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</a:t>
            </a:r>
            <a:r>
              <a:rPr lang="en-US" dirty="0" err="1" smtClean="0"/>
              <a:t>o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a </a:t>
            </a:r>
            <a:r>
              <a:rPr lang="en-US" dirty="0" err="1" smtClean="0"/>
              <a:t>seguir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7409" y="2588337"/>
            <a:ext cx="3991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 unless "</a:t>
            </a:r>
            <a:r>
              <a:rPr lang="en-US" dirty="0" err="1"/>
              <a:t>restaurante".include</a:t>
            </a:r>
            <a:r>
              <a:rPr lang="en-US" dirty="0"/>
              <a:t>? "aura"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7409" y="3420901"/>
            <a:ext cx="590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[‘toasty'</a:t>
            </a:r>
            <a:r>
              <a:rPr lang="en-US" dirty="0"/>
              <a:t>,</a:t>
            </a:r>
            <a:r>
              <a:rPr lang="en-US" dirty="0" smtClean="0"/>
              <a:t> ’cheese'</a:t>
            </a:r>
            <a:r>
              <a:rPr lang="en-US" dirty="0"/>
              <a:t>,</a:t>
            </a:r>
            <a:r>
              <a:rPr lang="en-US" dirty="0" smtClean="0"/>
              <a:t> ’</a:t>
            </a:r>
            <a:r>
              <a:rPr lang="en-US" dirty="0" err="1" smtClean="0"/>
              <a:t>wine'</a:t>
            </a:r>
            <a:r>
              <a:rPr lang="en-US" dirty="0" err="1"/>
              <a:t>].each</a:t>
            </a:r>
            <a:r>
              <a:rPr lang="en-US" dirty="0"/>
              <a:t> { </a:t>
            </a:r>
            <a:r>
              <a:rPr lang="en-US" dirty="0" smtClean="0"/>
              <a:t>|food| </a:t>
            </a:r>
            <a:r>
              <a:rPr lang="en-US" dirty="0"/>
              <a:t>print</a:t>
            </a:r>
            <a:r>
              <a:rPr lang="en-US" dirty="0" smtClean="0"/>
              <a:t> </a:t>
            </a:r>
            <a:r>
              <a:rPr lang="en-US" dirty="0" err="1" smtClean="0"/>
              <a:t>food.capitalize</a:t>
            </a:r>
            <a:r>
              <a:rPr lang="en-US" dirty="0" smtClean="0"/>
              <a:t> 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Estruturas</a:t>
            </a:r>
            <a:r>
              <a:rPr lang="en-US" dirty="0" smtClean="0"/>
              <a:t> </a:t>
            </a:r>
            <a:r>
              <a:rPr lang="en-US" dirty="0" err="1" smtClean="0"/>
              <a:t>básicas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Variáveis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dirty="0" smtClean="0"/>
              <a:t>, taxa_do_lixo2</a:t>
            </a:r>
          </a:p>
          <a:p>
            <a:r>
              <a:rPr lang="en-US" dirty="0" err="1" smtClean="0"/>
              <a:t>Números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1, -1.2, 6.03e-23</a:t>
            </a:r>
          </a:p>
          <a:p>
            <a:r>
              <a:rPr lang="en-US" dirty="0" smtClean="0"/>
              <a:t>String</a:t>
            </a:r>
          </a:p>
          <a:p>
            <a:pPr lvl="1">
              <a:buNone/>
            </a:pPr>
            <a:r>
              <a:rPr lang="en-US" dirty="0" smtClean="0"/>
              <a:t>“</a:t>
            </a:r>
            <a:r>
              <a:rPr lang="en-US" dirty="0" err="1" smtClean="0"/>
              <a:t>alguma</a:t>
            </a:r>
            <a:r>
              <a:rPr lang="en-US" dirty="0" smtClean="0"/>
              <a:t> </a:t>
            </a:r>
            <a:r>
              <a:rPr lang="en-US" dirty="0" err="1" smtClean="0"/>
              <a:t>coisa</a:t>
            </a:r>
            <a:r>
              <a:rPr lang="en-US" dirty="0" smtClean="0"/>
              <a:t> </a:t>
            </a:r>
            <a:r>
              <a:rPr lang="en-US" dirty="0" err="1" smtClean="0"/>
              <a:t>assim</a:t>
            </a:r>
            <a:r>
              <a:rPr lang="en-US" dirty="0" smtClean="0"/>
              <a:t>”</a:t>
            </a:r>
          </a:p>
          <a:p>
            <a:pPr lvl="1">
              <a:buNone/>
            </a:pPr>
            <a:r>
              <a:rPr lang="en-US" dirty="0" smtClean="0"/>
              <a:t>%</a:t>
            </a:r>
            <a:r>
              <a:rPr lang="en-US" dirty="0" err="1" smtClean="0"/>
              <a:t>q(veremos</a:t>
            </a:r>
            <a:r>
              <a:rPr lang="en-US" dirty="0" smtClean="0"/>
              <a:t>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formas</a:t>
            </a:r>
            <a:r>
              <a:rPr lang="en-US" dirty="0" smtClean="0"/>
              <a:t> de </a:t>
            </a:r>
            <a:r>
              <a:rPr lang="en-US" dirty="0" err="1" smtClean="0"/>
              <a:t>declarar</a:t>
            </a:r>
            <a:r>
              <a:rPr lang="en-US" dirty="0" smtClean="0"/>
              <a:t> strings)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Estruturas</a:t>
            </a:r>
            <a:r>
              <a:rPr lang="en-US" dirty="0" smtClean="0"/>
              <a:t> </a:t>
            </a:r>
            <a:r>
              <a:rPr lang="en-US" dirty="0" err="1" smtClean="0"/>
              <a:t>básicas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Symbols</a:t>
            </a:r>
          </a:p>
          <a:p>
            <a:pPr lvl="1">
              <a:buNone/>
            </a:pPr>
            <a:r>
              <a:rPr lang="en-US" dirty="0" smtClean="0"/>
              <a:t>:</a:t>
            </a:r>
            <a:r>
              <a:rPr lang="en-US" dirty="0" err="1" smtClean="0"/>
              <a:t>x</a:t>
            </a:r>
            <a:r>
              <a:rPr lang="en-US" dirty="0" smtClean="0"/>
              <a:t>, :</a:t>
            </a:r>
            <a:r>
              <a:rPr lang="en-US" dirty="0" err="1" smtClean="0"/>
              <a:t>y</a:t>
            </a:r>
            <a:r>
              <a:rPr lang="en-US" dirty="0" smtClean="0"/>
              <a:t>, :</a:t>
            </a:r>
            <a:r>
              <a:rPr lang="en-US" dirty="0" err="1" smtClean="0"/>
              <a:t>isso_parece_uma_string</a:t>
            </a:r>
            <a:endParaRPr lang="en-US" dirty="0" smtClean="0"/>
          </a:p>
          <a:p>
            <a:r>
              <a:rPr lang="en-US" dirty="0" err="1" smtClean="0"/>
              <a:t>Constantes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EmpireStateBuilding</a:t>
            </a:r>
            <a:r>
              <a:rPr lang="en-US" dirty="0" smtClean="0"/>
              <a:t>, NEA, PI</a:t>
            </a:r>
          </a:p>
          <a:p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especiais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True, False, Nil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Métodos</a:t>
            </a:r>
            <a:r>
              <a:rPr lang="en-US" dirty="0" smtClean="0"/>
              <a:t> (</a:t>
            </a:r>
            <a:r>
              <a:rPr lang="en-US" dirty="0" err="1" smtClean="0"/>
              <a:t>mensagens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0" y="2207003"/>
          <a:ext cx="6096000" cy="91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= 1         </a:t>
                      </a:r>
                    </a:p>
                    <a:p>
                      <a:r>
                        <a:rPr lang="en-US" dirty="0" err="1" smtClean="0"/>
                        <a:t>texto</a:t>
                      </a:r>
                      <a:r>
                        <a:rPr lang="en-US" dirty="0" smtClean="0"/>
                        <a:t> = "um </a:t>
                      </a:r>
                      <a:r>
                        <a:rPr lang="en-US" dirty="0" err="1" smtClean="0"/>
                        <a:t>texto</a:t>
                      </a:r>
                      <a:r>
                        <a:rPr lang="en-US" dirty="0" smtClean="0"/>
                        <a:t>"; puts </a:t>
                      </a:r>
                      <a:r>
                        <a:rPr lang="en-US" dirty="0" err="1" smtClean="0"/>
                        <a:t>texto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err="1" smtClean="0"/>
                        <a:t>b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err="1" smtClean="0"/>
                        <a:t>c</a:t>
                      </a:r>
                      <a:r>
                        <a:rPr lang="en-US" baseline="0" dirty="0" smtClean="0"/>
                        <a:t> = 0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054561" y="1593829"/>
          <a:ext cx="6096000" cy="4243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58567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Chamada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Declaração</a:t>
                      </a:r>
                      <a:endParaRPr lang="en-US" dirty="0"/>
                    </a:p>
                  </a:txBody>
                  <a:tcPr/>
                </a:tc>
              </a:tr>
              <a:tr h="2055680">
                <a:tc>
                  <a:txBody>
                    <a:bodyPr/>
                    <a:lstStyle/>
                    <a:p>
                      <a:r>
                        <a:rPr lang="en-US" dirty="0" smtClean="0"/>
                        <a:t>"10".include?('1')</a:t>
                      </a:r>
                    </a:p>
                    <a:p>
                      <a:r>
                        <a:rPr lang="en-US" dirty="0" smtClean="0"/>
                        <a:t>1.==(2)</a:t>
                      </a:r>
                    </a:p>
                    <a:p>
                      <a:r>
                        <a:rPr lang="en-US" dirty="0" smtClean="0"/>
                        <a:t>1 == 2           # sugar syntax!!!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String.class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baseline="0" dirty="0" smtClean="0"/>
                        <a:t> # </a:t>
                      </a:r>
                      <a:r>
                        <a:rPr lang="en-US" baseline="0" dirty="0" err="1" smtClean="0"/>
                        <a:t>metodo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classe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1.methods  # </a:t>
                      </a:r>
                      <a:r>
                        <a:rPr lang="en-US" baseline="0" dirty="0" err="1" smtClean="0"/>
                        <a:t>lista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todos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métodos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daquele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objeto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1.send(:even?) # </a:t>
                      </a:r>
                      <a:r>
                        <a:rPr lang="en-US" baseline="0" dirty="0" err="1" smtClean="0"/>
                        <a:t>outra</a:t>
                      </a:r>
                      <a:r>
                        <a:rPr lang="en-US" baseline="0" dirty="0" smtClean="0"/>
                        <a:t> forma de </a:t>
                      </a:r>
                      <a:r>
                        <a:rPr lang="en-US" baseline="0" dirty="0" err="1" smtClean="0"/>
                        <a:t>enviar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mensagens</a:t>
                      </a:r>
                      <a:endParaRPr lang="en-US" baseline="0" dirty="0" smtClean="0"/>
                    </a:p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fibo(n</a:t>
                      </a:r>
                      <a:r>
                        <a:rPr lang="en-US" baseline="0" dirty="0" smtClean="0"/>
                        <a:t> = 0)</a:t>
                      </a:r>
                    </a:p>
                    <a:p>
                      <a:r>
                        <a:rPr lang="en-US" baseline="0" dirty="0" smtClean="0"/>
                        <a:t>    fibo(n-2) + fibo(n-1) if </a:t>
                      </a:r>
                      <a:r>
                        <a:rPr lang="en-US" baseline="0" dirty="0" err="1" smtClean="0"/>
                        <a:t>n</a:t>
                      </a:r>
                      <a:r>
                        <a:rPr lang="en-US" baseline="0" dirty="0" smtClean="0"/>
                        <a:t> &gt;= 2</a:t>
                      </a:r>
                    </a:p>
                    <a:p>
                      <a:r>
                        <a:rPr lang="en-US" baseline="0" dirty="0" smtClean="0"/>
                        <a:t>end</a:t>
                      </a:r>
                    </a:p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def </a:t>
                      </a:r>
                      <a:r>
                        <a:rPr lang="en-US" dirty="0" err="1" smtClean="0"/>
                        <a:t>self.log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 puts "</a:t>
                      </a:r>
                      <a:r>
                        <a:rPr lang="en-US" dirty="0" err="1" smtClean="0"/>
                        <a:t>metodo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classe</a:t>
                      </a:r>
                      <a:r>
                        <a:rPr lang="en-US" dirty="0" smtClean="0"/>
                        <a:t>"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20639</TotalTime>
  <Words>3156</Words>
  <Application>Microsoft Macintosh PowerPoint</Application>
  <PresentationFormat>On-screen Show (4:3)</PresentationFormat>
  <Paragraphs>577</Paragraphs>
  <Slides>50</Slides>
  <Notes>13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Office Theme</vt:lpstr>
      <vt:lpstr>Equation</vt:lpstr>
      <vt:lpstr>Slide 1</vt:lpstr>
      <vt:lpstr>Apresentação</vt:lpstr>
      <vt:lpstr>Programação</vt:lpstr>
      <vt:lpstr>Introdução: Ruby.new</vt:lpstr>
      <vt:lpstr>Introdução: Ruby.new</vt:lpstr>
      <vt:lpstr>Introdução: Ruby.new</vt:lpstr>
      <vt:lpstr>Estruturas básicas</vt:lpstr>
      <vt:lpstr>Estruturas básicas</vt:lpstr>
      <vt:lpstr>Métodos (mensagens)</vt:lpstr>
      <vt:lpstr>Estruturas de Controle</vt:lpstr>
      <vt:lpstr>Estruturas de Controle</vt:lpstr>
      <vt:lpstr>Estrutura de Controle</vt:lpstr>
      <vt:lpstr>Estrutura de Controle</vt:lpstr>
      <vt:lpstr>Containers</vt:lpstr>
      <vt:lpstr>Hash</vt:lpstr>
      <vt:lpstr>Blocos e Iteradores</vt:lpstr>
      <vt:lpstr>Enumeráveis</vt:lpstr>
      <vt:lpstr>Exemplos com Enumeráveis</vt:lpstr>
      <vt:lpstr>Mais exemplos com Enumeráveis</vt:lpstr>
      <vt:lpstr>Invocando blocos</vt:lpstr>
      <vt:lpstr>Invocando blocos II</vt:lpstr>
      <vt:lpstr>Proc x Lambda</vt:lpstr>
      <vt:lpstr>Lambda Calculus =)</vt:lpstr>
      <vt:lpstr>Classes</vt:lpstr>
      <vt:lpstr>Variáveis e Escopo</vt:lpstr>
      <vt:lpstr>Accessors</vt:lpstr>
      <vt:lpstr>Herança</vt:lpstr>
      <vt:lpstr>Singleton</vt:lpstr>
      <vt:lpstr>Eigenclass</vt:lpstr>
      <vt:lpstr>Criando um Enumerable (I)</vt:lpstr>
      <vt:lpstr>Criando um Enumerable (II)</vt:lpstr>
      <vt:lpstr>Criando um Enumerable (III)</vt:lpstr>
      <vt:lpstr>Mais sobre métodos</vt:lpstr>
      <vt:lpstr>Truques com parâmetros</vt:lpstr>
      <vt:lpstr>Expandindo Array para argumentos</vt:lpstr>
      <vt:lpstr>Proc para Bloco</vt:lpstr>
      <vt:lpstr>Exceptions, Catch and Throw</vt:lpstr>
      <vt:lpstr>Exception</vt:lpstr>
      <vt:lpstr>Catching exception</vt:lpstr>
      <vt:lpstr>Ensure</vt:lpstr>
      <vt:lpstr>Rescuing a Method</vt:lpstr>
      <vt:lpstr>Raise Exceptions</vt:lpstr>
      <vt:lpstr>Especializando Exceções</vt:lpstr>
      <vt:lpstr>Especializando Exceções II</vt:lpstr>
      <vt:lpstr>catch e throw</vt:lpstr>
      <vt:lpstr>Módulos</vt:lpstr>
      <vt:lpstr>Módulo II</vt:lpstr>
      <vt:lpstr>Mixins</vt:lpstr>
      <vt:lpstr>ERB</vt:lpstr>
      <vt:lpstr>Dojo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Rodrigo Lopes</dc:creator>
  <cp:lastModifiedBy>Rodrigo Lopes</cp:lastModifiedBy>
  <cp:revision>36</cp:revision>
  <dcterms:created xsi:type="dcterms:W3CDTF">2013-02-06T18:04:09Z</dcterms:created>
  <dcterms:modified xsi:type="dcterms:W3CDTF">2013-02-07T03:20:58Z</dcterms:modified>
</cp:coreProperties>
</file>