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6" r:id="rId13"/>
    <p:sldId id="267" r:id="rId14"/>
    <p:sldId id="268" r:id="rId15"/>
    <p:sldId id="270" r:id="rId16"/>
    <p:sldId id="277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TlHx5yX8y6UIlPPbgbTlcU6qf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3C8CB3-B5D2-46AF-BB39-C6ABB42AE5EA}" v="1" dt="2024-11-20T20:46:48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30" Type="http://customschemas.google.com/relationships/presentationmetadata" Target="meta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Maillot" userId="fa14b39d-e966-4ebb-a436-4f96f84b9577" providerId="ADAL" clId="{9E25B2EB-CAA0-4693-8FAE-3BE82A6DDC5B}"/>
    <pc:docChg chg="modSld">
      <pc:chgData name="Marcos Maillot" userId="fa14b39d-e966-4ebb-a436-4f96f84b9577" providerId="ADAL" clId="{9E25B2EB-CAA0-4693-8FAE-3BE82A6DDC5B}" dt="2024-08-16T23:00:37.853" v="0" actId="1076"/>
      <pc:docMkLst>
        <pc:docMk/>
      </pc:docMkLst>
      <pc:sldChg chg="modSp mod">
        <pc:chgData name="Marcos Maillot" userId="fa14b39d-e966-4ebb-a436-4f96f84b9577" providerId="ADAL" clId="{9E25B2EB-CAA0-4693-8FAE-3BE82A6DDC5B}" dt="2024-08-16T23:00:37.853" v="0" actId="1076"/>
        <pc:sldMkLst>
          <pc:docMk/>
          <pc:sldMk cId="0" sldId="263"/>
        </pc:sldMkLst>
        <pc:spChg chg="mod">
          <ac:chgData name="Marcos Maillot" userId="fa14b39d-e966-4ebb-a436-4f96f84b9577" providerId="ADAL" clId="{9E25B2EB-CAA0-4693-8FAE-3BE82A6DDC5B}" dt="2024-08-16T23:00:37.853" v="0" actId="1076"/>
          <ac:spMkLst>
            <pc:docMk/>
            <pc:sldMk cId="0" sldId="263"/>
            <ac:spMk id="168" creationId="{00000000-0000-0000-0000-000000000000}"/>
          </ac:spMkLst>
        </pc:spChg>
      </pc:sldChg>
    </pc:docChg>
  </pc:docChgLst>
  <pc:docChgLst>
    <pc:chgData name="Marcos Maillot" userId="fa14b39d-e966-4ebb-a436-4f96f84b9577" providerId="ADAL" clId="{913C8CB3-B5D2-46AF-BB39-C6ABB42AE5EA}"/>
    <pc:docChg chg="undo custSel modSld">
      <pc:chgData name="Marcos Maillot" userId="fa14b39d-e966-4ebb-a436-4f96f84b9577" providerId="ADAL" clId="{913C8CB3-B5D2-46AF-BB39-C6ABB42AE5EA}" dt="2024-11-20T20:46:57.064" v="65" actId="1076"/>
      <pc:docMkLst>
        <pc:docMk/>
      </pc:docMkLst>
      <pc:sldChg chg="modSp mod">
        <pc:chgData name="Marcos Maillot" userId="fa14b39d-e966-4ebb-a436-4f96f84b9577" providerId="ADAL" clId="{913C8CB3-B5D2-46AF-BB39-C6ABB42AE5EA}" dt="2024-11-20T19:39:32.431" v="0"/>
        <pc:sldMkLst>
          <pc:docMk/>
          <pc:sldMk cId="0" sldId="262"/>
        </pc:sldMkLst>
        <pc:spChg chg="mod">
          <ac:chgData name="Marcos Maillot" userId="fa14b39d-e966-4ebb-a436-4f96f84b9577" providerId="ADAL" clId="{913C8CB3-B5D2-46AF-BB39-C6ABB42AE5EA}" dt="2024-11-20T19:39:32.431" v="0"/>
          <ac:spMkLst>
            <pc:docMk/>
            <pc:sldMk cId="0" sldId="262"/>
            <ac:spMk id="157" creationId="{00000000-0000-0000-0000-000000000000}"/>
          </ac:spMkLst>
        </pc:spChg>
      </pc:sldChg>
      <pc:sldChg chg="modSp mod">
        <pc:chgData name="Marcos Maillot" userId="fa14b39d-e966-4ebb-a436-4f96f84b9577" providerId="ADAL" clId="{913C8CB3-B5D2-46AF-BB39-C6ABB42AE5EA}" dt="2024-11-20T19:41:16.789" v="10" actId="5793"/>
        <pc:sldMkLst>
          <pc:docMk/>
          <pc:sldMk cId="0" sldId="268"/>
        </pc:sldMkLst>
        <pc:spChg chg="mod">
          <ac:chgData name="Marcos Maillot" userId="fa14b39d-e966-4ebb-a436-4f96f84b9577" providerId="ADAL" clId="{913C8CB3-B5D2-46AF-BB39-C6ABB42AE5EA}" dt="2024-11-20T19:41:16.789" v="10" actId="5793"/>
          <ac:spMkLst>
            <pc:docMk/>
            <pc:sldMk cId="0" sldId="268"/>
            <ac:spMk id="227" creationId="{00000000-0000-0000-0000-000000000000}"/>
          </ac:spMkLst>
        </pc:spChg>
        <pc:spChg chg="mod">
          <ac:chgData name="Marcos Maillot" userId="fa14b39d-e966-4ebb-a436-4f96f84b9577" providerId="ADAL" clId="{913C8CB3-B5D2-46AF-BB39-C6ABB42AE5EA}" dt="2024-11-20T19:41:12.388" v="4" actId="5793"/>
          <ac:spMkLst>
            <pc:docMk/>
            <pc:sldMk cId="0" sldId="268"/>
            <ac:spMk id="230" creationId="{00000000-0000-0000-0000-000000000000}"/>
          </ac:spMkLst>
        </pc:spChg>
      </pc:sldChg>
      <pc:sldChg chg="modSp mod">
        <pc:chgData name="Marcos Maillot" userId="fa14b39d-e966-4ebb-a436-4f96f84b9577" providerId="ADAL" clId="{913C8CB3-B5D2-46AF-BB39-C6ABB42AE5EA}" dt="2024-11-20T19:41:29.884" v="26" actId="5793"/>
        <pc:sldMkLst>
          <pc:docMk/>
          <pc:sldMk cId="0" sldId="269"/>
        </pc:sldMkLst>
        <pc:spChg chg="mod">
          <ac:chgData name="Marcos Maillot" userId="fa14b39d-e966-4ebb-a436-4f96f84b9577" providerId="ADAL" clId="{913C8CB3-B5D2-46AF-BB39-C6ABB42AE5EA}" dt="2024-11-20T19:41:23.912" v="18" actId="5793"/>
          <ac:spMkLst>
            <pc:docMk/>
            <pc:sldMk cId="0" sldId="269"/>
            <ac:spMk id="238" creationId="{00000000-0000-0000-0000-000000000000}"/>
          </ac:spMkLst>
        </pc:spChg>
        <pc:spChg chg="mod">
          <ac:chgData name="Marcos Maillot" userId="fa14b39d-e966-4ebb-a436-4f96f84b9577" providerId="ADAL" clId="{913C8CB3-B5D2-46AF-BB39-C6ABB42AE5EA}" dt="2024-11-20T19:41:20.729" v="14" actId="5793"/>
          <ac:spMkLst>
            <pc:docMk/>
            <pc:sldMk cId="0" sldId="269"/>
            <ac:spMk id="239" creationId="{00000000-0000-0000-0000-000000000000}"/>
          </ac:spMkLst>
        </pc:spChg>
        <pc:spChg chg="mod">
          <ac:chgData name="Marcos Maillot" userId="fa14b39d-e966-4ebb-a436-4f96f84b9577" providerId="ADAL" clId="{913C8CB3-B5D2-46AF-BB39-C6ABB42AE5EA}" dt="2024-11-20T19:41:29.884" v="26" actId="5793"/>
          <ac:spMkLst>
            <pc:docMk/>
            <pc:sldMk cId="0" sldId="269"/>
            <ac:spMk id="240" creationId="{00000000-0000-0000-0000-000000000000}"/>
          </ac:spMkLst>
        </pc:spChg>
      </pc:sldChg>
      <pc:sldChg chg="addSp modSp mod">
        <pc:chgData name="Marcos Maillot" userId="fa14b39d-e966-4ebb-a436-4f96f84b9577" providerId="ADAL" clId="{913C8CB3-B5D2-46AF-BB39-C6ABB42AE5EA}" dt="2024-11-20T20:46:57.064" v="65" actId="1076"/>
        <pc:sldMkLst>
          <pc:docMk/>
          <pc:sldMk cId="0" sldId="275"/>
        </pc:sldMkLst>
        <pc:spChg chg="add mod">
          <ac:chgData name="Marcos Maillot" userId="fa14b39d-e966-4ebb-a436-4f96f84b9577" providerId="ADAL" clId="{913C8CB3-B5D2-46AF-BB39-C6ABB42AE5EA}" dt="2024-11-20T20:46:37.396" v="47" actId="1076"/>
          <ac:spMkLst>
            <pc:docMk/>
            <pc:sldMk cId="0" sldId="275"/>
            <ac:spMk id="3" creationId="{452BA9D1-0C1A-6AF6-A3CD-CDB983D8E434}"/>
          </ac:spMkLst>
        </pc:spChg>
        <pc:spChg chg="add mod">
          <ac:chgData name="Marcos Maillot" userId="fa14b39d-e966-4ebb-a436-4f96f84b9577" providerId="ADAL" clId="{913C8CB3-B5D2-46AF-BB39-C6ABB42AE5EA}" dt="2024-11-20T20:46:41.561" v="49" actId="1076"/>
          <ac:spMkLst>
            <pc:docMk/>
            <pc:sldMk cId="0" sldId="275"/>
            <ac:spMk id="5" creationId="{31A771BC-9320-4477-D4CE-E48E835C0A6D}"/>
          </ac:spMkLst>
        </pc:spChg>
        <pc:spChg chg="add mod">
          <ac:chgData name="Marcos Maillot" userId="fa14b39d-e966-4ebb-a436-4f96f84b9577" providerId="ADAL" clId="{913C8CB3-B5D2-46AF-BB39-C6ABB42AE5EA}" dt="2024-11-20T20:46:43.553" v="50" actId="1076"/>
          <ac:spMkLst>
            <pc:docMk/>
            <pc:sldMk cId="0" sldId="275"/>
            <ac:spMk id="7" creationId="{865C14E4-B3EF-D19C-1D43-2D916429F03D}"/>
          </ac:spMkLst>
        </pc:spChg>
        <pc:spChg chg="add mod">
          <ac:chgData name="Marcos Maillot" userId="fa14b39d-e966-4ebb-a436-4f96f84b9577" providerId="ADAL" clId="{913C8CB3-B5D2-46AF-BB39-C6ABB42AE5EA}" dt="2024-11-20T20:46:54.273" v="64" actId="20577"/>
          <ac:spMkLst>
            <pc:docMk/>
            <pc:sldMk cId="0" sldId="275"/>
            <ac:spMk id="8" creationId="{6512D101-6837-A73E-D75D-958F6A99344A}"/>
          </ac:spMkLst>
        </pc:spChg>
        <pc:spChg chg="mod">
          <ac:chgData name="Marcos Maillot" userId="fa14b39d-e966-4ebb-a436-4f96f84b9577" providerId="ADAL" clId="{913C8CB3-B5D2-46AF-BB39-C6ABB42AE5EA}" dt="2024-11-20T20:46:57.064" v="65" actId="1076"/>
          <ac:spMkLst>
            <pc:docMk/>
            <pc:sldMk cId="0" sldId="275"/>
            <ac:spMk id="298" creationId="{00000000-0000-0000-0000-000000000000}"/>
          </ac:spMkLst>
        </pc:spChg>
        <pc:spChg chg="mod">
          <ac:chgData name="Marcos Maillot" userId="fa14b39d-e966-4ebb-a436-4f96f84b9577" providerId="ADAL" clId="{913C8CB3-B5D2-46AF-BB39-C6ABB42AE5EA}" dt="2024-11-20T20:46:39.449" v="48" actId="1076"/>
          <ac:spMkLst>
            <pc:docMk/>
            <pc:sldMk cId="0" sldId="275"/>
            <ac:spMk id="299" creationId="{00000000-0000-0000-0000-000000000000}"/>
          </ac:spMkLst>
        </pc:spChg>
        <pc:spChg chg="mod">
          <ac:chgData name="Marcos Maillot" userId="fa14b39d-e966-4ebb-a436-4f96f84b9577" providerId="ADAL" clId="{913C8CB3-B5D2-46AF-BB39-C6ABB42AE5EA}" dt="2024-11-20T20:46:47.026" v="51" actId="14100"/>
          <ac:spMkLst>
            <pc:docMk/>
            <pc:sldMk cId="0" sldId="275"/>
            <ac:spMk id="300" creationId="{00000000-0000-0000-0000-000000000000}"/>
          </ac:spMkLst>
        </pc:spChg>
      </pc:sldChg>
    </pc:docChg>
  </pc:docChgLst>
  <pc:docChgLst>
    <pc:chgData name="Marcos Maillot" userId="fa14b39d-e966-4ebb-a436-4f96f84b9577" providerId="ADAL" clId="{99F65AD9-92E9-4575-800C-7EE4501BE442}"/>
    <pc:docChg chg="modSld">
      <pc:chgData name="Marcos Maillot" userId="fa14b39d-e966-4ebb-a436-4f96f84b9577" providerId="ADAL" clId="{99F65AD9-92E9-4575-800C-7EE4501BE442}" dt="2024-10-17T00:48:56.260" v="3" actId="1076"/>
      <pc:docMkLst>
        <pc:docMk/>
      </pc:docMkLst>
      <pc:sldChg chg="modSp mod">
        <pc:chgData name="Marcos Maillot" userId="fa14b39d-e966-4ebb-a436-4f96f84b9577" providerId="ADAL" clId="{99F65AD9-92E9-4575-800C-7EE4501BE442}" dt="2024-10-17T00:48:56.260" v="3" actId="1076"/>
        <pc:sldMkLst>
          <pc:docMk/>
          <pc:sldMk cId="0" sldId="275"/>
        </pc:sldMkLst>
        <pc:spChg chg="mod">
          <ac:chgData name="Marcos Maillot" userId="fa14b39d-e966-4ebb-a436-4f96f84b9577" providerId="ADAL" clId="{99F65AD9-92E9-4575-800C-7EE4501BE442}" dt="2024-10-17T00:48:40.860" v="0" actId="1076"/>
          <ac:spMkLst>
            <pc:docMk/>
            <pc:sldMk cId="0" sldId="275"/>
            <ac:spMk id="295" creationId="{00000000-0000-0000-0000-000000000000}"/>
          </ac:spMkLst>
        </pc:spChg>
        <pc:spChg chg="mod">
          <ac:chgData name="Marcos Maillot" userId="fa14b39d-e966-4ebb-a436-4f96f84b9577" providerId="ADAL" clId="{99F65AD9-92E9-4575-800C-7EE4501BE442}" dt="2024-10-17T00:48:53.707" v="2" actId="1076"/>
          <ac:spMkLst>
            <pc:docMk/>
            <pc:sldMk cId="0" sldId="275"/>
            <ac:spMk id="296" creationId="{00000000-0000-0000-0000-000000000000}"/>
          </ac:spMkLst>
        </pc:spChg>
        <pc:spChg chg="mod">
          <ac:chgData name="Marcos Maillot" userId="fa14b39d-e966-4ebb-a436-4f96f84b9577" providerId="ADAL" clId="{99F65AD9-92E9-4575-800C-7EE4501BE442}" dt="2024-10-17T00:48:56.260" v="3" actId="1076"/>
          <ac:spMkLst>
            <pc:docMk/>
            <pc:sldMk cId="0" sldId="275"/>
            <ac:spMk id="298" creationId="{00000000-0000-0000-0000-000000000000}"/>
          </ac:spMkLst>
        </pc:spChg>
        <pc:spChg chg="mod">
          <ac:chgData name="Marcos Maillot" userId="fa14b39d-e966-4ebb-a436-4f96f84b9577" providerId="ADAL" clId="{99F65AD9-92E9-4575-800C-7EE4501BE442}" dt="2024-10-17T00:48:44.676" v="1" actId="1076"/>
          <ac:spMkLst>
            <pc:docMk/>
            <pc:sldMk cId="0" sldId="275"/>
            <ac:spMk id="30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0569f7507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220569f7507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0569f7507_1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220569f7507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>
          <a:extLst>
            <a:ext uri="{FF2B5EF4-FFF2-40B4-BE49-F238E27FC236}">
              <a16:creationId xmlns:a16="http://schemas.microsoft.com/office/drawing/2014/main" id="{221A1879-2E44-5792-0D93-E96EE640D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0569f7507_1_129:notes">
            <a:extLst>
              <a:ext uri="{FF2B5EF4-FFF2-40B4-BE49-F238E27FC236}">
                <a16:creationId xmlns:a16="http://schemas.microsoft.com/office/drawing/2014/main" id="{F2A404AD-DD5B-70E3-471D-A5DBA47F22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220569f7507_1_129:notes">
            <a:extLst>
              <a:ext uri="{FF2B5EF4-FFF2-40B4-BE49-F238E27FC236}">
                <a16:creationId xmlns:a16="http://schemas.microsoft.com/office/drawing/2014/main" id="{676E64D4-E608-D8C8-0805-4CD7A6B219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5053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0569f7507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220569f7507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0569f7507_1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220569f7507_1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0569f7507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220569f7507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22D88B79-09AE-7890-1DEE-519042BD5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20569f7507_1_172:notes">
            <a:extLst>
              <a:ext uri="{FF2B5EF4-FFF2-40B4-BE49-F238E27FC236}">
                <a16:creationId xmlns:a16="http://schemas.microsoft.com/office/drawing/2014/main" id="{E1F92B08-F286-0DC9-0C1F-CD6EBD044D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220569f7507_1_172:notes">
            <a:extLst>
              <a:ext uri="{FF2B5EF4-FFF2-40B4-BE49-F238E27FC236}">
                <a16:creationId xmlns:a16="http://schemas.microsoft.com/office/drawing/2014/main" id="{09051D2C-EB3A-4F4A-2199-DABA9E007A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8915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20569f7507_1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220569f7507_1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20569f7507_1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220569f7507_1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20569f7507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220569f7507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20569f7507_1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220569f7507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0569f7507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20569f7507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569f7507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220569f7507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569f7507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220569f7507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0569f7507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220569f7507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0569f7507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220569f7507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0569f7507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220569f7507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0569f7507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220569f7507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058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4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4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2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52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5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c03c1d1e6_1_13"/>
          <p:cNvSpPr txBox="1"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5" name="Google Shape;65;g21c03c1d1e6_1_13"/>
          <p:cNvSpPr txBox="1">
            <a:spLocks noGrp="1"/>
          </p:cNvSpPr>
          <p:nvPr>
            <p:ph type="body" idx="1"/>
          </p:nvPr>
        </p:nvSpPr>
        <p:spPr>
          <a:xfrm>
            <a:off x="856059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65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100"/>
            </a:lvl1pPr>
            <a:lvl2pPr marL="914400" lvl="1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100"/>
            </a:lvl2pPr>
            <a:lvl3pPr marL="1371600" lvl="2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 sz="1100"/>
            </a:lvl3pPr>
            <a:lvl4pPr marL="1828800" lvl="3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100"/>
            </a:lvl4pPr>
            <a:lvl5pPr marL="2286000" lvl="4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100"/>
            </a:lvl5pPr>
            <a:lvl6pPr marL="2743200" lvl="5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 sz="1100"/>
            </a:lvl6pPr>
            <a:lvl7pPr marL="3200400" lvl="6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100"/>
            </a:lvl7pPr>
            <a:lvl8pPr marL="3657600" lvl="7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100"/>
            </a:lvl8pPr>
            <a:lvl9pPr marL="4114800" lvl="8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 sz="1100"/>
            </a:lvl9pPr>
          </a:lstStyle>
          <a:p>
            <a:endParaRPr/>
          </a:p>
        </p:txBody>
      </p:sp>
      <p:sp>
        <p:nvSpPr>
          <p:cNvPr id="66" name="Google Shape;66;g21c03c1d1e6_1_13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g21c03c1d1e6_1_13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g21c03c1d1e6_1_13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5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5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9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5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1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1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4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4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"/>
          <p:cNvSpPr txBox="1">
            <a:spLocks noGrp="1"/>
          </p:cNvSpPr>
          <p:nvPr>
            <p:ph type="ctrTitle"/>
          </p:nvPr>
        </p:nvSpPr>
        <p:spPr>
          <a:xfrm>
            <a:off x="1465500" y="372650"/>
            <a:ext cx="62130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Aprendizaje Profundo</a:t>
            </a:r>
            <a:endParaRPr/>
          </a:p>
        </p:txBody>
      </p:sp>
      <p:sp>
        <p:nvSpPr>
          <p:cNvPr id="74" name="Google Shape;74;p1"/>
          <p:cNvSpPr txBox="1">
            <a:spLocks noGrp="1"/>
          </p:cNvSpPr>
          <p:nvPr>
            <p:ph type="subTitle" idx="1"/>
          </p:nvPr>
        </p:nvSpPr>
        <p:spPr>
          <a:xfrm>
            <a:off x="460950" y="1379610"/>
            <a:ext cx="8222100" cy="1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900"/>
              <a:t>Facultad de Ingeniería</a:t>
            </a:r>
            <a:endParaRPr sz="29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900"/>
              <a:t>Universidad de Buenos Aires</a:t>
            </a:r>
            <a:endParaRPr sz="2900"/>
          </a:p>
        </p:txBody>
      </p:sp>
      <p:sp>
        <p:nvSpPr>
          <p:cNvPr id="75" name="Google Shape;75;p1"/>
          <p:cNvSpPr txBox="1">
            <a:spLocks noGrp="1"/>
          </p:cNvSpPr>
          <p:nvPr>
            <p:ph type="subTitle" idx="1"/>
          </p:nvPr>
        </p:nvSpPr>
        <p:spPr>
          <a:xfrm>
            <a:off x="198125" y="3661752"/>
            <a:ext cx="8222100" cy="1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600" dirty="0"/>
              <a:t>Profesores: </a:t>
            </a:r>
            <a:endParaRPr sz="2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		</a:t>
            </a:r>
            <a:r>
              <a:rPr lang="pt-BR" sz="2600" dirty="0"/>
              <a:t>Marcos Maillot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dirty="0"/>
              <a:t>		Antonio Zarauz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		Gerardo Vilcamiza</a:t>
            </a:r>
            <a:endParaRPr sz="2600" dirty="0"/>
          </a:p>
        </p:txBody>
      </p:sp>
      <p:pic>
        <p:nvPicPr>
          <p:cNvPr id="76" name="Google Shape;7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1900" y="2437800"/>
            <a:ext cx="1500200" cy="15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0569f7507_1_72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Transfer Learning - ejemplo colab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8" name="Google Shape;198;g220569f7507_1_72"/>
          <p:cNvSpPr txBox="1"/>
          <p:nvPr/>
        </p:nvSpPr>
        <p:spPr>
          <a:xfrm>
            <a:off x="113485" y="789727"/>
            <a:ext cx="1985832" cy="39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None/>
            </a:pPr>
            <a:r>
              <a:rPr lang="en" sz="21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 Colab</a:t>
            </a:r>
            <a:endParaRPr sz="21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99" name="Google Shape;199;g220569f7507_1_72"/>
          <p:cNvGrpSpPr/>
          <p:nvPr/>
        </p:nvGrpSpPr>
        <p:grpSpPr>
          <a:xfrm>
            <a:off x="5165183" y="1658233"/>
            <a:ext cx="3523601" cy="3363885"/>
            <a:chOff x="989692" y="1991560"/>
            <a:chExt cx="4698135" cy="4485180"/>
          </a:xfrm>
        </p:grpSpPr>
        <p:pic>
          <p:nvPicPr>
            <p:cNvPr id="200" name="Google Shape;200;g220569f7507_1_7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9692" y="2516687"/>
              <a:ext cx="4698135" cy="31077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g220569f7507_1_72"/>
            <p:cNvSpPr txBox="1"/>
            <p:nvPr/>
          </p:nvSpPr>
          <p:spPr>
            <a:xfrm>
              <a:off x="2155339" y="1991560"/>
              <a:ext cx="2366839" cy="5251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lang="en" sz="2100">
                  <a:solidFill>
                    <a:schemeClr val="dk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Fine tuning</a:t>
              </a:r>
              <a:endParaRPr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02" name="Google Shape;202;g220569f7507_1_72"/>
            <p:cNvSpPr/>
            <p:nvPr/>
          </p:nvSpPr>
          <p:spPr>
            <a:xfrm rot="-5400000">
              <a:off x="3115799" y="4850874"/>
              <a:ext cx="466924" cy="1861478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22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03" name="Google Shape;203;g220569f7507_1_72"/>
            <p:cNvSpPr txBox="1"/>
            <p:nvPr/>
          </p:nvSpPr>
          <p:spPr>
            <a:xfrm>
              <a:off x="2763763" y="6015075"/>
              <a:ext cx="17584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reentrenar</a:t>
              </a:r>
              <a:endParaRPr sz="1100"/>
            </a:p>
          </p:txBody>
        </p:sp>
      </p:grpSp>
      <p:grpSp>
        <p:nvGrpSpPr>
          <p:cNvPr id="204" name="Google Shape;204;g220569f7507_1_72"/>
          <p:cNvGrpSpPr/>
          <p:nvPr/>
        </p:nvGrpSpPr>
        <p:grpSpPr>
          <a:xfrm>
            <a:off x="561301" y="1577417"/>
            <a:ext cx="3523601" cy="3363885"/>
            <a:chOff x="6504175" y="1991560"/>
            <a:chExt cx="4698135" cy="4485180"/>
          </a:xfrm>
        </p:grpSpPr>
        <p:pic>
          <p:nvPicPr>
            <p:cNvPr id="205" name="Google Shape;205;g220569f7507_1_7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04175" y="2516687"/>
              <a:ext cx="4698135" cy="31077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" name="Google Shape;206;g220569f7507_1_72"/>
            <p:cNvSpPr txBox="1"/>
            <p:nvPr/>
          </p:nvSpPr>
          <p:spPr>
            <a:xfrm>
              <a:off x="7481639" y="1991560"/>
              <a:ext cx="2968284" cy="5251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lang="en" sz="2100">
                  <a:solidFill>
                    <a:schemeClr val="dk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Feature extractor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207" name="Google Shape;207;g220569f7507_1_72"/>
            <p:cNvSpPr/>
            <p:nvPr/>
          </p:nvSpPr>
          <p:spPr>
            <a:xfrm rot="-5400000">
              <a:off x="9231677" y="5367708"/>
              <a:ext cx="466924" cy="827809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22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08" name="Google Shape;208;g220569f7507_1_72"/>
            <p:cNvSpPr txBox="1"/>
            <p:nvPr/>
          </p:nvSpPr>
          <p:spPr>
            <a:xfrm>
              <a:off x="8822805" y="6015075"/>
              <a:ext cx="1627118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entrenar</a:t>
              </a:r>
              <a:endParaRPr sz="110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0569f7507_1_124"/>
          <p:cNvSpPr txBox="1"/>
          <p:nvPr/>
        </p:nvSpPr>
        <p:spPr>
          <a:xfrm>
            <a:off x="2175193" y="157412"/>
            <a:ext cx="43152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" sz="24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¡Un merecido descanso!</a:t>
            </a:r>
            <a:endParaRPr sz="1100"/>
          </a:p>
        </p:txBody>
      </p:sp>
      <p:pic>
        <p:nvPicPr>
          <p:cNvPr id="214" name="Google Shape;214;g220569f7507_1_1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867" y="1043643"/>
            <a:ext cx="8080892" cy="3674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>
          <a:extLst>
            <a:ext uri="{FF2B5EF4-FFF2-40B4-BE49-F238E27FC236}">
              <a16:creationId xmlns:a16="http://schemas.microsoft.com/office/drawing/2014/main" id="{1AC41B8B-5F84-85B3-13FC-D9FF58660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0569f7507_1_129">
            <a:extLst>
              <a:ext uri="{FF2B5EF4-FFF2-40B4-BE49-F238E27FC236}">
                <a16:creationId xmlns:a16="http://schemas.microsoft.com/office/drawing/2014/main" id="{F7E019D6-E64C-AD0E-6A04-3FDF00378CC7}"/>
              </a:ext>
            </a:extLst>
          </p:cNvPr>
          <p:cNvSpPr txBox="1"/>
          <p:nvPr/>
        </p:nvSpPr>
        <p:spPr>
          <a:xfrm>
            <a:off x="0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Generative Adversarial Network (GAN)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20" name="Google Shape;220;g220569f7507_1_129">
            <a:extLst>
              <a:ext uri="{FF2B5EF4-FFF2-40B4-BE49-F238E27FC236}">
                <a16:creationId xmlns:a16="http://schemas.microsoft.com/office/drawing/2014/main" id="{1CA0C463-F9CE-9BBE-AC24-5DE104D50DFA}"/>
              </a:ext>
            </a:extLst>
          </p:cNvPr>
          <p:cNvSpPr txBox="1"/>
          <p:nvPr/>
        </p:nvSpPr>
        <p:spPr>
          <a:xfrm>
            <a:off x="614362" y="1077430"/>
            <a:ext cx="7915275" cy="3727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s-ES" sz="2100" dirty="0">
                <a:solidFill>
                  <a:schemeClr val="dk2"/>
                </a:solidFill>
                <a:latin typeface="Twentieth Century"/>
                <a:sym typeface="Twentieth Century"/>
              </a:rPr>
              <a:t>Configuración de DL que busca </a:t>
            </a:r>
            <a:r>
              <a:rPr lang="es-ES" sz="2100" b="1" dirty="0">
                <a:solidFill>
                  <a:schemeClr val="dk2"/>
                </a:solidFill>
                <a:latin typeface="Twentieth Century"/>
                <a:sym typeface="Twentieth Century"/>
              </a:rPr>
              <a:t>aprender la distribución de </a:t>
            </a:r>
            <a:r>
              <a:rPr lang="es-ES" sz="2100" b="1" dirty="0" err="1">
                <a:solidFill>
                  <a:schemeClr val="dk2"/>
                </a:solidFill>
                <a:latin typeface="Twentieth Century"/>
                <a:sym typeface="Twentieth Century"/>
              </a:rPr>
              <a:t>prob</a:t>
            </a:r>
            <a:r>
              <a:rPr lang="es-ES" sz="2100" b="1" dirty="0">
                <a:solidFill>
                  <a:schemeClr val="dk2"/>
                </a:solidFill>
                <a:latin typeface="Twentieth Century"/>
                <a:sym typeface="Twentieth Century"/>
              </a:rPr>
              <a:t> de los datos de entrenamiento</a:t>
            </a:r>
            <a:r>
              <a:rPr lang="es-ES" sz="2100" dirty="0">
                <a:solidFill>
                  <a:schemeClr val="dk2"/>
                </a:solidFill>
                <a:latin typeface="Twentieth Century"/>
                <a:sym typeface="Twentieth Century"/>
              </a:rPr>
              <a:t> para poder </a:t>
            </a:r>
            <a:r>
              <a:rPr lang="es-ES" sz="2100" b="1" dirty="0">
                <a:solidFill>
                  <a:schemeClr val="dk2"/>
                </a:solidFill>
                <a:latin typeface="Twentieth Century"/>
                <a:sym typeface="Twentieth Century"/>
              </a:rPr>
              <a:t>generar nuevos datos a partir de esa distribución.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lang="es-ES" sz="2100" b="1" dirty="0">
              <a:solidFill>
                <a:schemeClr val="dk2"/>
              </a:solidFill>
              <a:latin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s-ES" sz="2100" dirty="0">
                <a:solidFill>
                  <a:schemeClr val="dk2"/>
                </a:solidFill>
                <a:latin typeface="Twentieth Century"/>
                <a:sym typeface="Twentieth Century"/>
              </a:rPr>
              <a:t>Se logra entrenando 2 modelos compitiendo: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s-ES" sz="2100" b="1" dirty="0">
                <a:solidFill>
                  <a:schemeClr val="dk2"/>
                </a:solidFill>
                <a:latin typeface="Twentieth Century"/>
                <a:sym typeface="Twentieth Century"/>
              </a:rPr>
              <a:t>G</a:t>
            </a:r>
            <a:r>
              <a:rPr lang="es-ES" sz="2100" dirty="0">
                <a:solidFill>
                  <a:schemeClr val="dk2"/>
                </a:solidFill>
                <a:latin typeface="Twentieth Century"/>
                <a:sym typeface="Wingdings" panose="05000000000000000000" pitchFamily="2" charset="2"/>
              </a:rPr>
              <a:t></a:t>
            </a:r>
            <a:r>
              <a:rPr lang="es-ES" sz="2100" dirty="0">
                <a:solidFill>
                  <a:schemeClr val="dk2"/>
                </a:solidFill>
                <a:latin typeface="Twentieth Century"/>
                <a:sym typeface="Twentieth Century"/>
              </a:rPr>
              <a:t> generador que busca generar  datos “falsos”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s-ES" sz="2100" b="1" dirty="0">
                <a:solidFill>
                  <a:schemeClr val="dk2"/>
                </a:solidFill>
                <a:latin typeface="Twentieth Century"/>
                <a:sym typeface="Twentieth Century"/>
              </a:rPr>
              <a:t>D</a:t>
            </a:r>
            <a:r>
              <a:rPr lang="es-ES" sz="2100" dirty="0">
                <a:solidFill>
                  <a:schemeClr val="dk2"/>
                </a:solidFill>
                <a:latin typeface="Twentieth Century"/>
                <a:sym typeface="Wingdings" panose="05000000000000000000" pitchFamily="2" charset="2"/>
              </a:rPr>
              <a:t></a:t>
            </a:r>
            <a:r>
              <a:rPr lang="es-ES" sz="2100" dirty="0">
                <a:solidFill>
                  <a:schemeClr val="dk2"/>
                </a:solidFill>
                <a:latin typeface="Twentieth Century"/>
                <a:sym typeface="Twentieth Century"/>
              </a:rPr>
              <a:t> discriminador que busca identificar datos “verdaderos” o “falsos”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lang="es-ES" sz="2100" dirty="0">
              <a:solidFill>
                <a:schemeClr val="dk2"/>
              </a:solidFill>
              <a:latin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lang="es-ES" sz="2100" dirty="0">
              <a:solidFill>
                <a:schemeClr val="dk2"/>
              </a:solidFill>
              <a:latin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s-ES" sz="2100" dirty="0">
                <a:solidFill>
                  <a:schemeClr val="dk2"/>
                </a:solidFill>
                <a:latin typeface="Twentieth Century"/>
                <a:sym typeface="Twentieth Century"/>
              </a:rPr>
              <a:t>Cuando el sistema “converge” el </a:t>
            </a:r>
            <a:r>
              <a:rPr lang="es-ES" sz="2100" b="1" dirty="0">
                <a:solidFill>
                  <a:schemeClr val="dk2"/>
                </a:solidFill>
                <a:latin typeface="Twentieth Century"/>
                <a:sym typeface="Twentieth Century"/>
              </a:rPr>
              <a:t>D</a:t>
            </a:r>
            <a:r>
              <a:rPr lang="es-ES" sz="2100" dirty="0">
                <a:solidFill>
                  <a:schemeClr val="dk2"/>
                </a:solidFill>
                <a:latin typeface="Twentieth Century"/>
                <a:sym typeface="Twentieth Century"/>
              </a:rPr>
              <a:t> no es capaz de distinguir datos reales de falsos (50% de real y 50% de falso)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lang="es-ES" sz="2100" dirty="0">
              <a:solidFill>
                <a:schemeClr val="dk2"/>
              </a:solidFill>
              <a:latin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s-ES" sz="2100" dirty="0">
                <a:solidFill>
                  <a:schemeClr val="dk2"/>
                </a:solidFill>
                <a:latin typeface="Twentieth Century"/>
                <a:sym typeface="Twentieth Century"/>
              </a:rPr>
              <a:t>Ese punto de convergencia es teórico y aún no se ha podido alcanzar.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lang="es-ES" sz="2100" dirty="0">
              <a:solidFill>
                <a:schemeClr val="dk2"/>
              </a:solidFill>
              <a:latin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lang="es-ES" sz="2100" dirty="0">
              <a:solidFill>
                <a:schemeClr val="dk2"/>
              </a:solidFill>
              <a:latin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lang="es-ES" sz="2100" dirty="0">
              <a:solidFill>
                <a:schemeClr val="dk2"/>
              </a:solidFill>
              <a:latin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1100" b="1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2267865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0569f7507_1_129"/>
          <p:cNvSpPr txBox="1"/>
          <p:nvPr/>
        </p:nvSpPr>
        <p:spPr>
          <a:xfrm>
            <a:off x="0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Generative Adversarial Network (GAN)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20" name="Google Shape;220;g220569f7507_1_129"/>
          <p:cNvSpPr txBox="1"/>
          <p:nvPr/>
        </p:nvSpPr>
        <p:spPr>
          <a:xfrm>
            <a:off x="1228725" y="594256"/>
            <a:ext cx="7915275" cy="817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 redes neuronales enfrentadas:   </a:t>
            </a:r>
            <a:r>
              <a:rPr lang="en" sz="21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</a:t>
            </a: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enerador -  </a:t>
            </a:r>
            <a:r>
              <a:rPr lang="en" sz="21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iscriminador	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21" name="Google Shape;221;g220569f7507_1_129" descr="Form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4363" y="1097324"/>
            <a:ext cx="7915275" cy="3451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0569f7507_1_135"/>
          <p:cNvSpPr txBox="1"/>
          <p:nvPr/>
        </p:nvSpPr>
        <p:spPr>
          <a:xfrm>
            <a:off x="0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Generative Adversarial Network (GAN)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228" name="Google Shape;228;g220569f7507_1_1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9417" y="728084"/>
            <a:ext cx="3672643" cy="441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220569f7507_1_135"/>
          <p:cNvSpPr txBox="1"/>
          <p:nvPr/>
        </p:nvSpPr>
        <p:spPr>
          <a:xfrm>
            <a:off x="117195" y="814403"/>
            <a:ext cx="4432267" cy="817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 redes neuronales enfrentadas: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" sz="21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</a:t>
            </a: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enerador -  </a:t>
            </a:r>
            <a:r>
              <a:rPr lang="en" sz="21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iscriminador	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" name="Google Shape;238;g220569f7507_1_144">
            <a:extLst>
              <a:ext uri="{FF2B5EF4-FFF2-40B4-BE49-F238E27FC236}">
                <a16:creationId xmlns:a16="http://schemas.microsoft.com/office/drawing/2014/main" id="{6805E0BA-5B3D-9629-D43D-F1C128B8D5B7}"/>
              </a:ext>
            </a:extLst>
          </p:cNvPr>
          <p:cNvSpPr txBox="1"/>
          <p:nvPr/>
        </p:nvSpPr>
        <p:spPr>
          <a:xfrm>
            <a:off x="117195" y="2884445"/>
            <a:ext cx="4432267" cy="939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se entrena de forma indirecta (“supervisada”… pero de distinta forma)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" name="Google Shape;239;g220569f7507_1_144">
            <a:extLst>
              <a:ext uri="{FF2B5EF4-FFF2-40B4-BE49-F238E27FC236}">
                <a16:creationId xmlns:a16="http://schemas.microsoft.com/office/drawing/2014/main" id="{0829DAA1-5D49-B41C-D512-29EFF96AA847}"/>
              </a:ext>
            </a:extLst>
          </p:cNvPr>
          <p:cNvSpPr txBox="1"/>
          <p:nvPr/>
        </p:nvSpPr>
        <p:spPr>
          <a:xfrm>
            <a:off x="139733" y="3945437"/>
            <a:ext cx="4432267" cy="643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determina si una muestra es real </a:t>
            </a:r>
            <a:r>
              <a:rPr lang="en" sz="21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 falsa </a:t>
            </a:r>
            <a:r>
              <a:rPr lang="en" sz="21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" name="Google Shape;240;g220569f7507_1_144">
            <a:extLst>
              <a:ext uri="{FF2B5EF4-FFF2-40B4-BE49-F238E27FC236}">
                <a16:creationId xmlns:a16="http://schemas.microsoft.com/office/drawing/2014/main" id="{ECA63837-EE2B-8924-E0B7-602D680265D7}"/>
              </a:ext>
            </a:extLst>
          </p:cNvPr>
          <p:cNvSpPr txBox="1"/>
          <p:nvPr/>
        </p:nvSpPr>
        <p:spPr>
          <a:xfrm>
            <a:off x="139733" y="1799048"/>
            <a:ext cx="4432267" cy="939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se entrena para que </a:t>
            </a:r>
            <a:r>
              <a:rPr lang="en" sz="21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falle</a:t>
            </a: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se entrena para no fallar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20569f7507_1_154"/>
          <p:cNvSpPr txBox="1"/>
          <p:nvPr/>
        </p:nvSpPr>
        <p:spPr>
          <a:xfrm>
            <a:off x="0" y="897109"/>
            <a:ext cx="3183622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– vector aleatorio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– vector muestra (real)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pz</a:t>
            </a: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– func prob </a:t>
            </a:r>
            <a:r>
              <a:rPr lang="en" sz="21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pg</a:t>
            </a: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– func prob </a:t>
            </a:r>
            <a:r>
              <a:rPr lang="en" sz="21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21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generated</a:t>
            </a:r>
            <a:endParaRPr sz="2100" b="1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 </a:t>
            </a: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– func prob </a:t>
            </a:r>
            <a:r>
              <a:rPr lang="en" sz="21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real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</a:t>
            </a: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– generator (NN)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– discriminator (NN)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48" name="Google Shape;248;g220569f7507_1_154"/>
          <p:cNvSpPr txBox="1"/>
          <p:nvPr/>
        </p:nvSpPr>
        <p:spPr>
          <a:xfrm>
            <a:off x="0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Generative Adversarial Network (GAN) – Función de costo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249" name="Google Shape;249;g220569f7507_1_1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7963" y="1304310"/>
            <a:ext cx="6341469" cy="700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220569f7507_1_1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537" y="3601182"/>
            <a:ext cx="6938926" cy="7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220569f7507_1_154"/>
          <p:cNvSpPr txBox="1"/>
          <p:nvPr/>
        </p:nvSpPr>
        <p:spPr>
          <a:xfrm>
            <a:off x="3764675" y="2816777"/>
            <a:ext cx="4432267" cy="643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D(x)=1 si x es real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D(x)=0 si x es falsa</a:t>
            </a:r>
            <a:endParaRPr sz="21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2" name="Google Shape;252;g220569f7507_1_154"/>
          <p:cNvSpPr txBox="1"/>
          <p:nvPr/>
        </p:nvSpPr>
        <p:spPr>
          <a:xfrm>
            <a:off x="248524" y="4767319"/>
            <a:ext cx="47376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https://neptune.ai/blog/gan-loss-functions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DEE781F1-57AC-E6E3-6B6D-A9E2536C9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20569f7507_1_172">
            <a:extLst>
              <a:ext uri="{FF2B5EF4-FFF2-40B4-BE49-F238E27FC236}">
                <a16:creationId xmlns:a16="http://schemas.microsoft.com/office/drawing/2014/main" id="{A2EDDB55-49CB-222B-05D9-0599A6F28B0D}"/>
              </a:ext>
            </a:extLst>
          </p:cNvPr>
          <p:cNvSpPr txBox="1"/>
          <p:nvPr/>
        </p:nvSpPr>
        <p:spPr>
          <a:xfrm>
            <a:off x="156174" y="1034740"/>
            <a:ext cx="8641496" cy="373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Entrena GANs es actualmente una especie de “trabajo de artesano”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lang="en"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Algunos trucos son: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lang="en"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Tx/>
              <a:buChar char="-"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TanH como output del generador.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Tx/>
              <a:buChar char="-"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Poner etiquetas reales a muestras falsas para entrenar generador.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Tx/>
              <a:buChar char="-"/>
            </a:pPr>
            <a:r>
              <a:rPr lang="es-AR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sar batch normalization y minibatch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Tx/>
              <a:buChar char="-"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Evitar Maxpool, ReLu (usar average pool, LeakyReLu)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Tx/>
              <a:buChar char="-"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Usar Adam como optimizador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9" name="Google Shape;269;g220569f7507_1_172">
            <a:extLst>
              <a:ext uri="{FF2B5EF4-FFF2-40B4-BE49-F238E27FC236}">
                <a16:creationId xmlns:a16="http://schemas.microsoft.com/office/drawing/2014/main" id="{639ED827-AF87-178A-F1AA-8E9F6BC77668}"/>
              </a:ext>
            </a:extLst>
          </p:cNvPr>
          <p:cNvSpPr txBox="1"/>
          <p:nvPr/>
        </p:nvSpPr>
        <p:spPr>
          <a:xfrm>
            <a:off x="0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Generative Adversarial Network (GAN)</a:t>
            </a:r>
            <a:endParaRPr sz="11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086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20569f7507_1_172"/>
          <p:cNvSpPr txBox="1"/>
          <p:nvPr/>
        </p:nvSpPr>
        <p:spPr>
          <a:xfrm>
            <a:off x="222275" y="814403"/>
            <a:ext cx="864149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Conditionals GANs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 le pasa un ‘label’ para que genere algo bajo ese ‘label’</a:t>
            </a:r>
            <a:endParaRPr sz="1100" dirty="0">
              <a:solidFill>
                <a:schemeClr val="dk2"/>
              </a:solidFill>
            </a:endParaRPr>
          </a:p>
        </p:txBody>
      </p:sp>
      <p:sp>
        <p:nvSpPr>
          <p:cNvPr id="269" name="Google Shape;269;g220569f7507_1_172"/>
          <p:cNvSpPr txBox="1"/>
          <p:nvPr/>
        </p:nvSpPr>
        <p:spPr>
          <a:xfrm>
            <a:off x="0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Generative Adversarial Network (GAN)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270" name="Google Shape;270;g220569f7507_1_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1863" y="1986797"/>
            <a:ext cx="5699757" cy="2316974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220569f7507_1_172"/>
          <p:cNvSpPr/>
          <p:nvPr/>
        </p:nvSpPr>
        <p:spPr>
          <a:xfrm>
            <a:off x="112689" y="4661781"/>
            <a:ext cx="886066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https://machinelearningmastery.com/impressive-applications-of-generative-adversarial-networks/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20569f7507_1_179"/>
          <p:cNvSpPr txBox="1"/>
          <p:nvPr/>
        </p:nvSpPr>
        <p:spPr>
          <a:xfrm>
            <a:off x="251252" y="704466"/>
            <a:ext cx="8641496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Super resolution GANs</a:t>
            </a:r>
            <a:endParaRPr sz="21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7" name="Google Shape;277;g220569f7507_1_179"/>
          <p:cNvSpPr txBox="1"/>
          <p:nvPr/>
        </p:nvSpPr>
        <p:spPr>
          <a:xfrm>
            <a:off x="0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Generative Adversarial Network (GAN)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78" name="Google Shape;278;g220569f7507_1_179"/>
          <p:cNvSpPr/>
          <p:nvPr/>
        </p:nvSpPr>
        <p:spPr>
          <a:xfrm>
            <a:off x="112689" y="4661781"/>
            <a:ext cx="8860666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https://www.researchgate.net/publication/361868139_SWCGAN_Generative_Adversarial_Network_Combining_Swin_Transformer_and_CNN_for_Remote_Sensing_Image_Super-Resolution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279" name="Google Shape;279;g220569f7507_1_179"/>
          <p:cNvPicPr preferRelativeResize="0"/>
          <p:nvPr/>
        </p:nvPicPr>
        <p:blipFill rotWithShape="1">
          <a:blip r:embed="rId3">
            <a:alphaModFix/>
          </a:blip>
          <a:srcRect l="5651" t="45941" r="72717" b="20227"/>
          <a:stretch/>
        </p:blipFill>
        <p:spPr>
          <a:xfrm>
            <a:off x="1456555" y="1093304"/>
            <a:ext cx="6175988" cy="3345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20569f7507_1_186"/>
          <p:cNvSpPr txBox="1"/>
          <p:nvPr/>
        </p:nvSpPr>
        <p:spPr>
          <a:xfrm>
            <a:off x="251252" y="704466"/>
            <a:ext cx="8641496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Remote Sensing Image to Map Translation GANs</a:t>
            </a:r>
            <a:endParaRPr sz="21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5" name="Google Shape;285;g220569f7507_1_186"/>
          <p:cNvSpPr txBox="1"/>
          <p:nvPr/>
        </p:nvSpPr>
        <p:spPr>
          <a:xfrm>
            <a:off x="0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Generative Adversarial Network (GAN)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86" name="Google Shape;286;g220569f7507_1_186"/>
          <p:cNvSpPr/>
          <p:nvPr/>
        </p:nvSpPr>
        <p:spPr>
          <a:xfrm>
            <a:off x="112689" y="4661781"/>
            <a:ext cx="886066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https://www.mdpi.com/2072-4292/13/10/1936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287" name="Google Shape;287;g220569f7507_1_186" descr="Form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342" y="1408377"/>
            <a:ext cx="6949316" cy="3030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g220569f7507_1_186" descr="Imagen que contiene Aplicación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 r="79198" b="51977"/>
          <a:stretch/>
        </p:blipFill>
        <p:spPr>
          <a:xfrm>
            <a:off x="448971" y="2762299"/>
            <a:ext cx="1517626" cy="1524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g220569f7507_1_186"/>
          <p:cNvPicPr preferRelativeResize="0"/>
          <p:nvPr/>
        </p:nvPicPr>
        <p:blipFill rotWithShape="1">
          <a:blip r:embed="rId5">
            <a:alphaModFix/>
          </a:blip>
          <a:srcRect l="20282" r="59793" b="52174"/>
          <a:stretch/>
        </p:blipFill>
        <p:spPr>
          <a:xfrm>
            <a:off x="3919627" y="3104779"/>
            <a:ext cx="1055138" cy="1102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g220569f7507_1_186"/>
          <p:cNvPicPr preferRelativeResize="0"/>
          <p:nvPr/>
        </p:nvPicPr>
        <p:blipFill rotWithShape="1">
          <a:blip r:embed="rId5">
            <a:alphaModFix/>
          </a:blip>
          <a:srcRect l="20282" r="59793" b="52931"/>
          <a:stretch/>
        </p:blipFill>
        <p:spPr>
          <a:xfrm>
            <a:off x="3330720" y="1453624"/>
            <a:ext cx="1241279" cy="1276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>
            <a:spLocks noGrp="1"/>
          </p:cNvSpPr>
          <p:nvPr>
            <p:ph type="title"/>
          </p:nvPr>
        </p:nvSpPr>
        <p:spPr>
          <a:xfrm>
            <a:off x="460950" y="303000"/>
            <a:ext cx="82221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600"/>
              <a:buNone/>
            </a:pPr>
            <a:r>
              <a:rPr lang="en" sz="2100"/>
              <a:t>TRANSFER LEARNING</a:t>
            </a:r>
            <a:endParaRPr sz="2100"/>
          </a:p>
          <a:p>
            <a:pPr marL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600"/>
              <a:buNone/>
            </a:pPr>
            <a:r>
              <a:rPr lang="en" sz="2100"/>
              <a:t>GENERATIVE ADVERSARIAL NETWORKS</a:t>
            </a:r>
            <a:endParaRPr sz="2100"/>
          </a:p>
        </p:txBody>
      </p:sp>
      <p:sp>
        <p:nvSpPr>
          <p:cNvPr id="82" name="Google Shape;82;p2"/>
          <p:cNvSpPr txBox="1">
            <a:spLocks noGrp="1"/>
          </p:cNvSpPr>
          <p:nvPr>
            <p:ph type="body" idx="1"/>
          </p:nvPr>
        </p:nvSpPr>
        <p:spPr>
          <a:xfrm>
            <a:off x="1381375" y="1986025"/>
            <a:ext cx="2421300" cy="30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dirty="0">
                <a:solidFill>
                  <a:schemeClr val="dk2"/>
                </a:solidFill>
              </a:rPr>
              <a:t>. Transfer learning</a:t>
            </a:r>
            <a:endParaRPr dirty="0">
              <a:solidFill>
                <a:schemeClr val="dk2"/>
              </a:solidFill>
            </a:endParaRPr>
          </a:p>
          <a:p>
            <a:pPr>
              <a:buClr>
                <a:schemeClr val="dk2"/>
              </a:buClr>
              <a:buFont typeface="Roboto"/>
              <a:buChar char="-"/>
            </a:pPr>
            <a:r>
              <a:rPr lang="en" dirty="0">
                <a:solidFill>
                  <a:schemeClr val="dk2"/>
                </a:solidFill>
              </a:rPr>
              <a:t>Ventajas</a:t>
            </a:r>
            <a:endParaRPr dirty="0">
              <a:solidFill>
                <a:schemeClr val="dk2"/>
              </a:solidFill>
            </a:endParaRPr>
          </a:p>
          <a:p>
            <a:pPr>
              <a:buClr>
                <a:schemeClr val="dk2"/>
              </a:buClr>
              <a:buFont typeface="Roboto"/>
              <a:buChar char="-"/>
            </a:pPr>
            <a:r>
              <a:rPr lang="en" dirty="0">
                <a:solidFill>
                  <a:schemeClr val="dk2"/>
                </a:solidFill>
              </a:rPr>
              <a:t>Estrategias</a:t>
            </a:r>
            <a:endParaRPr dirty="0">
              <a:solidFill>
                <a:schemeClr val="dk2"/>
              </a:solidFill>
            </a:endParaRPr>
          </a:p>
          <a:p>
            <a:pPr>
              <a:buClr>
                <a:schemeClr val="dk2"/>
              </a:buClr>
              <a:buFont typeface="Roboto"/>
              <a:buChar char="-"/>
            </a:pPr>
            <a:r>
              <a:rPr lang="en" dirty="0">
                <a:solidFill>
                  <a:schemeClr val="dk2"/>
                </a:solidFill>
              </a:rPr>
              <a:t>Ejemplo en colab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83" name="Google Shape;8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0475" y="4138900"/>
            <a:ext cx="790275" cy="7902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"/>
          <p:cNvSpPr txBox="1">
            <a:spLocks noGrp="1"/>
          </p:cNvSpPr>
          <p:nvPr>
            <p:ph type="body" idx="1"/>
          </p:nvPr>
        </p:nvSpPr>
        <p:spPr>
          <a:xfrm>
            <a:off x="4512875" y="1986025"/>
            <a:ext cx="3792300" cy="30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chemeClr val="dk2"/>
                </a:solidFill>
              </a:rPr>
              <a:t>. Generative adversarial networks</a:t>
            </a:r>
            <a:endParaRPr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dirty="0">
                <a:solidFill>
                  <a:schemeClr val="dk2"/>
                </a:solidFill>
              </a:rPr>
              <a:t>Introducción</a:t>
            </a:r>
            <a:endParaRPr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dirty="0">
                <a:solidFill>
                  <a:schemeClr val="dk2"/>
                </a:solidFill>
              </a:rPr>
              <a:t>Usos</a:t>
            </a:r>
            <a:endParaRPr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dirty="0">
                <a:solidFill>
                  <a:schemeClr val="dk2"/>
                </a:solidFill>
              </a:rPr>
              <a:t>Ejemplo en colab</a:t>
            </a: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20569f7507_1_196"/>
          <p:cNvSpPr txBox="1"/>
          <p:nvPr/>
        </p:nvSpPr>
        <p:spPr>
          <a:xfrm>
            <a:off x="251252" y="1114299"/>
            <a:ext cx="864149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GANs</a:t>
            </a:r>
            <a:endParaRPr sz="21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- ver colab</a:t>
            </a:r>
            <a:endParaRPr sz="21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6" name="Google Shape;296;g220569f7507_1_196"/>
          <p:cNvSpPr/>
          <p:nvPr/>
        </p:nvSpPr>
        <p:spPr>
          <a:xfrm>
            <a:off x="2450749" y="1972520"/>
            <a:ext cx="400013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https://github.com/Yangyangii/GAN-Tutorial</a:t>
            </a:r>
            <a:endParaRPr sz="1100" dirty="0"/>
          </a:p>
        </p:txBody>
      </p:sp>
      <p:sp>
        <p:nvSpPr>
          <p:cNvPr id="297" name="Google Shape;297;g220569f7507_1_196"/>
          <p:cNvSpPr txBox="1"/>
          <p:nvPr/>
        </p:nvSpPr>
        <p:spPr>
          <a:xfrm>
            <a:off x="0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Generative Adversarial Network (GAN)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98" name="Google Shape;298;g220569f7507_1_196"/>
          <p:cNvSpPr txBox="1"/>
          <p:nvPr/>
        </p:nvSpPr>
        <p:spPr>
          <a:xfrm>
            <a:off x="4450816" y="4155548"/>
            <a:ext cx="46958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https://github.com/hindupuravinash/the-gan-zoo</a:t>
            </a:r>
            <a:endParaRPr sz="1100" dirty="0"/>
          </a:p>
        </p:txBody>
      </p:sp>
      <p:sp>
        <p:nvSpPr>
          <p:cNvPr id="299" name="Google Shape;299;g220569f7507_1_196"/>
          <p:cNvSpPr txBox="1"/>
          <p:nvPr/>
        </p:nvSpPr>
        <p:spPr>
          <a:xfrm>
            <a:off x="87424" y="4032347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https://arxiv.org/abs/1606.03498</a:t>
            </a:r>
            <a:endParaRPr dirty="0"/>
          </a:p>
        </p:txBody>
      </p:sp>
      <p:sp>
        <p:nvSpPr>
          <p:cNvPr id="300" name="Google Shape;300;g220569f7507_1_196"/>
          <p:cNvSpPr txBox="1"/>
          <p:nvPr/>
        </p:nvSpPr>
        <p:spPr>
          <a:xfrm>
            <a:off x="120325" y="3049798"/>
            <a:ext cx="2414834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How to train GANs: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52BA9D1-0C1A-6AF6-A3CD-CDB983D8E434}"/>
              </a:ext>
            </a:extLst>
          </p:cNvPr>
          <p:cNvSpPr txBox="1"/>
          <p:nvPr/>
        </p:nvSpPr>
        <p:spPr>
          <a:xfrm>
            <a:off x="87424" y="3565447"/>
            <a:ext cx="332765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</a:defRPr>
            </a:lvl1pPr>
          </a:lstStyle>
          <a:p>
            <a:r>
              <a:rPr lang="es-AR" dirty="0"/>
              <a:t>https://neptune.ai/blog/gan-loss-functions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1A771BC-9320-4477-D4CE-E48E835C0A6D}"/>
              </a:ext>
            </a:extLst>
          </p:cNvPr>
          <p:cNvSpPr txBox="1"/>
          <p:nvPr/>
        </p:nvSpPr>
        <p:spPr>
          <a:xfrm>
            <a:off x="4450816" y="3529259"/>
            <a:ext cx="3680827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</a:defRPr>
            </a:lvl1pPr>
          </a:lstStyle>
          <a:p>
            <a:r>
              <a:rPr lang="es-AR" dirty="0"/>
              <a:t>https://docs.pytorch.org/tutorials/beginner/dcgan_faces_tutorial.html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65C14E4-B3EF-D19C-1D43-2D916429F03D}"/>
              </a:ext>
            </a:extLst>
          </p:cNvPr>
          <p:cNvSpPr txBox="1"/>
          <p:nvPr/>
        </p:nvSpPr>
        <p:spPr>
          <a:xfrm>
            <a:off x="4450816" y="4472539"/>
            <a:ext cx="4693184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</a:defRPr>
            </a:lvl1pPr>
          </a:lstStyle>
          <a:p>
            <a:r>
              <a:rPr lang="es-AR" dirty="0"/>
              <a:t>https://github.com/nashory/gans-awesome-applications</a:t>
            </a:r>
          </a:p>
        </p:txBody>
      </p:sp>
      <p:sp>
        <p:nvSpPr>
          <p:cNvPr id="8" name="Google Shape;300;g220569f7507_1_196">
            <a:extLst>
              <a:ext uri="{FF2B5EF4-FFF2-40B4-BE49-F238E27FC236}">
                <a16:creationId xmlns:a16="http://schemas.microsoft.com/office/drawing/2014/main" id="{6512D101-6837-A73E-D75D-958F6A99344A}"/>
              </a:ext>
            </a:extLst>
          </p:cNvPr>
          <p:cNvSpPr txBox="1"/>
          <p:nvPr/>
        </p:nvSpPr>
        <p:spPr>
          <a:xfrm>
            <a:off x="5468807" y="2979754"/>
            <a:ext cx="2414834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s-AR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as sobre GANs: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D79F49-D78E-CC45-08B2-8B5CF4768294}"/>
              </a:ext>
            </a:extLst>
          </p:cNvPr>
          <p:cNvSpPr txBox="1"/>
          <p:nvPr/>
        </p:nvSpPr>
        <p:spPr>
          <a:xfrm>
            <a:off x="120325" y="4499368"/>
            <a:ext cx="3206769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</a:defRPr>
            </a:lvl1pPr>
          </a:lstStyle>
          <a:p>
            <a:r>
              <a:rPr lang="es-AR" dirty="0"/>
              <a:t>https://github.com/soumith/ganhacks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0569f7507_1_8"/>
          <p:cNvSpPr txBox="1"/>
          <p:nvPr/>
        </p:nvSpPr>
        <p:spPr>
          <a:xfrm>
            <a:off x="2842355" y="139148"/>
            <a:ext cx="3459290" cy="606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Transfer Learning</a:t>
            </a:r>
            <a:endParaRPr sz="2400" b="0" i="0" u="none" strike="noStrike" cap="none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0" name="Google Shape;90;g220569f7507_1_8"/>
          <p:cNvSpPr txBox="1"/>
          <p:nvPr/>
        </p:nvSpPr>
        <p:spPr>
          <a:xfrm>
            <a:off x="251252" y="1047586"/>
            <a:ext cx="8641496" cy="372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 se suele diseñar y entrenar un modelo desde </a:t>
            </a:r>
            <a:r>
              <a:rPr lang="en" sz="21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CERO</a:t>
            </a:r>
            <a:endParaRPr sz="1100">
              <a:solidFill>
                <a:schemeClr val="dk2"/>
              </a:solidFill>
            </a:endParaRPr>
          </a:p>
          <a:p>
            <a:pPr marL="342900" marR="0" lvl="0" indent="-203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 emplean </a:t>
            </a:r>
            <a:r>
              <a:rPr lang="en" sz="21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modelos existentes y probados </a:t>
            </a: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 sus parámetros ya entrenados.</a:t>
            </a:r>
            <a:endParaRPr sz="1100">
              <a:solidFill>
                <a:schemeClr val="dk2"/>
              </a:solidFill>
            </a:endParaRPr>
          </a:p>
          <a:p>
            <a:pPr marL="342900" marR="0" lvl="0" indent="-203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Normalmente, los modelos que se toma de “base” cumplen una </a:t>
            </a:r>
            <a:r>
              <a:rPr lang="en" sz="21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tarea genérica.</a:t>
            </a:r>
            <a:endParaRPr sz="1100">
              <a:solidFill>
                <a:schemeClr val="dk2"/>
              </a:solidFill>
            </a:endParaRPr>
          </a:p>
          <a:p>
            <a:pPr marL="342900" marR="0" lvl="0" indent="-203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 modelo “base” se le hacen los ajuste necesarios para  la nueva </a:t>
            </a:r>
            <a:r>
              <a:rPr lang="en" sz="21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tarea específica</a:t>
            </a: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que deben cumplir.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0569f7507_1_13"/>
          <p:cNvSpPr txBox="1"/>
          <p:nvPr/>
        </p:nvSpPr>
        <p:spPr>
          <a:xfrm>
            <a:off x="-119743" y="0"/>
            <a:ext cx="938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Transfer Learning</a:t>
            </a:r>
            <a:endParaRPr sz="2400" b="0" i="0" u="none" strike="noStrike" cap="none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6" name="Google Shape;96;g220569f7507_1_13"/>
          <p:cNvSpPr txBox="1"/>
          <p:nvPr/>
        </p:nvSpPr>
        <p:spPr>
          <a:xfrm>
            <a:off x="358402" y="1752325"/>
            <a:ext cx="23070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Ventajas: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97" name="Google Shape;97;g220569f7507_1_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1176" y="1861852"/>
            <a:ext cx="6216801" cy="30172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220569f7507_1_13"/>
          <p:cNvSpPr/>
          <p:nvPr/>
        </p:nvSpPr>
        <p:spPr>
          <a:xfrm>
            <a:off x="251252" y="2643357"/>
            <a:ext cx="3602700" cy="14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 pocos datos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 pre-trained models</a:t>
            </a: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 pre-trained embeddings</a:t>
            </a: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 Simulations</a:t>
            </a: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 Cambio de dominio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0569f7507_1_20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Transfer Learning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4" name="Google Shape;104;g220569f7507_1_20"/>
          <p:cNvSpPr txBox="1"/>
          <p:nvPr/>
        </p:nvSpPr>
        <p:spPr>
          <a:xfrm>
            <a:off x="179650" y="1253975"/>
            <a:ext cx="2034000" cy="19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Adaptación de modelo base para cumplir la tarea específica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105" name="Google Shape;105;g220569f7507_1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3654" y="922053"/>
            <a:ext cx="4987799" cy="329938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220569f7507_1_20"/>
          <p:cNvSpPr txBox="1"/>
          <p:nvPr/>
        </p:nvSpPr>
        <p:spPr>
          <a:xfrm>
            <a:off x="1949457" y="4474836"/>
            <a:ext cx="5516217" cy="39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 reentrena la nueva arquitectura con el dataset específico bajo la tarea específica a cumplir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0569f7507_1_27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Transfer Learning - ¿Qué estrategia usar?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12" name="Google Shape;112;g220569f7507_1_27"/>
          <p:cNvCxnSpPr/>
          <p:nvPr/>
        </p:nvCxnSpPr>
        <p:spPr>
          <a:xfrm>
            <a:off x="914400" y="2782957"/>
            <a:ext cx="6927574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13" name="Google Shape;113;g220569f7507_1_27"/>
          <p:cNvCxnSpPr/>
          <p:nvPr/>
        </p:nvCxnSpPr>
        <p:spPr>
          <a:xfrm>
            <a:off x="4204252" y="814403"/>
            <a:ext cx="0" cy="3754562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14" name="Google Shape;114;g220569f7507_1_27"/>
          <p:cNvSpPr txBox="1"/>
          <p:nvPr/>
        </p:nvSpPr>
        <p:spPr>
          <a:xfrm>
            <a:off x="44164" y="2463339"/>
            <a:ext cx="1341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 pequeño </a:t>
            </a: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5" name="Google Shape;115;g220569f7507_1_27"/>
          <p:cNvSpPr txBox="1"/>
          <p:nvPr/>
        </p:nvSpPr>
        <p:spPr>
          <a:xfrm>
            <a:off x="7890367" y="2399926"/>
            <a:ext cx="12672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 grande</a:t>
            </a: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6" name="Google Shape;116;g220569f7507_1_27"/>
          <p:cNvSpPr txBox="1"/>
          <p:nvPr/>
        </p:nvSpPr>
        <p:spPr>
          <a:xfrm>
            <a:off x="3858557" y="579789"/>
            <a:ext cx="1911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 semejante al generic</a:t>
            </a: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7" name="Google Shape;117;g220569f7507_1_27"/>
          <p:cNvSpPr txBox="1"/>
          <p:nvPr/>
        </p:nvSpPr>
        <p:spPr>
          <a:xfrm>
            <a:off x="3733702" y="4568966"/>
            <a:ext cx="16488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 distinto al generic</a:t>
            </a: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8" name="Google Shape;118;g220569f7507_1_27"/>
          <p:cNvSpPr txBox="1"/>
          <p:nvPr/>
        </p:nvSpPr>
        <p:spPr>
          <a:xfrm>
            <a:off x="1394564" y="579812"/>
            <a:ext cx="149584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 extractor</a:t>
            </a:r>
            <a:endParaRPr sz="14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9" name="Google Shape;119;g220569f7507_1_27"/>
          <p:cNvSpPr txBox="1"/>
          <p:nvPr/>
        </p:nvSpPr>
        <p:spPr>
          <a:xfrm>
            <a:off x="6453683" y="533247"/>
            <a:ext cx="123245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fine tunning</a:t>
            </a:r>
            <a:endParaRPr sz="14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0" name="Google Shape;120;g220569f7507_1_27"/>
          <p:cNvSpPr txBox="1"/>
          <p:nvPr/>
        </p:nvSpPr>
        <p:spPr>
          <a:xfrm>
            <a:off x="231521" y="4287688"/>
            <a:ext cx="18090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 extractor desde menor profundidad</a:t>
            </a:r>
            <a:endParaRPr sz="14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1" name="Google Shape;121;g220569f7507_1_27"/>
          <p:cNvSpPr txBox="1"/>
          <p:nvPr/>
        </p:nvSpPr>
        <p:spPr>
          <a:xfrm>
            <a:off x="6821251" y="4520942"/>
            <a:ext cx="2138230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fine tunning (from pre-trained models)</a:t>
            </a:r>
            <a:endParaRPr sz="14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22" name="Google Shape;122;g220569f7507_1_27"/>
          <p:cNvGrpSpPr/>
          <p:nvPr/>
        </p:nvGrpSpPr>
        <p:grpSpPr>
          <a:xfrm>
            <a:off x="5712752" y="756097"/>
            <a:ext cx="2347622" cy="1899005"/>
            <a:chOff x="989692" y="2516687"/>
            <a:chExt cx="4698135" cy="4095829"/>
          </a:xfrm>
        </p:grpSpPr>
        <p:pic>
          <p:nvPicPr>
            <p:cNvPr id="123" name="Google Shape;123;g220569f7507_1_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9692" y="2516687"/>
              <a:ext cx="4698135" cy="31077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g220569f7507_1_27"/>
            <p:cNvSpPr/>
            <p:nvPr/>
          </p:nvSpPr>
          <p:spPr>
            <a:xfrm rot="-5400000">
              <a:off x="3115799" y="4850874"/>
              <a:ext cx="466924" cy="1861478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22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5" name="Google Shape;125;g220569f7507_1_27"/>
            <p:cNvSpPr txBox="1"/>
            <p:nvPr/>
          </p:nvSpPr>
          <p:spPr>
            <a:xfrm>
              <a:off x="2763762" y="6015076"/>
              <a:ext cx="2095092" cy="597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FF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reentrenar</a:t>
              </a:r>
              <a:endParaRPr sz="1100"/>
            </a:p>
          </p:txBody>
        </p:sp>
      </p:grpSp>
      <p:grpSp>
        <p:nvGrpSpPr>
          <p:cNvPr id="126" name="Google Shape;126;g220569f7507_1_27"/>
          <p:cNvGrpSpPr/>
          <p:nvPr/>
        </p:nvGrpSpPr>
        <p:grpSpPr>
          <a:xfrm>
            <a:off x="854585" y="846167"/>
            <a:ext cx="2320231" cy="1808395"/>
            <a:chOff x="1139447" y="1128222"/>
            <a:chExt cx="4698135" cy="4213175"/>
          </a:xfrm>
        </p:grpSpPr>
        <p:pic>
          <p:nvPicPr>
            <p:cNvPr id="127" name="Google Shape;127;g220569f7507_1_2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39447" y="1128222"/>
              <a:ext cx="4698135" cy="31077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g220569f7507_1_27"/>
            <p:cNvSpPr/>
            <p:nvPr/>
          </p:nvSpPr>
          <p:spPr>
            <a:xfrm rot="-5400000">
              <a:off x="3866949" y="3979243"/>
              <a:ext cx="466924" cy="827809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22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9" name="Google Shape;129;g220569f7507_1_27"/>
            <p:cNvSpPr txBox="1"/>
            <p:nvPr/>
          </p:nvSpPr>
          <p:spPr>
            <a:xfrm>
              <a:off x="3454962" y="4696048"/>
              <a:ext cx="1597579" cy="6453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FF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entrenar</a:t>
              </a:r>
              <a:endParaRPr sz="1100"/>
            </a:p>
          </p:txBody>
        </p:sp>
      </p:grpSp>
      <p:pic>
        <p:nvPicPr>
          <p:cNvPr id="130" name="Google Shape;130;g220569f7507_1_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59877" y="2950618"/>
            <a:ext cx="2378053" cy="157250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220569f7507_1_27"/>
          <p:cNvSpPr/>
          <p:nvPr/>
        </p:nvSpPr>
        <p:spPr>
          <a:xfrm rot="-5400000">
            <a:off x="2732372" y="4325651"/>
            <a:ext cx="200415" cy="408824"/>
          </a:xfrm>
          <a:prstGeom prst="leftBrace">
            <a:avLst>
              <a:gd name="adj1" fmla="val 8333"/>
              <a:gd name="adj2" fmla="val 50000"/>
            </a:avLst>
          </a:prstGeom>
          <a:noFill/>
          <a:ln w="222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2" name="Google Shape;132;g220569f7507_1_27"/>
          <p:cNvSpPr txBox="1"/>
          <p:nvPr/>
        </p:nvSpPr>
        <p:spPr>
          <a:xfrm>
            <a:off x="2495725" y="4603590"/>
            <a:ext cx="10709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entrenar</a:t>
            </a:r>
            <a:endParaRPr sz="1100"/>
          </a:p>
        </p:txBody>
      </p:sp>
      <p:grpSp>
        <p:nvGrpSpPr>
          <p:cNvPr id="133" name="Google Shape;133;g220569f7507_1_27"/>
          <p:cNvGrpSpPr/>
          <p:nvPr/>
        </p:nvGrpSpPr>
        <p:grpSpPr>
          <a:xfrm>
            <a:off x="4661343" y="3001016"/>
            <a:ext cx="2347622" cy="1899005"/>
            <a:chOff x="989692" y="2516687"/>
            <a:chExt cx="4698135" cy="4095829"/>
          </a:xfrm>
        </p:grpSpPr>
        <p:pic>
          <p:nvPicPr>
            <p:cNvPr id="134" name="Google Shape;134;g220569f7507_1_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9692" y="2516687"/>
              <a:ext cx="4698135" cy="31077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g220569f7507_1_27"/>
            <p:cNvSpPr/>
            <p:nvPr/>
          </p:nvSpPr>
          <p:spPr>
            <a:xfrm rot="-5400000">
              <a:off x="3115799" y="4850874"/>
              <a:ext cx="466924" cy="1861478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22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6" name="Google Shape;136;g220569f7507_1_27"/>
            <p:cNvSpPr txBox="1"/>
            <p:nvPr/>
          </p:nvSpPr>
          <p:spPr>
            <a:xfrm>
              <a:off x="2763762" y="6015076"/>
              <a:ext cx="2095092" cy="597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FF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reentrenar</a:t>
              </a:r>
              <a:endParaRPr sz="1100"/>
            </a:p>
          </p:txBody>
        </p:sp>
      </p:grpSp>
      <p:pic>
        <p:nvPicPr>
          <p:cNvPr id="137" name="Google Shape;137;g220569f7507_1_27" descr="Imagen que contiene Gráfico de líneas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 l="21184" r="25224"/>
          <a:stretch/>
        </p:blipFill>
        <p:spPr>
          <a:xfrm>
            <a:off x="7350406" y="3199615"/>
            <a:ext cx="1742942" cy="11448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g220569f7507_1_27"/>
          <p:cNvCxnSpPr/>
          <p:nvPr/>
        </p:nvCxnSpPr>
        <p:spPr>
          <a:xfrm>
            <a:off x="7841974" y="3607904"/>
            <a:ext cx="0" cy="544967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0569f7507_1_87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Transfer Learning - ¿Qué estrategia usar?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44" name="Google Shape;144;g220569f7507_1_87"/>
          <p:cNvCxnSpPr/>
          <p:nvPr/>
        </p:nvCxnSpPr>
        <p:spPr>
          <a:xfrm>
            <a:off x="872777" y="1639904"/>
            <a:ext cx="69276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45" name="Google Shape;145;g220569f7507_1_87"/>
          <p:cNvCxnSpPr/>
          <p:nvPr/>
        </p:nvCxnSpPr>
        <p:spPr>
          <a:xfrm>
            <a:off x="1918253" y="868458"/>
            <a:ext cx="0" cy="3754562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46" name="Google Shape;146;g220569f7507_1_87"/>
          <p:cNvSpPr txBox="1"/>
          <p:nvPr/>
        </p:nvSpPr>
        <p:spPr>
          <a:xfrm>
            <a:off x="2541" y="1091687"/>
            <a:ext cx="1341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 pequeño </a:t>
            </a: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7" name="Google Shape;147;g220569f7507_1_87"/>
          <p:cNvSpPr txBox="1"/>
          <p:nvPr/>
        </p:nvSpPr>
        <p:spPr>
          <a:xfrm>
            <a:off x="7848744" y="1028273"/>
            <a:ext cx="12672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 grande</a:t>
            </a: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8" name="Google Shape;148;g220569f7507_1_87"/>
          <p:cNvSpPr txBox="1"/>
          <p:nvPr/>
        </p:nvSpPr>
        <p:spPr>
          <a:xfrm>
            <a:off x="2193139" y="669176"/>
            <a:ext cx="1911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 semejante al generic</a:t>
            </a: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9" name="Google Shape;149;g220569f7507_1_87"/>
          <p:cNvSpPr txBox="1"/>
          <p:nvPr/>
        </p:nvSpPr>
        <p:spPr>
          <a:xfrm>
            <a:off x="1727384" y="4520252"/>
            <a:ext cx="16488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 distinto al generic</a:t>
            </a: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0" name="Google Shape;150;g220569f7507_1_87"/>
          <p:cNvSpPr txBox="1"/>
          <p:nvPr/>
        </p:nvSpPr>
        <p:spPr>
          <a:xfrm>
            <a:off x="5529032" y="3448268"/>
            <a:ext cx="2546357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fine tunning (from pre-trained models)</a:t>
            </a:r>
            <a:endParaRPr sz="14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51" name="Google Shape;151;g220569f7507_1_87"/>
          <p:cNvGrpSpPr/>
          <p:nvPr/>
        </p:nvGrpSpPr>
        <p:grpSpPr>
          <a:xfrm>
            <a:off x="2345649" y="1969894"/>
            <a:ext cx="2795716" cy="2210903"/>
            <a:chOff x="989692" y="2516687"/>
            <a:chExt cx="4698135" cy="3999474"/>
          </a:xfrm>
        </p:grpSpPr>
        <p:pic>
          <p:nvPicPr>
            <p:cNvPr id="152" name="Google Shape;152;g220569f7507_1_8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9692" y="2516687"/>
              <a:ext cx="4698135" cy="31077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g220569f7507_1_87"/>
            <p:cNvSpPr/>
            <p:nvPr/>
          </p:nvSpPr>
          <p:spPr>
            <a:xfrm rot="-5400000">
              <a:off x="3115799" y="4850874"/>
              <a:ext cx="466924" cy="1861478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22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4" name="Google Shape;154;g220569f7507_1_87"/>
            <p:cNvSpPr txBox="1"/>
            <p:nvPr/>
          </p:nvSpPr>
          <p:spPr>
            <a:xfrm>
              <a:off x="2763762" y="6015076"/>
              <a:ext cx="2095092" cy="5010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FF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entrenar</a:t>
              </a:r>
              <a:endParaRPr sz="1100"/>
            </a:p>
          </p:txBody>
        </p:sp>
      </p:grpSp>
      <p:pic>
        <p:nvPicPr>
          <p:cNvPr id="155" name="Google Shape;155;g220569f7507_1_87" descr="Imagen que contiene Gráfico de líneas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 l="21184" r="25224"/>
          <a:stretch/>
        </p:blipFill>
        <p:spPr>
          <a:xfrm>
            <a:off x="6131159" y="2126941"/>
            <a:ext cx="2078096" cy="13650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g220569f7507_1_87"/>
          <p:cNvCxnSpPr/>
          <p:nvPr/>
        </p:nvCxnSpPr>
        <p:spPr>
          <a:xfrm>
            <a:off x="6699930" y="2571750"/>
            <a:ext cx="0" cy="64976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" name="Google Shape;157;g220569f7507_1_87"/>
          <p:cNvSpPr txBox="1"/>
          <p:nvPr/>
        </p:nvSpPr>
        <p:spPr>
          <a:xfrm>
            <a:off x="5747358" y="4138272"/>
            <a:ext cx="3200675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https://pytorch.org/blog/introducing-torchvision-new-multi-weight-support-api/</a:t>
            </a:r>
            <a:endParaRPr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0569f7507_1_105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Transfer Learning - ¿Qué estrategia usar?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63" name="Google Shape;163;g220569f7507_1_105"/>
          <p:cNvCxnSpPr/>
          <p:nvPr/>
        </p:nvCxnSpPr>
        <p:spPr>
          <a:xfrm>
            <a:off x="914400" y="1759226"/>
            <a:ext cx="6927574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64" name="Google Shape;164;g220569f7507_1_105"/>
          <p:cNvCxnSpPr/>
          <p:nvPr/>
        </p:nvCxnSpPr>
        <p:spPr>
          <a:xfrm>
            <a:off x="6216667" y="875707"/>
            <a:ext cx="0" cy="3754562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65" name="Google Shape;165;g220569f7507_1_105"/>
          <p:cNvSpPr txBox="1"/>
          <p:nvPr/>
        </p:nvSpPr>
        <p:spPr>
          <a:xfrm>
            <a:off x="-25334" y="1297580"/>
            <a:ext cx="1341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 pequeño </a:t>
            </a: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6" name="Google Shape;166;g220569f7507_1_105"/>
          <p:cNvSpPr txBox="1"/>
          <p:nvPr/>
        </p:nvSpPr>
        <p:spPr>
          <a:xfrm>
            <a:off x="7890366" y="1759226"/>
            <a:ext cx="12672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 grande</a:t>
            </a: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7" name="Google Shape;167;g220569f7507_1_105"/>
          <p:cNvSpPr txBox="1"/>
          <p:nvPr/>
        </p:nvSpPr>
        <p:spPr>
          <a:xfrm>
            <a:off x="3851207" y="674339"/>
            <a:ext cx="1911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 semejante al generic</a:t>
            </a: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8" name="Google Shape;168;g220569f7507_1_105"/>
          <p:cNvSpPr txBox="1"/>
          <p:nvPr/>
        </p:nvSpPr>
        <p:spPr>
          <a:xfrm>
            <a:off x="4032407" y="4457069"/>
            <a:ext cx="16488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 distinto al generic</a:t>
            </a:r>
            <a:endParaRPr sz="18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9" name="Google Shape;169;g220569f7507_1_105"/>
          <p:cNvSpPr txBox="1"/>
          <p:nvPr/>
        </p:nvSpPr>
        <p:spPr>
          <a:xfrm>
            <a:off x="1541164" y="810262"/>
            <a:ext cx="1495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 extractor</a:t>
            </a:r>
            <a:endParaRPr sz="14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0" name="Google Shape;170;g220569f7507_1_105"/>
          <p:cNvSpPr txBox="1"/>
          <p:nvPr/>
        </p:nvSpPr>
        <p:spPr>
          <a:xfrm>
            <a:off x="6772858" y="814097"/>
            <a:ext cx="1232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fine tunning</a:t>
            </a:r>
            <a:endParaRPr sz="14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1" name="Google Shape;171;g220569f7507_1_105"/>
          <p:cNvSpPr txBox="1"/>
          <p:nvPr/>
        </p:nvSpPr>
        <p:spPr>
          <a:xfrm>
            <a:off x="177946" y="4086788"/>
            <a:ext cx="18090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 extractor desde menor profundidad</a:t>
            </a:r>
            <a:endParaRPr sz="14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2" name="Google Shape;172;g220569f7507_1_105"/>
          <p:cNvSpPr txBox="1"/>
          <p:nvPr/>
        </p:nvSpPr>
        <p:spPr>
          <a:xfrm>
            <a:off x="6772858" y="3118999"/>
            <a:ext cx="2138230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fine tunning (from pre-trained models)</a:t>
            </a:r>
            <a:endParaRPr sz="14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73" name="Google Shape;173;g220569f7507_1_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7033" y="2952112"/>
            <a:ext cx="2378053" cy="157250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220569f7507_1_105"/>
          <p:cNvSpPr/>
          <p:nvPr/>
        </p:nvSpPr>
        <p:spPr>
          <a:xfrm rot="-5400000">
            <a:off x="2732372" y="4325651"/>
            <a:ext cx="200415" cy="408824"/>
          </a:xfrm>
          <a:prstGeom prst="leftBrace">
            <a:avLst>
              <a:gd name="adj1" fmla="val 8333"/>
              <a:gd name="adj2" fmla="val 50000"/>
            </a:avLst>
          </a:prstGeom>
          <a:noFill/>
          <a:ln w="222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5" name="Google Shape;175;g220569f7507_1_105"/>
          <p:cNvSpPr txBox="1"/>
          <p:nvPr/>
        </p:nvSpPr>
        <p:spPr>
          <a:xfrm>
            <a:off x="2501531" y="4630270"/>
            <a:ext cx="107092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entrenar</a:t>
            </a:r>
            <a:endParaRPr sz="1100"/>
          </a:p>
        </p:txBody>
      </p:sp>
      <p:sp>
        <p:nvSpPr>
          <p:cNvPr id="176" name="Google Shape;176;g220569f7507_1_105"/>
          <p:cNvSpPr txBox="1"/>
          <p:nvPr/>
        </p:nvSpPr>
        <p:spPr>
          <a:xfrm>
            <a:off x="304408" y="2009421"/>
            <a:ext cx="4691270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https://discuss.pytorch.org/t/how-can-i-replace-the-forward-method-of-a-predefined-torchvision-model-with-my-customized-forward-function/54224/8</a:t>
            </a:r>
            <a:endParaRPr sz="1100" dirty="0"/>
          </a:p>
        </p:txBody>
      </p:sp>
      <p:sp>
        <p:nvSpPr>
          <p:cNvPr id="177" name="Google Shape;177;g220569f7507_1_105"/>
          <p:cNvSpPr txBox="1"/>
          <p:nvPr/>
        </p:nvSpPr>
        <p:spPr>
          <a:xfrm>
            <a:off x="3991376" y="2929046"/>
            <a:ext cx="2005650" cy="1311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https://github.com/mortezamg63/Accessing-and-modifying-different-layers-of-a-pretrained-model-in-pytorch/blob/master/README.md</a:t>
            </a:r>
            <a:endParaRPr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0569f7507_1_58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Transfer Learning - ejemplo colab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83" name="Google Shape;183;g220569f7507_1_58" descr="Diagram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 b="5425"/>
          <a:stretch/>
        </p:blipFill>
        <p:spPr>
          <a:xfrm>
            <a:off x="780914" y="968402"/>
            <a:ext cx="7582169" cy="385920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220569f7507_1_58"/>
          <p:cNvSpPr txBox="1"/>
          <p:nvPr/>
        </p:nvSpPr>
        <p:spPr>
          <a:xfrm>
            <a:off x="1749284" y="814404"/>
            <a:ext cx="68055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Adaptación de modelo base para cumplir la tarea específica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85" name="Google Shape;185;g220569f7507_1_58"/>
          <p:cNvSpPr/>
          <p:nvPr/>
        </p:nvSpPr>
        <p:spPr>
          <a:xfrm>
            <a:off x="7026965" y="3657600"/>
            <a:ext cx="705679" cy="238539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6" name="Google Shape;186;g220569f7507_1_58"/>
          <p:cNvSpPr/>
          <p:nvPr/>
        </p:nvSpPr>
        <p:spPr>
          <a:xfrm>
            <a:off x="6689035" y="2890793"/>
            <a:ext cx="337930" cy="1005346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7" name="Google Shape;187;g220569f7507_1_58"/>
          <p:cNvSpPr txBox="1"/>
          <p:nvPr/>
        </p:nvSpPr>
        <p:spPr>
          <a:xfrm>
            <a:off x="7041872" y="3156787"/>
            <a:ext cx="1058003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Nuevo!</a:t>
            </a:r>
            <a:endParaRPr sz="1100"/>
          </a:p>
        </p:txBody>
      </p:sp>
      <p:sp>
        <p:nvSpPr>
          <p:cNvPr id="188" name="Google Shape;188;g220569f7507_1_58"/>
          <p:cNvSpPr txBox="1"/>
          <p:nvPr/>
        </p:nvSpPr>
        <p:spPr>
          <a:xfrm>
            <a:off x="116709" y="997014"/>
            <a:ext cx="1632578" cy="1454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E1840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Generic Dataset: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E1840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ImageNet 1K</a:t>
            </a:r>
            <a:endParaRPr sz="1100" dirty="0"/>
          </a:p>
          <a:p>
            <a:pPr marL="254000" marR="0" lvl="0" indent="-247650" algn="l" rtl="0">
              <a:spcBef>
                <a:spcPts val="0"/>
              </a:spcBef>
              <a:spcAft>
                <a:spcPts val="0"/>
              </a:spcAft>
              <a:buClr>
                <a:srgbClr val="E18405"/>
              </a:buClr>
              <a:buSzPts val="1500"/>
              <a:buFont typeface="Twentieth Century"/>
              <a:buChar char="-"/>
            </a:pPr>
            <a:r>
              <a:rPr lang="en" sz="1500" b="1" dirty="0">
                <a:solidFill>
                  <a:srgbClr val="E1840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1000 clases</a:t>
            </a:r>
            <a:endParaRPr sz="1100" dirty="0"/>
          </a:p>
          <a:p>
            <a:pPr marL="254000" marR="0" lvl="0" indent="-247650" algn="l" rtl="0">
              <a:spcBef>
                <a:spcPts val="0"/>
              </a:spcBef>
              <a:spcAft>
                <a:spcPts val="0"/>
              </a:spcAft>
              <a:buClr>
                <a:srgbClr val="E18405"/>
              </a:buClr>
              <a:buSzPts val="1500"/>
              <a:buFont typeface="Twentieth Century"/>
              <a:buChar char="-"/>
            </a:pPr>
            <a:r>
              <a:rPr lang="en" sz="1500" b="1" dirty="0">
                <a:solidFill>
                  <a:srgbClr val="E1840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1.281.167 (train set)</a:t>
            </a:r>
            <a:endParaRPr sz="1100" dirty="0"/>
          </a:p>
          <a:p>
            <a:pPr marL="254000" marR="0" lvl="0" indent="-247650" algn="l" rtl="0">
              <a:spcBef>
                <a:spcPts val="0"/>
              </a:spcBef>
              <a:spcAft>
                <a:spcPts val="0"/>
              </a:spcAft>
              <a:buClr>
                <a:srgbClr val="E18405"/>
              </a:buClr>
              <a:buSzPts val="1500"/>
              <a:buFont typeface="Twentieth Century"/>
              <a:buChar char="-"/>
            </a:pPr>
            <a:r>
              <a:rPr lang="en" sz="1500" b="1" dirty="0">
                <a:solidFill>
                  <a:srgbClr val="E1840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RGB</a:t>
            </a:r>
            <a:endParaRPr sz="1100" dirty="0"/>
          </a:p>
        </p:txBody>
      </p:sp>
      <p:sp>
        <p:nvSpPr>
          <p:cNvPr id="189" name="Google Shape;189;g220569f7507_1_58"/>
          <p:cNvSpPr txBox="1"/>
          <p:nvPr/>
        </p:nvSpPr>
        <p:spPr>
          <a:xfrm>
            <a:off x="116709" y="3786802"/>
            <a:ext cx="1632578" cy="122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Specific Dataset: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Bees &amp; ants</a:t>
            </a:r>
            <a:endParaRPr sz="1500" b="1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54000" marR="0" lvl="0" indent="-2476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Twentieth Century"/>
              <a:buChar char="-"/>
            </a:pPr>
            <a:r>
              <a:rPr lang="en" sz="15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 clases</a:t>
            </a:r>
            <a:endParaRPr sz="1100"/>
          </a:p>
          <a:p>
            <a:pPr marL="254000" marR="0" lvl="0" indent="-2476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Twentieth Century"/>
              <a:buChar char="-"/>
            </a:pPr>
            <a:r>
              <a:rPr lang="en" sz="15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120 (train set)</a:t>
            </a:r>
            <a:endParaRPr sz="1100"/>
          </a:p>
          <a:p>
            <a:pPr marL="254000" marR="0" lvl="0" indent="-2476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Twentieth Century"/>
              <a:buChar char="-"/>
            </a:pPr>
            <a:r>
              <a:rPr lang="en" sz="15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RGB</a:t>
            </a:r>
            <a:endParaRPr sz="1100"/>
          </a:p>
        </p:txBody>
      </p:sp>
      <p:sp>
        <p:nvSpPr>
          <p:cNvPr id="190" name="Google Shape;190;g220569f7507_1_58"/>
          <p:cNvSpPr txBox="1"/>
          <p:nvPr/>
        </p:nvSpPr>
        <p:spPr>
          <a:xfrm rot="-5400000">
            <a:off x="1110345" y="2812331"/>
            <a:ext cx="735078" cy="25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wentieth Century"/>
                <a:ea typeface="Twentieth Century"/>
                <a:cs typeface="Twentieth Century"/>
                <a:sym typeface="Twentieth Century"/>
              </a:rPr>
              <a:t>400*400</a:t>
            </a:r>
            <a:endParaRPr sz="1100"/>
          </a:p>
        </p:txBody>
      </p:sp>
      <p:sp>
        <p:nvSpPr>
          <p:cNvPr id="191" name="Google Shape;191;g220569f7507_1_58"/>
          <p:cNvSpPr txBox="1"/>
          <p:nvPr/>
        </p:nvSpPr>
        <p:spPr>
          <a:xfrm rot="-5400000">
            <a:off x="5508410" y="1987099"/>
            <a:ext cx="735078" cy="2539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wentieth Century"/>
                <a:ea typeface="Twentieth Century"/>
                <a:cs typeface="Twentieth Century"/>
                <a:sym typeface="Twentieth Century"/>
              </a:rPr>
              <a:t>12*12</a:t>
            </a:r>
            <a:endParaRPr sz="1100"/>
          </a:p>
        </p:txBody>
      </p:sp>
      <p:sp>
        <p:nvSpPr>
          <p:cNvPr id="192" name="Google Shape;192;g220569f7507_1_58"/>
          <p:cNvSpPr txBox="1"/>
          <p:nvPr/>
        </p:nvSpPr>
        <p:spPr>
          <a:xfrm>
            <a:off x="7012265" y="4175098"/>
            <a:ext cx="735078" cy="2539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wentieth Century"/>
                <a:ea typeface="Twentieth Century"/>
                <a:cs typeface="Twentieth Century"/>
                <a:sym typeface="Twentieth Century"/>
              </a:rPr>
              <a:t>2 clases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870</Words>
  <Application>Microsoft Office PowerPoint</Application>
  <PresentationFormat>On-screen Show (16:9)</PresentationFormat>
  <Paragraphs>158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Roboto</vt:lpstr>
      <vt:lpstr>Arial</vt:lpstr>
      <vt:lpstr>Twentieth Century</vt:lpstr>
      <vt:lpstr>Times New Roman</vt:lpstr>
      <vt:lpstr>Material</vt:lpstr>
      <vt:lpstr>Aprendizaje Profundo</vt:lpstr>
      <vt:lpstr>TRANSFER LEARNING GENERATIVE ADVERSARIAL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Marcos Maillot</cp:lastModifiedBy>
  <cp:revision>3</cp:revision>
  <dcterms:modified xsi:type="dcterms:W3CDTF">2025-06-17T17:10:01Z</dcterms:modified>
</cp:coreProperties>
</file>