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82" r:id="rId5"/>
    <p:sldId id="256" r:id="rId6"/>
    <p:sldId id="257" r:id="rId7"/>
    <p:sldId id="258" r:id="rId8"/>
    <p:sldId id="259" r:id="rId9"/>
    <p:sldId id="260" r:id="rId10"/>
    <p:sldId id="261" r:id="rId11"/>
    <p:sldId id="263" r:id="rId12"/>
    <p:sldId id="273" r:id="rId13"/>
    <p:sldId id="266" r:id="rId14"/>
    <p:sldId id="283" r:id="rId15"/>
    <p:sldId id="284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5" r:id="rId25"/>
    <p:sldId id="267" r:id="rId26"/>
    <p:sldId id="262" r:id="rId27"/>
    <p:sldId id="270" r:id="rId28"/>
    <p:sldId id="272" r:id="rId29"/>
    <p:sldId id="268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5B32D-1D65-B216-0DAA-8AD6C87E13A7}" v="454" dt="2024-05-21T13:04:59.182"/>
    <p1510:client id="{408099AF-EC70-1FC3-7DBF-DFEC7D70384F}" v="274" dt="2024-05-21T14:03:24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30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B630-03A4-4927-BBFB-2EB6D5EB6CC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F9EEB-9DD7-4286-AC09-D480E4215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7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48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 repo – 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Get a repo from the internet – git clone</a:t>
            </a:r>
          </a:p>
          <a:p>
            <a:r>
              <a:rPr lang="en-GB" dirty="0"/>
              <a:t>Move to staging – git add </a:t>
            </a:r>
          </a:p>
          <a:p>
            <a:r>
              <a:rPr lang="en-GB" dirty="0"/>
              <a:t>Save in repo – git commit</a:t>
            </a:r>
          </a:p>
          <a:p>
            <a:r>
              <a:rPr lang="en-GB" dirty="0"/>
              <a:t>Create a new branch – git checkout –b </a:t>
            </a:r>
          </a:p>
          <a:p>
            <a:r>
              <a:rPr lang="en-GB" dirty="0"/>
              <a:t>Move between branches – git checkout</a:t>
            </a:r>
          </a:p>
          <a:p>
            <a:r>
              <a:rPr lang="en-GB" dirty="0"/>
              <a:t>Check </a:t>
            </a:r>
            <a:r>
              <a:rPr lang="en-GB" dirty="0" err="1"/>
              <a:t>whats</a:t>
            </a:r>
            <a:r>
              <a:rPr lang="en-GB" dirty="0"/>
              <a:t> up – git status</a:t>
            </a:r>
          </a:p>
          <a:p>
            <a:r>
              <a:rPr lang="en-GB" dirty="0"/>
              <a:t>Undo a commit – git reset –soft</a:t>
            </a:r>
          </a:p>
          <a:p>
            <a:r>
              <a:rPr lang="en-GB" dirty="0"/>
              <a:t>How to get changes from another branch – git pull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9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21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a repo – 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Get a repo from the internet – git clone</a:t>
            </a:r>
          </a:p>
          <a:p>
            <a:r>
              <a:rPr lang="en-GB" dirty="0"/>
              <a:t>Move to staging – git add </a:t>
            </a:r>
          </a:p>
          <a:p>
            <a:r>
              <a:rPr lang="en-GB" dirty="0"/>
              <a:t>Save in repo – git commit</a:t>
            </a:r>
          </a:p>
          <a:p>
            <a:r>
              <a:rPr lang="en-GB" dirty="0"/>
              <a:t>Create a new branch – git checkout –b </a:t>
            </a:r>
          </a:p>
          <a:p>
            <a:r>
              <a:rPr lang="en-GB" dirty="0"/>
              <a:t>Move between branches – git checkout</a:t>
            </a:r>
          </a:p>
          <a:p>
            <a:r>
              <a:rPr lang="en-GB" dirty="0"/>
              <a:t>Check </a:t>
            </a:r>
            <a:r>
              <a:rPr lang="en-GB" dirty="0" err="1"/>
              <a:t>whats</a:t>
            </a:r>
            <a:r>
              <a:rPr lang="en-GB" dirty="0"/>
              <a:t> up – git status</a:t>
            </a:r>
          </a:p>
          <a:p>
            <a:r>
              <a:rPr lang="en-GB" dirty="0"/>
              <a:t>Undo a commit – git reset –soft</a:t>
            </a:r>
          </a:p>
          <a:p>
            <a:r>
              <a:rPr lang="en-GB" dirty="0"/>
              <a:t>How to get changes from another branch – git pull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5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Murphy’s Law: </a:t>
            </a:r>
            <a:r>
              <a:rPr lang="en-US" b="1" dirty="0"/>
              <a:t>will 100% </a:t>
            </a:r>
            <a:r>
              <a:rPr lang="en-US" dirty="0"/>
              <a:t>lose all his code in a freak EMP pulse memory wipe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4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5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Spent a week or so learning a basic workflow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96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16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Local/Staging/Repo/Remote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9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Local/Staging/Repo/Remote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9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9EEB-9DD7-4286-AC09-D480E4215E3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9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CB30-1A85-4B88-9747-58D0AF101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70AF-751F-4530-AA8B-AEFCC398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1D15-D535-446F-B164-AADB706E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66B9-D2E6-4A43-BDEF-75660695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5EF2-3DF7-4745-A9D9-DFE77C91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4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0AAC-68F9-4C04-B691-B1941F1F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3E52F-2100-4A36-B69E-4C00302DF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E843-E619-47A9-B059-EBD63C1C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D6AE-AA5E-46EC-B2B1-CBA96012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7BA3-1DB7-4EB9-80BA-D5AEF78E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7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ED759-165B-4BD4-A2F6-49BD78C2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60C30-A694-4F05-97FD-84046182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56CE-64F1-4237-8C7C-7837C5B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CC14-4F8D-41C4-8037-46696A08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33DC-081B-4065-B36F-C17D3217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7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6A26-AE69-447A-A3EC-2C4AA454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41C3-D54D-4EB5-A5C9-3884BDB9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FAA3-ADC0-4B6E-92C1-690282E9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216C-2B15-445E-97EA-4A144110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9A7D-0459-49FB-8F96-B30EA9D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0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F670-20B0-4963-8393-40442C0C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55C0-B1F5-485C-B7D4-2D7ACD7A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4582-B24B-4CA0-B52E-DA86514A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3D33-8488-4BDA-9954-FDEE3A96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3437-3DFE-48B4-BC10-ED23138B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7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5FD5-B124-4B58-95F6-A0E21B18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682B-13A8-461A-BBC6-3F2A8DA5D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471BA-8F41-459A-A172-EC073A076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61D7-BE8F-4A19-ABC4-9DAE1F6D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A174-0C4E-4A54-B1F7-55B8EE12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95C9C-7189-4925-BBC6-6B37B58B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1BD2-D83F-45F9-8DD3-6968E6C6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7BF8F-F621-4825-B975-4D74976D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B54C-DA63-4EF7-B43E-21C230F5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D37C4-3057-45F1-9108-C1584D71F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C6EC9-1DCB-43A4-8F24-6FE3C7865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96B86-AF1F-4C44-8CE2-0E231F1D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850E2-7FF3-40EF-AA9A-C5281F24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E074D-722C-48E1-BA8D-C2281B9A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3F20-1FA5-48E3-9719-BE89FCD0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E7254-7521-4BC1-B249-D412DA60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E6E7-B85F-41E6-B3B5-3BA8448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A6C08-7A44-4640-8DF5-29E0900B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74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E3807-87BD-4EB0-B8B6-17A9B6D1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529F-EE44-4AD3-AAF4-0DA89F44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52CF0-6AF1-4ED7-9F28-71E0BEBD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9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903B-587C-4FF4-A54B-B1550460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9AF8-B304-4760-9DBF-EEF5D6B9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9D890-A765-43AF-8BFF-3E03102C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4E1E4-E13F-4CD8-8BB2-48226B2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4C0E7-3FB5-4BB5-970B-E3FD7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89CE-AE40-44D1-A44C-6781318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1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9393-88BA-4878-9ADF-2515CAB3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2331-4E4A-4BAB-9230-A041878A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E6C45-3257-4EE3-A29D-92B59F58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9EE30-E00B-4C4F-98AA-9ACC1C63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A4A5D-E87E-4E76-A380-2F8F2A92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6B20-0FCF-45CA-82FE-356CA8D9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9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7721-0E0B-49B7-8632-D42A0EDB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256E-0183-4717-830E-46B577CE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09A7-623A-4466-A3DF-237A83A87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C49A-AFEE-400B-AD20-B0861C03C6F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A7C-D751-48DE-BC31-356FF25D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94C8-C777-4757-A4F2-5C9320A7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ACE1C-E0D2-4DAB-BD6F-06DE6E6B8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3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/blob/main/R.gitignore" TargetMode="External"/><Relationship Id="rId2" Type="http://schemas.openxmlformats.org/officeDocument/2006/relationships/hyperlink" Target="https://github.com/github/gitignore/blob/main/Python.gitigno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E198-0A78-6BFF-6DCA-E30D74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Plan 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8271-2CFF-C88D-111D-3EA08FE1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Motivation</a:t>
            </a:r>
          </a:p>
          <a:p>
            <a:r>
              <a:rPr lang="en-US">
                <a:ea typeface="Calibri"/>
                <a:cs typeface="Calibri"/>
              </a:rPr>
              <a:t>Underlying thinking</a:t>
            </a:r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Setup SSH keys</a:t>
            </a:r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Workshop!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Cheatsheets</a:t>
            </a:r>
          </a:p>
        </p:txBody>
      </p:sp>
    </p:spTree>
    <p:extLst>
      <p:ext uri="{BB962C8B-B14F-4D97-AF65-F5344CB8AC3E}">
        <p14:creationId xmlns:p14="http://schemas.microsoft.com/office/powerpoint/2010/main" val="325149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0BAA4D-3934-4644-AF32-206A3897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0" y="254285"/>
            <a:ext cx="10515600" cy="1325563"/>
          </a:xfrm>
        </p:spPr>
        <p:txBody>
          <a:bodyPr/>
          <a:lstStyle/>
          <a:p>
            <a:r>
              <a:rPr lang="en-GB" dirty="0"/>
              <a:t>local vs staging vs remote </a:t>
            </a:r>
            <a:br>
              <a:rPr lang="en-GB" dirty="0"/>
            </a:br>
            <a:r>
              <a:rPr lang="en-GB" sz="3200" dirty="0"/>
              <a:t>e.g. git vs GitHub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FD3E16-04D7-4D37-A7A7-F142D4F0F6A5}"/>
              </a:ext>
            </a:extLst>
          </p:cNvPr>
          <p:cNvSpPr/>
          <p:nvPr/>
        </p:nvSpPr>
        <p:spPr>
          <a:xfrm>
            <a:off x="235527" y="2036618"/>
            <a:ext cx="2355273" cy="386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Local/</a:t>
            </a:r>
          </a:p>
          <a:p>
            <a:pPr algn="ctr"/>
            <a:r>
              <a:rPr lang="en-GB" dirty="0"/>
              <a:t>Disk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Where you make changes and what is actually shown to you in directory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Can reset this to places in the tree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B7A1A8-4B91-430C-B581-DD837BA87A7E}"/>
              </a:ext>
            </a:extLst>
          </p:cNvPr>
          <p:cNvSpPr/>
          <p:nvPr/>
        </p:nvSpPr>
        <p:spPr>
          <a:xfrm>
            <a:off x="3671454" y="2036618"/>
            <a:ext cx="2355273" cy="3865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Staging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 sort of short term ‘save’ of changes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Use this to try keep related changes together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1C5F95F0-89EF-4CF4-93A2-EB26F738E189}"/>
              </a:ext>
            </a:extLst>
          </p:cNvPr>
          <p:cNvSpPr/>
          <p:nvPr/>
        </p:nvSpPr>
        <p:spPr>
          <a:xfrm>
            <a:off x="7107381" y="2036618"/>
            <a:ext cx="2355273" cy="386541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Repository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 gremlin’s bag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Permanently saved into repo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D39691F-1AFE-4E97-B21F-EB2ED2FF8C02}"/>
              </a:ext>
            </a:extLst>
          </p:cNvPr>
          <p:cNvSpPr/>
          <p:nvPr/>
        </p:nvSpPr>
        <p:spPr>
          <a:xfrm>
            <a:off x="9538854" y="96981"/>
            <a:ext cx="2618511" cy="19396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Remote repository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GitHub/GitLab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8300F0-F882-40BB-B5FF-7264AB83805A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90800" y="3969327"/>
            <a:ext cx="10806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E2BA25-CD7E-4EEA-8020-081E8588AAFD}"/>
              </a:ext>
            </a:extLst>
          </p:cNvPr>
          <p:cNvCxnSpPr>
            <a:stCxn id="3" idx="3"/>
            <a:endCxn id="5" idx="2"/>
          </p:cNvCxnSpPr>
          <p:nvPr/>
        </p:nvCxnSpPr>
        <p:spPr>
          <a:xfrm>
            <a:off x="6026727" y="3969327"/>
            <a:ext cx="10806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45E746-0569-4716-BCFE-4965B74E802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flipV="1">
            <a:off x="9462654" y="2034553"/>
            <a:ext cx="1385456" cy="193477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25DBDB-F967-4099-A1E7-1024BE948DF5}"/>
              </a:ext>
            </a:extLst>
          </p:cNvPr>
          <p:cNvSpPr txBox="1"/>
          <p:nvPr/>
        </p:nvSpPr>
        <p:spPr>
          <a:xfrm>
            <a:off x="2590800" y="3454338"/>
            <a:ext cx="10806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git add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37214-197A-4715-9DFE-1A1A033B690E}"/>
              </a:ext>
            </a:extLst>
          </p:cNvPr>
          <p:cNvSpPr txBox="1"/>
          <p:nvPr/>
        </p:nvSpPr>
        <p:spPr>
          <a:xfrm>
            <a:off x="6026727" y="3414297"/>
            <a:ext cx="108065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git commit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B0533-44B9-40AF-BEBC-9D367258EA0D}"/>
              </a:ext>
            </a:extLst>
          </p:cNvPr>
          <p:cNvSpPr txBox="1"/>
          <p:nvPr/>
        </p:nvSpPr>
        <p:spPr>
          <a:xfrm>
            <a:off x="10307782" y="3001940"/>
            <a:ext cx="108065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git push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40C4D4B-9110-44B9-BFF5-51ED0F204FBF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rot="10800000" flipV="1">
            <a:off x="1413164" y="1066800"/>
            <a:ext cx="8133812" cy="969818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C2530E7-B744-4500-9BD6-227B8FE663AB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10800000" flipV="1">
            <a:off x="8285018" y="1066800"/>
            <a:ext cx="1261958" cy="969818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1D8E8-9D24-4397-811B-976C51E56823}"/>
              </a:ext>
            </a:extLst>
          </p:cNvPr>
          <p:cNvSpPr txBox="1"/>
          <p:nvPr/>
        </p:nvSpPr>
        <p:spPr>
          <a:xfrm>
            <a:off x="7204363" y="1225966"/>
            <a:ext cx="10806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git pull 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6A27B6-AD4C-4BF0-A8E9-A7357C6E9188}"/>
              </a:ext>
            </a:extLst>
          </p:cNvPr>
          <p:cNvSpPr txBox="1"/>
          <p:nvPr/>
        </p:nvSpPr>
        <p:spPr>
          <a:xfrm>
            <a:off x="7107381" y="254285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 to be confused with a ‘Pull Request’</a:t>
            </a:r>
          </a:p>
        </p:txBody>
      </p:sp>
    </p:spTree>
    <p:extLst>
      <p:ext uri="{BB962C8B-B14F-4D97-AF65-F5344CB8AC3E}">
        <p14:creationId xmlns:p14="http://schemas.microsoft.com/office/powerpoint/2010/main" val="55826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6F16590-1189-61D5-833D-9807DB85E652}"/>
              </a:ext>
            </a:extLst>
          </p:cNvPr>
          <p:cNvSpPr/>
          <p:nvPr/>
        </p:nvSpPr>
        <p:spPr>
          <a:xfrm>
            <a:off x="5461000" y="1025768"/>
            <a:ext cx="5695461" cy="2823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E14B6C55-B2B9-85F1-D177-BC0770FD9CD9}"/>
              </a:ext>
            </a:extLst>
          </p:cNvPr>
          <p:cNvSpPr/>
          <p:nvPr/>
        </p:nvSpPr>
        <p:spPr>
          <a:xfrm>
            <a:off x="5558691" y="1103922"/>
            <a:ext cx="3497385" cy="26474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dirty="0">
                <a:ea typeface="Calibri"/>
                <a:cs typeface="Calibri"/>
              </a:rPr>
              <a:t>Where we have permission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5766A7-B75B-54B1-1DB0-B99BE2277D69}"/>
              </a:ext>
            </a:extLst>
          </p:cNvPr>
          <p:cNvGrpSpPr/>
          <p:nvPr/>
        </p:nvGrpSpPr>
        <p:grpSpPr>
          <a:xfrm>
            <a:off x="235527" y="2725457"/>
            <a:ext cx="6272609" cy="3176579"/>
            <a:chOff x="235527" y="254286"/>
            <a:chExt cx="11152908" cy="56477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DFD3E16-04D7-4D37-A7A7-F142D4F0F6A5}"/>
                </a:ext>
              </a:extLst>
            </p:cNvPr>
            <p:cNvSpPr/>
            <p:nvPr/>
          </p:nvSpPr>
          <p:spPr>
            <a:xfrm>
              <a:off x="235527" y="2036618"/>
              <a:ext cx="2355273" cy="3865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Local/</a:t>
              </a:r>
            </a:p>
            <a:p>
              <a:pPr algn="ctr"/>
              <a:r>
                <a:rPr lang="en-GB" sz="1000" dirty="0"/>
                <a:t>Disk</a:t>
              </a:r>
            </a:p>
            <a:p>
              <a:pPr algn="ctr"/>
              <a:endParaRPr lang="en-GB" sz="1000" dirty="0"/>
            </a:p>
            <a:p>
              <a:pPr algn="ctr"/>
              <a:r>
                <a:rPr lang="en-GB" sz="1000" dirty="0"/>
                <a:t>Where you make changes and what is actually shown to you in directory</a:t>
              </a:r>
            </a:p>
            <a:p>
              <a:pPr algn="ctr"/>
              <a:endParaRPr lang="en-GB" sz="1000" dirty="0"/>
            </a:p>
            <a:p>
              <a:pPr algn="ctr"/>
              <a:r>
                <a:rPr lang="en-GB" sz="1000" dirty="0"/>
                <a:t>Can reset this to places in the tree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6B7A1A8-4B91-430C-B581-DD837BA87A7E}"/>
                </a:ext>
              </a:extLst>
            </p:cNvPr>
            <p:cNvSpPr/>
            <p:nvPr/>
          </p:nvSpPr>
          <p:spPr>
            <a:xfrm>
              <a:off x="3671454" y="2036618"/>
              <a:ext cx="2355273" cy="386541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Staging</a:t>
              </a:r>
            </a:p>
            <a:p>
              <a:pPr algn="ctr"/>
              <a:endParaRPr lang="en-GB" sz="1000" dirty="0"/>
            </a:p>
            <a:p>
              <a:pPr algn="ctr"/>
              <a:r>
                <a:rPr lang="en-GB" sz="1000" dirty="0"/>
                <a:t>A sort of short term ‘save’ of changes</a:t>
              </a:r>
            </a:p>
            <a:p>
              <a:pPr algn="ctr"/>
              <a:endParaRPr lang="en-GB" sz="1000" dirty="0"/>
            </a:p>
            <a:p>
              <a:pPr algn="ctr"/>
              <a:r>
                <a:rPr lang="en-GB" sz="1000" dirty="0"/>
                <a:t>Use this to try keep related changes together</a:t>
              </a:r>
            </a:p>
          </p:txBody>
        </p:sp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1C5F95F0-89EF-4CF4-93A2-EB26F738E189}"/>
                </a:ext>
              </a:extLst>
            </p:cNvPr>
            <p:cNvSpPr/>
            <p:nvPr/>
          </p:nvSpPr>
          <p:spPr>
            <a:xfrm>
              <a:off x="7107381" y="2036618"/>
              <a:ext cx="2355273" cy="386541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Local Repository</a:t>
              </a:r>
            </a:p>
            <a:p>
              <a:pPr algn="ctr"/>
              <a:endParaRPr lang="en-GB" sz="1000" dirty="0"/>
            </a:p>
            <a:p>
              <a:pPr algn="ctr"/>
              <a:r>
                <a:rPr lang="en-GB" sz="1000" dirty="0"/>
                <a:t>The gremlin’s bag</a:t>
              </a:r>
            </a:p>
            <a:p>
              <a:pPr algn="ctr"/>
              <a:endParaRPr lang="en-GB" sz="1000" dirty="0"/>
            </a:p>
            <a:p>
              <a:pPr algn="ctr"/>
              <a:r>
                <a:rPr lang="en-GB" sz="1000" dirty="0"/>
                <a:t>Permanently saved into repo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8300F0-F882-40BB-B5FF-7264AB83805A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590800" y="3969327"/>
              <a:ext cx="108065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E2BA25-CD7E-4EEA-8020-081E8588AAFD}"/>
                </a:ext>
              </a:extLst>
            </p:cNvPr>
            <p:cNvCxnSpPr>
              <a:stCxn id="3" idx="3"/>
              <a:endCxn id="5" idx="2"/>
            </p:cNvCxnSpPr>
            <p:nvPr/>
          </p:nvCxnSpPr>
          <p:spPr>
            <a:xfrm>
              <a:off x="6026727" y="3969327"/>
              <a:ext cx="108065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845E746-0569-4716-BCFE-4965B74E8024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9462654" y="2034553"/>
              <a:ext cx="1385456" cy="1934774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5DBDB-F967-4099-A1E7-1024BE948DF5}"/>
                </a:ext>
              </a:extLst>
            </p:cNvPr>
            <p:cNvSpPr txBox="1"/>
            <p:nvPr/>
          </p:nvSpPr>
          <p:spPr>
            <a:xfrm>
              <a:off x="2590799" y="3454337"/>
              <a:ext cx="1080653" cy="7113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dirty="0"/>
                <a:t>git add 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937214-197A-4715-9DFE-1A1A033B690E}"/>
                </a:ext>
              </a:extLst>
            </p:cNvPr>
            <p:cNvSpPr txBox="1"/>
            <p:nvPr/>
          </p:nvSpPr>
          <p:spPr>
            <a:xfrm>
              <a:off x="6026726" y="3414296"/>
              <a:ext cx="1080653" cy="7113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dirty="0"/>
                <a:t>git commit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B0533-44B9-40AF-BEBC-9D367258EA0D}"/>
                </a:ext>
              </a:extLst>
            </p:cNvPr>
            <p:cNvSpPr txBox="1"/>
            <p:nvPr/>
          </p:nvSpPr>
          <p:spPr>
            <a:xfrm>
              <a:off x="10307782" y="3001940"/>
              <a:ext cx="1080653" cy="4377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dirty="0"/>
                <a:t>git push</a:t>
              </a:r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540C4D4B-9110-44B9-BFF5-51ED0F204FBF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rot="10800000" flipV="1">
              <a:off x="1413164" y="1066800"/>
              <a:ext cx="8133812" cy="969818"/>
            </a:xfrm>
            <a:prstGeom prst="curved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5C2530E7-B744-4500-9BD6-227B8FE663A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0800000" flipV="1">
              <a:off x="8285018" y="1066800"/>
              <a:ext cx="1261958" cy="969818"/>
            </a:xfrm>
            <a:prstGeom prst="curved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1D8E8-9D24-4397-811B-976C51E56823}"/>
                </a:ext>
              </a:extLst>
            </p:cNvPr>
            <p:cNvSpPr txBox="1"/>
            <p:nvPr/>
          </p:nvSpPr>
          <p:spPr>
            <a:xfrm>
              <a:off x="7204363" y="1225966"/>
              <a:ext cx="1080653" cy="7113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dirty="0"/>
                <a:t>git pull *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6A27B6-AD4C-4BF0-A8E9-A7357C6E9188}"/>
                </a:ext>
              </a:extLst>
            </p:cNvPr>
            <p:cNvSpPr txBox="1"/>
            <p:nvPr/>
          </p:nvSpPr>
          <p:spPr>
            <a:xfrm>
              <a:off x="7107382" y="254286"/>
              <a:ext cx="2355272" cy="71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* Not to be confused with a ‘Pull Request’</a:t>
              </a: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8D9686C7-FA10-5EC3-D496-50C4546B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local vs staging vs remote 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</a:rPr>
              <a:t>e.g. git vs GitHub</a:t>
            </a:r>
            <a:endParaRPr lang="en-GB" sz="3200" dirty="0">
              <a:ea typeface="+mj-lt"/>
              <a:cs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C558A1-8A02-F92C-0021-359235EA70F2}"/>
              </a:ext>
            </a:extLst>
          </p:cNvPr>
          <p:cNvSpPr/>
          <p:nvPr/>
        </p:nvSpPr>
        <p:spPr>
          <a:xfrm>
            <a:off x="9495691" y="1533769"/>
            <a:ext cx="1250461" cy="1768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Someone else's repo</a:t>
            </a:r>
            <a:endParaRPr lang="en-US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3176414F-520B-C39B-E500-5FA017791570}"/>
              </a:ext>
            </a:extLst>
          </p:cNvPr>
          <p:cNvSpPr/>
          <p:nvPr/>
        </p:nvSpPr>
        <p:spPr>
          <a:xfrm>
            <a:off x="7649307" y="2032000"/>
            <a:ext cx="1846384" cy="7815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Fork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7C0E0EF-C855-914D-E026-C07FE0E082C5}"/>
              </a:ext>
            </a:extLst>
          </p:cNvPr>
          <p:cNvSpPr/>
          <p:nvPr/>
        </p:nvSpPr>
        <p:spPr>
          <a:xfrm>
            <a:off x="5822460" y="1690075"/>
            <a:ext cx="1826845" cy="17389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Copy of someone else's repo we can push to</a:t>
            </a:r>
          </a:p>
        </p:txBody>
      </p:sp>
    </p:spTree>
    <p:extLst>
      <p:ext uri="{BB962C8B-B14F-4D97-AF65-F5344CB8AC3E}">
        <p14:creationId xmlns:p14="http://schemas.microsoft.com/office/powerpoint/2010/main" val="411843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5439-EC62-3AAC-697C-7AAD13F09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SSH keys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80FF3-356A-7D7E-07C0-C461BA72A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How does </a:t>
            </a:r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know what you are allowed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8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190-45EF-4827-AE54-E483C76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Setting up SSH keys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DF9A9-2CF9-C5E6-EF0B-86D672D3673B}"/>
              </a:ext>
            </a:extLst>
          </p:cNvPr>
          <p:cNvSpPr txBox="1"/>
          <p:nvPr/>
        </p:nvSpPr>
        <p:spPr>
          <a:xfrm>
            <a:off x="840153" y="1719384"/>
            <a:ext cx="534377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2D050"/>
                </a:solidFill>
                <a:ea typeface="+mn-lt"/>
                <a:cs typeface="+mn-lt"/>
              </a:rPr>
              <a:t>ssh-keygen -t ed25519 -C "your_email@example.com"</a:t>
            </a:r>
            <a:endParaRPr lang="en-US" dirty="0">
              <a:solidFill>
                <a:srgbClr val="92D050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4D0BB-13FB-C273-55D2-D15D902A6AAA}"/>
              </a:ext>
            </a:extLst>
          </p:cNvPr>
          <p:cNvSpPr txBox="1"/>
          <p:nvPr/>
        </p:nvSpPr>
        <p:spPr>
          <a:xfrm>
            <a:off x="830384" y="2325077"/>
            <a:ext cx="56661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Don't use a password.</a:t>
            </a:r>
          </a:p>
          <a:p>
            <a:endParaRPr lang="en-US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Open up generated '.pub' file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Copy the whole text start to finish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Go to </a:t>
            </a:r>
            <a:r>
              <a:rPr lang="en-US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account settings &gt; SSH and GPG keys</a:t>
            </a:r>
          </a:p>
          <a:p>
            <a:pPr marL="342900" indent="-342900"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1AA1C8-55C5-29F9-7AFC-9191ADFD2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1" r="144" b="55114"/>
          <a:stretch/>
        </p:blipFill>
        <p:spPr>
          <a:xfrm>
            <a:off x="830384" y="4228367"/>
            <a:ext cx="9646620" cy="1472304"/>
          </a:xfrm>
          <a:prstGeom prst="rect">
            <a:avLst/>
          </a:prstGeom>
          <a:ln>
            <a:noFill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A3D2BB-AA93-13AF-E4A4-6AFEB648150C}"/>
              </a:ext>
            </a:extLst>
          </p:cNvPr>
          <p:cNvSpPr/>
          <p:nvPr/>
        </p:nvSpPr>
        <p:spPr>
          <a:xfrm>
            <a:off x="9153769" y="4357076"/>
            <a:ext cx="1445846" cy="4786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EC205-2E02-BBE9-2710-E0F9A8BD14C5}"/>
              </a:ext>
            </a:extLst>
          </p:cNvPr>
          <p:cNvSpPr txBox="1"/>
          <p:nvPr/>
        </p:nvSpPr>
        <p:spPr>
          <a:xfrm>
            <a:off x="8714154" y="4405923"/>
            <a:ext cx="439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4.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8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8324E1-3860-BF74-603B-3F69D47F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79" y="1698381"/>
            <a:ext cx="8826012" cy="4701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71190-45EF-4827-AE54-E483C76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Setting up SSH keys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36C63E-ECA6-B576-908E-BFAD8E744FDB}"/>
              </a:ext>
            </a:extLst>
          </p:cNvPr>
          <p:cNvSpPr/>
          <p:nvPr/>
        </p:nvSpPr>
        <p:spPr>
          <a:xfrm>
            <a:off x="1856154" y="2559538"/>
            <a:ext cx="4444999" cy="4786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59F98-9F5D-E7DC-ACB3-B92AC1A4F737}"/>
              </a:ext>
            </a:extLst>
          </p:cNvPr>
          <p:cNvSpPr txBox="1"/>
          <p:nvPr/>
        </p:nvSpPr>
        <p:spPr>
          <a:xfrm>
            <a:off x="1416539" y="2608385"/>
            <a:ext cx="13481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5.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8324E1-3860-BF74-603B-3F69D47F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79" y="1698381"/>
            <a:ext cx="8826012" cy="4701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71190-45EF-4827-AE54-E483C76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Setting up SSH keys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73281C-E405-F293-893C-42A353AED1E4}"/>
              </a:ext>
            </a:extLst>
          </p:cNvPr>
          <p:cNvSpPr/>
          <p:nvPr/>
        </p:nvSpPr>
        <p:spPr>
          <a:xfrm>
            <a:off x="2041769" y="3985845"/>
            <a:ext cx="1445846" cy="4786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EFAE5-E5CE-69A5-B686-416B5579477B}"/>
              </a:ext>
            </a:extLst>
          </p:cNvPr>
          <p:cNvSpPr txBox="1"/>
          <p:nvPr/>
        </p:nvSpPr>
        <p:spPr>
          <a:xfrm>
            <a:off x="1602154" y="4034692"/>
            <a:ext cx="439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6.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5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8324E1-3860-BF74-603B-3F69D47F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79" y="1698381"/>
            <a:ext cx="8826012" cy="4701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71190-45EF-4827-AE54-E483C76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Setting up SSH keys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ACC060-26F5-863B-48A7-874727361B25}"/>
              </a:ext>
            </a:extLst>
          </p:cNvPr>
          <p:cNvSpPr/>
          <p:nvPr/>
        </p:nvSpPr>
        <p:spPr>
          <a:xfrm>
            <a:off x="1934307" y="5841999"/>
            <a:ext cx="1445846" cy="4786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6CFB0-B905-DD18-5054-7124C9092C7C}"/>
              </a:ext>
            </a:extLst>
          </p:cNvPr>
          <p:cNvSpPr txBox="1"/>
          <p:nvPr/>
        </p:nvSpPr>
        <p:spPr>
          <a:xfrm>
            <a:off x="1494693" y="5890846"/>
            <a:ext cx="439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7.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3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190-45EF-4827-AE54-E483C76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Check it works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EB2B55-8F12-3D67-9081-79344CB9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" y="1432413"/>
            <a:ext cx="3638550" cy="20002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1B4B6B-6D7D-CFBF-E730-23E4981F743E}"/>
              </a:ext>
            </a:extLst>
          </p:cNvPr>
          <p:cNvSpPr/>
          <p:nvPr/>
        </p:nvSpPr>
        <p:spPr>
          <a:xfrm>
            <a:off x="3008922" y="2989384"/>
            <a:ext cx="1064846" cy="4786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C73DE-F679-B9A2-AEBF-7FCE8AE9CE88}"/>
              </a:ext>
            </a:extLst>
          </p:cNvPr>
          <p:cNvSpPr txBox="1"/>
          <p:nvPr/>
        </p:nvSpPr>
        <p:spPr>
          <a:xfrm>
            <a:off x="2569308" y="3038231"/>
            <a:ext cx="322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1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190-45EF-4827-AE54-E483C76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Check it works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EB2B55-8F12-3D67-9081-79344CB9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" y="1432413"/>
            <a:ext cx="3638550" cy="200025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087A28-C5A8-08A3-0A48-6A806DCC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31" y="1435155"/>
            <a:ext cx="6756510" cy="46840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CCD10E-3F04-6663-CD55-52BCC601C735}"/>
              </a:ext>
            </a:extLst>
          </p:cNvPr>
          <p:cNvSpPr/>
          <p:nvPr/>
        </p:nvSpPr>
        <p:spPr>
          <a:xfrm>
            <a:off x="4825999" y="1523999"/>
            <a:ext cx="3878384" cy="8792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B9380-0A3B-31FB-1EF5-93BDA6708E64}"/>
              </a:ext>
            </a:extLst>
          </p:cNvPr>
          <p:cNvSpPr txBox="1"/>
          <p:nvPr/>
        </p:nvSpPr>
        <p:spPr>
          <a:xfrm>
            <a:off x="4386385" y="1572846"/>
            <a:ext cx="1182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115702-7EB0-3593-DA71-A74E410BDAF9}"/>
              </a:ext>
            </a:extLst>
          </p:cNvPr>
          <p:cNvSpPr/>
          <p:nvPr/>
        </p:nvSpPr>
        <p:spPr>
          <a:xfrm>
            <a:off x="4943230" y="3546230"/>
            <a:ext cx="4689230" cy="9573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0DF18-7E8A-7334-F0C9-15FA3AE41A13}"/>
              </a:ext>
            </a:extLst>
          </p:cNvPr>
          <p:cNvSpPr txBox="1"/>
          <p:nvPr/>
        </p:nvSpPr>
        <p:spPr>
          <a:xfrm>
            <a:off x="4503616" y="3595077"/>
            <a:ext cx="14263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8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190-45EF-4827-AE54-E483C76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Check it works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5F7F52-2E78-743C-CCAB-34DB8DC61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04" y="1688881"/>
            <a:ext cx="8785993" cy="442616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FE0C8C-51AC-83A4-A29C-AE091CB9A7CA}"/>
              </a:ext>
            </a:extLst>
          </p:cNvPr>
          <p:cNvSpPr/>
          <p:nvPr/>
        </p:nvSpPr>
        <p:spPr>
          <a:xfrm>
            <a:off x="9378460" y="2354384"/>
            <a:ext cx="1064846" cy="4786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E0F76-83B5-8E12-87EF-FE5F7522A0F4}"/>
              </a:ext>
            </a:extLst>
          </p:cNvPr>
          <p:cNvSpPr txBox="1"/>
          <p:nvPr/>
        </p:nvSpPr>
        <p:spPr>
          <a:xfrm>
            <a:off x="10492154" y="2461846"/>
            <a:ext cx="322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0F333D-7997-CBC2-0ADD-2FE38EA69D74}"/>
              </a:ext>
            </a:extLst>
          </p:cNvPr>
          <p:cNvSpPr/>
          <p:nvPr/>
        </p:nvSpPr>
        <p:spPr>
          <a:xfrm>
            <a:off x="9808306" y="4063999"/>
            <a:ext cx="635000" cy="3712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2DC95-5DD8-3153-154A-7D8466BABECA}"/>
              </a:ext>
            </a:extLst>
          </p:cNvPr>
          <p:cNvSpPr txBox="1"/>
          <p:nvPr/>
        </p:nvSpPr>
        <p:spPr>
          <a:xfrm>
            <a:off x="10492154" y="4064000"/>
            <a:ext cx="1123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508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FBE4-DFF3-4488-B749-CBCEEC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6639"/>
            <a:ext cx="9144000" cy="2387600"/>
          </a:xfrm>
        </p:spPr>
        <p:txBody>
          <a:bodyPr/>
          <a:lstStyle/>
          <a:p>
            <a:r>
              <a:rPr lang="en-GB" b="1" dirty="0"/>
              <a:t>There’s a few kinds of developers…</a:t>
            </a:r>
          </a:p>
        </p:txBody>
      </p:sp>
    </p:spTree>
    <p:extLst>
      <p:ext uri="{BB962C8B-B14F-4D97-AF65-F5344CB8AC3E}">
        <p14:creationId xmlns:p14="http://schemas.microsoft.com/office/powerpoint/2010/main" val="380138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190-45EF-4827-AE54-E483C76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Check it works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A35B5-1AFF-BFBB-6FFA-D483470CD4FF}"/>
              </a:ext>
            </a:extLst>
          </p:cNvPr>
          <p:cNvSpPr txBox="1"/>
          <p:nvPr/>
        </p:nvSpPr>
        <p:spPr>
          <a:xfrm>
            <a:off x="840153" y="1719384"/>
            <a:ext cx="534377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92D050"/>
                </a:solidFill>
                <a:ea typeface="+mn-lt"/>
                <a:cs typeface="+mn-lt"/>
              </a:rPr>
              <a:t>git clone &lt;paste&gt;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1B38-13F0-2CF7-6083-8E2D47DD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.</a:t>
            </a:r>
            <a:r>
              <a:rPr lang="en-US" dirty="0" err="1">
                <a:ea typeface="Calibri Light"/>
                <a:cs typeface="Calibri Light"/>
              </a:rPr>
              <a:t>gitignore</a:t>
            </a:r>
            <a:r>
              <a:rPr lang="en-US" dirty="0">
                <a:ea typeface="Calibri Light"/>
                <a:cs typeface="Calibri Light"/>
              </a:rPr>
              <a:t>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58CE-33A5-C488-8FF9-FDE4ABAB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Magic file that tells the git gremlin to </a:t>
            </a:r>
            <a:r>
              <a:rPr lang="en-US" b="1" dirty="0">
                <a:ea typeface="Calibri"/>
                <a:cs typeface="Calibri"/>
              </a:rPr>
              <a:t>not</a:t>
            </a:r>
            <a:r>
              <a:rPr lang="en-US" dirty="0">
                <a:ea typeface="Calibri"/>
                <a:cs typeface="Calibri"/>
              </a:rPr>
              <a:t> remember changes to specific files.</a:t>
            </a:r>
          </a:p>
          <a:p>
            <a:r>
              <a:rPr lang="en-US" dirty="0">
                <a:ea typeface="Calibri"/>
                <a:cs typeface="Calibri"/>
              </a:rPr>
              <a:t>Why?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Because some files too darn big.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Also, some files are pointless intermediate crud.</a:t>
            </a:r>
          </a:p>
          <a:p>
            <a:r>
              <a:rPr lang="en-US" dirty="0">
                <a:ea typeface="Calibri"/>
                <a:cs typeface="Calibri"/>
              </a:rPr>
              <a:t>Can supply wildcard patterns</a:t>
            </a:r>
          </a:p>
          <a:p>
            <a:r>
              <a:rPr lang="en-US" dirty="0">
                <a:ea typeface="Calibri"/>
                <a:cs typeface="Calibri"/>
              </a:rPr>
              <a:t>Can copy common </a:t>
            </a:r>
            <a:r>
              <a:rPr lang="en-US" dirty="0" err="1">
                <a:ea typeface="Calibri"/>
                <a:cs typeface="Calibri"/>
              </a:rPr>
              <a:t>gitignore</a:t>
            </a:r>
            <a:r>
              <a:rPr lang="en-US" dirty="0">
                <a:ea typeface="Calibri"/>
                <a:cs typeface="Calibri"/>
              </a:rPr>
              <a:t> files depending on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For python: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https://github.com/github/gitignore/blob/main/Python.gitignore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For R: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https://github.com/github/gitignore/blob/main/R.gitignore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1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FA2C-2E5D-4793-B4AF-22EF8D01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a practical!</a:t>
            </a:r>
          </a:p>
        </p:txBody>
      </p:sp>
    </p:spTree>
    <p:extLst>
      <p:ext uri="{BB962C8B-B14F-4D97-AF65-F5344CB8AC3E}">
        <p14:creationId xmlns:p14="http://schemas.microsoft.com/office/powerpoint/2010/main" val="82654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C692-8E06-44C7-9CF9-E36F403B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</a:t>
            </a:r>
            <a:r>
              <a:rPr lang="en-GB" dirty="0" err="1"/>
              <a:t>Cheatsheet</a:t>
            </a:r>
            <a:r>
              <a:rPr lang="en-GB" dirty="0"/>
              <a:t> – on an existing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4E50-FAC5-4DE7-BEBF-A69E92D6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471"/>
            <a:ext cx="10505831" cy="3784723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git clone [</a:t>
            </a:r>
            <a:r>
              <a:rPr lang="en-GB" b="1" err="1">
                <a:solidFill>
                  <a:srgbClr val="00B050"/>
                </a:solidFill>
              </a:rPr>
              <a:t>url</a:t>
            </a:r>
            <a:r>
              <a:rPr lang="en-GB" b="1" dirty="0">
                <a:solidFill>
                  <a:srgbClr val="00B050"/>
                </a:solidFill>
              </a:rPr>
              <a:t>] (once allowed to edit repo)</a:t>
            </a:r>
            <a:endParaRPr lang="en-US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git status</a:t>
            </a:r>
          </a:p>
          <a:p>
            <a:r>
              <a:rPr lang="en-GB" dirty="0">
                <a:solidFill>
                  <a:srgbClr val="00B050"/>
                </a:solidFill>
              </a:rPr>
              <a:t>…</a:t>
            </a:r>
          </a:p>
          <a:p>
            <a:r>
              <a:rPr lang="en-GB" dirty="0">
                <a:solidFill>
                  <a:srgbClr val="00B050"/>
                </a:solidFill>
              </a:rPr>
              <a:t>git add [changed files]</a:t>
            </a:r>
          </a:p>
          <a:p>
            <a:r>
              <a:rPr lang="en-GB" dirty="0">
                <a:solidFill>
                  <a:srgbClr val="00B050"/>
                </a:solidFill>
              </a:rPr>
              <a:t>…</a:t>
            </a:r>
          </a:p>
          <a:p>
            <a:r>
              <a:rPr lang="en-GB" dirty="0">
                <a:solidFill>
                  <a:srgbClr val="00B050"/>
                </a:solidFill>
              </a:rPr>
              <a:t>git commit -m [some message to help you remember what you did]</a:t>
            </a:r>
          </a:p>
          <a:p>
            <a:r>
              <a:rPr lang="en-GB" dirty="0">
                <a:solidFill>
                  <a:srgbClr val="00B050"/>
                </a:solidFill>
              </a:rPr>
              <a:t>git push –u origin [new branch name]</a:t>
            </a:r>
          </a:p>
          <a:p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DADFB-82BA-7C2B-076F-2BD969253B7D}"/>
              </a:ext>
            </a:extLst>
          </p:cNvPr>
          <p:cNvSpPr txBox="1"/>
          <p:nvPr/>
        </p:nvSpPr>
        <p:spPr>
          <a:xfrm>
            <a:off x="836247" y="1715477"/>
            <a:ext cx="105097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GB" sz="2800" i="1">
                <a:cs typeface="Arial"/>
              </a:rPr>
              <a:t>Optional: fork the repository</a:t>
            </a:r>
            <a:r>
              <a:rPr lang="en-GB" sz="28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1152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C692-8E06-44C7-9CF9-E36F403B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</a:t>
            </a:r>
            <a:r>
              <a:rPr lang="en-GB" dirty="0" err="1"/>
              <a:t>Cheatsheet</a:t>
            </a:r>
            <a:r>
              <a:rPr lang="en-GB" dirty="0"/>
              <a:t> – starting a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4E50-FAC5-4DE7-BEBF-A69E92D69D8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git </a:t>
            </a:r>
            <a:r>
              <a:rPr lang="en-GB" b="1" dirty="0" err="1">
                <a:solidFill>
                  <a:srgbClr val="00B050"/>
                </a:solidFill>
              </a:rPr>
              <a:t>init</a:t>
            </a:r>
            <a:endParaRPr lang="en-GB" b="1" dirty="0">
              <a:solidFill>
                <a:srgbClr val="00B050"/>
              </a:solidFill>
              <a:ea typeface="Calibri"/>
              <a:cs typeface="Calibri"/>
            </a:endParaRPr>
          </a:p>
          <a:p>
            <a:r>
              <a:rPr lang="en-GB" dirty="0">
                <a:solidFill>
                  <a:srgbClr val="00B050"/>
                </a:solidFill>
              </a:rPr>
              <a:t>...</a:t>
            </a:r>
            <a:endParaRPr lang="en-GB" dirty="0">
              <a:solidFill>
                <a:srgbClr val="00B050"/>
              </a:solidFill>
              <a:ea typeface="Calibri"/>
              <a:cs typeface="Calibri"/>
            </a:endParaRPr>
          </a:p>
          <a:p>
            <a:r>
              <a:rPr lang="en-GB" dirty="0">
                <a:solidFill>
                  <a:srgbClr val="00B050"/>
                </a:solidFill>
              </a:rPr>
              <a:t>git add [changed files]</a:t>
            </a:r>
            <a:endParaRPr lang="en-GB" dirty="0">
              <a:solidFill>
                <a:srgbClr val="00B050"/>
              </a:solidFill>
              <a:ea typeface="Calibri"/>
              <a:cs typeface="Calibri"/>
            </a:endParaRPr>
          </a:p>
          <a:p>
            <a:r>
              <a:rPr lang="en-GB" dirty="0">
                <a:solidFill>
                  <a:srgbClr val="00B050"/>
                </a:solidFill>
              </a:rPr>
              <a:t>…</a:t>
            </a:r>
            <a:endParaRPr lang="en-GB" dirty="0">
              <a:solidFill>
                <a:srgbClr val="00B050"/>
              </a:solidFill>
              <a:ea typeface="Calibri"/>
              <a:cs typeface="Calibri"/>
            </a:endParaRPr>
          </a:p>
          <a:p>
            <a:r>
              <a:rPr lang="en-GB" dirty="0">
                <a:solidFill>
                  <a:srgbClr val="00B050"/>
                </a:solidFill>
              </a:rPr>
              <a:t>git commit -m [some message to help you remember what you did]</a:t>
            </a:r>
            <a:endParaRPr lang="en-GB" dirty="0">
              <a:solidFill>
                <a:srgbClr val="00B050"/>
              </a:solidFill>
              <a:ea typeface="Calibri"/>
              <a:cs typeface="Calibri"/>
            </a:endParaRPr>
          </a:p>
          <a:p>
            <a:r>
              <a:rPr lang="en-GB" i="1" dirty="0">
                <a:solidFill>
                  <a:srgbClr val="00B050"/>
                </a:solidFill>
              </a:rPr>
              <a:t># Go to GitHub and make a new repository</a:t>
            </a:r>
            <a:endParaRPr lang="en-GB" i="1">
              <a:solidFill>
                <a:srgbClr val="00B050"/>
              </a:solidFill>
              <a:ea typeface="Calibri"/>
              <a:cs typeface="Calibri"/>
            </a:endParaRPr>
          </a:p>
          <a:p>
            <a:r>
              <a:rPr lang="en-GB" dirty="0">
                <a:solidFill>
                  <a:srgbClr val="00B050"/>
                </a:solidFill>
              </a:rPr>
              <a:t>git remote add origin [repository </a:t>
            </a:r>
            <a:r>
              <a:rPr lang="en-GB" dirty="0" err="1">
                <a:solidFill>
                  <a:srgbClr val="00B050"/>
                </a:solidFill>
              </a:rPr>
              <a:t>url</a:t>
            </a:r>
            <a:r>
              <a:rPr lang="en-GB" dirty="0">
                <a:solidFill>
                  <a:srgbClr val="00B050"/>
                </a:solidFill>
              </a:rPr>
              <a:t>]</a:t>
            </a:r>
            <a:endParaRPr lang="en-GB" dirty="0">
              <a:solidFill>
                <a:srgbClr val="00B050"/>
              </a:solidFill>
              <a:ea typeface="Calibri"/>
              <a:cs typeface="Calibri"/>
            </a:endParaRPr>
          </a:p>
          <a:p>
            <a:r>
              <a:rPr lang="en-GB" dirty="0">
                <a:solidFill>
                  <a:srgbClr val="00B050"/>
                </a:solidFill>
              </a:rPr>
              <a:t>git push </a:t>
            </a:r>
            <a:endParaRPr lang="en-GB" dirty="0">
              <a:solidFill>
                <a:srgbClr val="00B05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2533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C692-8E06-44C7-9CF9-E36F403B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</a:t>
            </a:r>
            <a:r>
              <a:rPr lang="en-GB" dirty="0" err="1"/>
              <a:t>Cheatsheet</a:t>
            </a:r>
            <a:r>
              <a:rPr lang="en-GB" dirty="0"/>
              <a:t> – on an existing project (better)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4E50-FAC5-4DE7-BEBF-A69E92D6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Optional: fork the repository</a:t>
            </a:r>
          </a:p>
          <a:p>
            <a:r>
              <a:rPr lang="en-GB" b="1" dirty="0"/>
              <a:t>git clone [</a:t>
            </a:r>
            <a:r>
              <a:rPr lang="en-GB" b="1" dirty="0" err="1"/>
              <a:t>url</a:t>
            </a:r>
            <a:r>
              <a:rPr lang="en-GB" b="1" dirty="0"/>
              <a:t>] (once allowed to edit repo)</a:t>
            </a:r>
          </a:p>
          <a:p>
            <a:r>
              <a:rPr lang="en-GB" dirty="0"/>
              <a:t>git status</a:t>
            </a:r>
          </a:p>
          <a:p>
            <a:r>
              <a:rPr lang="en-GB" dirty="0"/>
              <a:t>git checkout –b [new branch name]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git add [changed files]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git commit -m [some message to help you remember what you did]</a:t>
            </a:r>
          </a:p>
          <a:p>
            <a:r>
              <a:rPr lang="en-GB" dirty="0"/>
              <a:t>git push –u origin [new branch name]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149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C692-8E06-44C7-9CF9-E36F403B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Workflow </a:t>
            </a:r>
            <a:r>
              <a:rPr lang="en-GB" dirty="0" err="1"/>
              <a:t>Cheatsheet</a:t>
            </a:r>
            <a:r>
              <a:rPr lang="en-GB" dirty="0"/>
              <a:t> – combining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4E50-FAC5-4DE7-BEBF-A69E92D6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don’t need to or really should do this in terminal. This is better done as a ‘Pull Request’ on GitHub</a:t>
            </a:r>
          </a:p>
          <a:p>
            <a:r>
              <a:rPr lang="en-GB" dirty="0"/>
              <a:t>Make sure everything you wanted to commit in </a:t>
            </a:r>
            <a:r>
              <a:rPr lang="en-GB" i="1" dirty="0" err="1"/>
              <a:t>current_branch</a:t>
            </a:r>
            <a:r>
              <a:rPr lang="en-GB" dirty="0"/>
              <a:t> is committed</a:t>
            </a:r>
          </a:p>
          <a:p>
            <a:r>
              <a:rPr lang="en-GB" dirty="0"/>
              <a:t>git checkout [branch you want to move changes </a:t>
            </a:r>
            <a:r>
              <a:rPr lang="en-GB" i="1" dirty="0"/>
              <a:t>into</a:t>
            </a:r>
            <a:r>
              <a:rPr lang="en-GB" dirty="0"/>
              <a:t>]</a:t>
            </a:r>
          </a:p>
          <a:p>
            <a:r>
              <a:rPr lang="en-GB" dirty="0"/>
              <a:t>git pull (this is to make sure we are at the latest version)</a:t>
            </a:r>
          </a:p>
          <a:p>
            <a:r>
              <a:rPr lang="en-GB" dirty="0"/>
              <a:t>git merge </a:t>
            </a:r>
            <a:r>
              <a:rPr lang="en-GB" i="1" dirty="0" err="1"/>
              <a:t>current_branch</a:t>
            </a:r>
            <a:endParaRPr lang="en-GB" i="1" dirty="0"/>
          </a:p>
          <a:p>
            <a:r>
              <a:rPr lang="en-GB" i="1" dirty="0"/>
              <a:t>… </a:t>
            </a:r>
            <a:r>
              <a:rPr lang="en-GB" dirty="0"/>
              <a:t>this could be a bit messy – practice!</a:t>
            </a:r>
          </a:p>
          <a:p>
            <a:r>
              <a:rPr lang="en-GB" dirty="0"/>
              <a:t>git commit –m [reminder]</a:t>
            </a:r>
          </a:p>
          <a:p>
            <a:r>
              <a:rPr lang="en-GB" dirty="0"/>
              <a:t>git push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8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C692-8E06-44C7-9CF9-E36F403B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3A7F-A47A-493E-BB7C-AB0AA15A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any git related weirdness or questions:</a:t>
            </a:r>
          </a:p>
          <a:p>
            <a:pPr lvl="1"/>
            <a:r>
              <a:rPr lang="en-GB" dirty="0"/>
              <a:t>If you want to understand: </a:t>
            </a:r>
            <a:r>
              <a:rPr lang="en-GB" dirty="0">
                <a:hlinkClick r:id="rId2"/>
              </a:rPr>
              <a:t>https://www.atlassian.com/git/tutorials</a:t>
            </a:r>
            <a:endParaRPr lang="en-GB" dirty="0"/>
          </a:p>
          <a:p>
            <a:pPr lvl="1"/>
            <a:r>
              <a:rPr lang="en-GB" dirty="0"/>
              <a:t>If you just want this thing to work: </a:t>
            </a:r>
            <a:r>
              <a:rPr lang="en-GB" dirty="0">
                <a:hlinkClick r:id="rId3"/>
              </a:rPr>
              <a:t>https://stackoverflow.com/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3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B48F-FA88-4EEE-9D53-5FB1B7A7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The one that doesn’t need source control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6EC6-3E17-4715-9C73-0C5FDC18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Big brain</a:t>
            </a:r>
          </a:p>
          <a:p>
            <a:r>
              <a:rPr lang="en-US" dirty="0"/>
              <a:t>Probably over 3 million IQ</a:t>
            </a:r>
          </a:p>
          <a:p>
            <a:r>
              <a:rPr lang="en-US" dirty="0"/>
              <a:t>Never makes a mistake</a:t>
            </a:r>
          </a:p>
          <a:p>
            <a:r>
              <a:rPr lang="en-US" dirty="0"/>
              <a:t>Doesn’t exist</a:t>
            </a:r>
          </a:p>
        </p:txBody>
      </p:sp>
      <p:pic>
        <p:nvPicPr>
          <p:cNvPr id="13" name="Content Placeholder 12" descr="A picture containing water, dog, glass&#10;&#10;Description automatically generated">
            <a:extLst>
              <a:ext uri="{FF2B5EF4-FFF2-40B4-BE49-F238E27FC236}">
                <a16:creationId xmlns:a16="http://schemas.microsoft.com/office/drawing/2014/main" id="{1B1ABBDD-8D4B-41D2-87C0-529C0E152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6" r="25363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02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B48F-FA88-4EEE-9D53-5FB1B7A7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dirty="0"/>
              <a:t>The one that </a:t>
            </a:r>
            <a:r>
              <a:rPr lang="en-US" sz="3100" b="1" i="1" dirty="0"/>
              <a:t>thinks</a:t>
            </a:r>
            <a:r>
              <a:rPr lang="en-US" sz="3100" b="1" dirty="0"/>
              <a:t> they don’t need source control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6EC6-3E17-4715-9C73-0C5FDC18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Has no backups</a:t>
            </a:r>
          </a:p>
          <a:p>
            <a:r>
              <a:rPr lang="en-US" dirty="0"/>
              <a:t>Struggles to keep track of changes</a:t>
            </a:r>
          </a:p>
          <a:p>
            <a:r>
              <a:rPr lang="en-US" dirty="0"/>
              <a:t>Can’t safely experiment</a:t>
            </a:r>
          </a:p>
          <a:p>
            <a:r>
              <a:rPr lang="en-US" dirty="0"/>
              <a:t>Can’t collaborate</a:t>
            </a:r>
          </a:p>
          <a:p>
            <a:r>
              <a:rPr lang="en-US" dirty="0"/>
              <a:t>Can’t conveniently share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44F559-73ED-43CA-AFAD-E133D320BB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8" r="2214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37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B48F-FA88-4EEE-9D53-5FB1B7A7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The one that does DIY source control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6EC6-3E17-4715-9C73-0C5FDC18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luck convincing a sane human being to work on code you have written like this</a:t>
            </a:r>
          </a:p>
          <a:p>
            <a:r>
              <a:rPr lang="en-US" dirty="0"/>
              <a:t>I have seen this in the wild – causes a nightmare</a:t>
            </a:r>
          </a:p>
          <a:p>
            <a:r>
              <a:rPr lang="en-US" dirty="0"/>
              <a:t>Only thing it solves is backups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C8A4FB-4911-4BED-AB10-02A0EC9181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51" r="34803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388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B48F-FA88-4EEE-9D53-5FB1B7A7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one that uses git + GitHub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6EC6-3E17-4715-9C73-0C5FDC182D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Has stable searchable backups</a:t>
            </a:r>
          </a:p>
          <a:p>
            <a:r>
              <a:rPr lang="en-GB" dirty="0"/>
              <a:t>Has a sense of chronology in backups – can keep track of changes</a:t>
            </a:r>
          </a:p>
          <a:p>
            <a:r>
              <a:rPr lang="en-GB" dirty="0"/>
              <a:t>Can experiment with multiple features in parallel whilst not affecting the ‘real deal’</a:t>
            </a:r>
          </a:p>
          <a:p>
            <a:r>
              <a:rPr lang="en-GB" dirty="0"/>
              <a:t>Combining all those experiments together at once is easy with </a:t>
            </a:r>
            <a:r>
              <a:rPr lang="en-GB" b="1" dirty="0"/>
              <a:t>merge</a:t>
            </a:r>
            <a:endParaRPr lang="en-GB" dirty="0"/>
          </a:p>
          <a:p>
            <a:r>
              <a:rPr lang="en-GB" dirty="0"/>
              <a:t>Powerful features such as </a:t>
            </a:r>
            <a:r>
              <a:rPr lang="en-GB" b="1" dirty="0"/>
              <a:t>diff</a:t>
            </a:r>
            <a:r>
              <a:rPr lang="en-GB" dirty="0"/>
              <a:t> comparisons and </a:t>
            </a:r>
            <a:r>
              <a:rPr lang="en-GB" b="1" dirty="0"/>
              <a:t>commit</a:t>
            </a:r>
            <a:r>
              <a:rPr lang="en-GB" dirty="0"/>
              <a:t> messages</a:t>
            </a:r>
          </a:p>
          <a:p>
            <a:r>
              <a:rPr lang="en-GB" dirty="0"/>
              <a:t>Can easily collaborate with other developers</a:t>
            </a:r>
          </a:p>
          <a:p>
            <a:r>
              <a:rPr lang="en-GB" dirty="0"/>
              <a:t>Reproducible Research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FB56C5-3620-4879-8126-F799681E6E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1455095"/>
            <a:ext cx="3555076" cy="47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22948C-6362-478D-915A-C27909D81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1075">
            <a:off x="7327729" y="1843443"/>
            <a:ext cx="871740" cy="99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+ Free Git &amp; Github Illustrations - Pixabay">
            <a:extLst>
              <a:ext uri="{FF2B5EF4-FFF2-40B4-BE49-F238E27FC236}">
                <a16:creationId xmlns:a16="http://schemas.microsoft.com/office/drawing/2014/main" id="{8C97E06C-F32D-4C48-9BD5-BAC17BD8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9645">
            <a:off x="10139774" y="2623848"/>
            <a:ext cx="1731168" cy="8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4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FA2C-2E5D-4793-B4AF-22EF8D01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(little)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5C21B-3E09-4130-A16B-A6B004118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we dive into using the tool it helps to understand the basics of how it works behind the hood</a:t>
            </a:r>
          </a:p>
        </p:txBody>
      </p:sp>
    </p:spTree>
    <p:extLst>
      <p:ext uri="{BB962C8B-B14F-4D97-AF65-F5344CB8AC3E}">
        <p14:creationId xmlns:p14="http://schemas.microsoft.com/office/powerpoint/2010/main" val="318681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73247E5-CAE1-4415-8418-B2EB8ED8E098}"/>
              </a:ext>
            </a:extLst>
          </p:cNvPr>
          <p:cNvSpPr/>
          <p:nvPr/>
        </p:nvSpPr>
        <p:spPr>
          <a:xfrm>
            <a:off x="1080655" y="3429000"/>
            <a:ext cx="1130530" cy="11305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D33AD-DC22-4D7A-93EF-30F1E350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6" y="251633"/>
            <a:ext cx="10515600" cy="1325563"/>
          </a:xfrm>
        </p:spPr>
        <p:txBody>
          <a:bodyPr/>
          <a:lstStyle/>
          <a:p>
            <a:r>
              <a:rPr lang="en-GB" dirty="0"/>
              <a:t>The git way of thinking about version control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28F06F-DC46-44D1-BED6-21AA8E3DCAC3}"/>
              </a:ext>
            </a:extLst>
          </p:cNvPr>
          <p:cNvGrpSpPr/>
          <p:nvPr/>
        </p:nvGrpSpPr>
        <p:grpSpPr>
          <a:xfrm>
            <a:off x="1512916" y="3840480"/>
            <a:ext cx="2898372" cy="2783464"/>
            <a:chOff x="1512916" y="3840480"/>
            <a:chExt cx="2898372" cy="2783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768994-9615-4C8A-865E-926C066F408A}"/>
                </a:ext>
              </a:extLst>
            </p:cNvPr>
            <p:cNvSpPr/>
            <p:nvPr/>
          </p:nvSpPr>
          <p:spPr>
            <a:xfrm>
              <a:off x="1512916" y="3840480"/>
              <a:ext cx="2898372" cy="27834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/>
                <a:t>git </a:t>
              </a:r>
              <a:r>
                <a:rPr lang="en-GB" dirty="0" err="1"/>
                <a:t>init</a:t>
              </a:r>
              <a:endParaRPr lang="en-GB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31E37A-3BFF-45B6-977C-D69A9E6E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691" y="3916564"/>
              <a:ext cx="1993865" cy="2606154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AA604E1-5493-47D9-9FB2-6C4A1B49CA67}"/>
              </a:ext>
            </a:extLst>
          </p:cNvPr>
          <p:cNvSpPr/>
          <p:nvPr/>
        </p:nvSpPr>
        <p:spPr>
          <a:xfrm>
            <a:off x="1080655" y="3429000"/>
            <a:ext cx="1130530" cy="113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bb5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9F6CDF-CE77-498D-BD62-03A944DADF2C}"/>
              </a:ext>
            </a:extLst>
          </p:cNvPr>
          <p:cNvSpPr/>
          <p:nvPr/>
        </p:nvSpPr>
        <p:spPr>
          <a:xfrm>
            <a:off x="3028604" y="3429000"/>
            <a:ext cx="1130530" cy="113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CC86CF-E59E-47FC-A6B6-903A39482883}"/>
              </a:ext>
            </a:extLst>
          </p:cNvPr>
          <p:cNvGrpSpPr/>
          <p:nvPr/>
        </p:nvGrpSpPr>
        <p:grpSpPr>
          <a:xfrm>
            <a:off x="1373769" y="2180503"/>
            <a:ext cx="3890957" cy="1325562"/>
            <a:chOff x="1373769" y="2180503"/>
            <a:chExt cx="3890957" cy="132556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5FF333-3100-4042-902C-F2C64D51316C}"/>
                </a:ext>
              </a:extLst>
            </p:cNvPr>
            <p:cNvSpPr/>
            <p:nvPr/>
          </p:nvSpPr>
          <p:spPr>
            <a:xfrm>
              <a:off x="1373769" y="2180503"/>
              <a:ext cx="3890957" cy="13255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/>
                <a:t>git add</a:t>
              </a:r>
            </a:p>
            <a:p>
              <a:pPr algn="r"/>
              <a:r>
                <a:rPr lang="en-GB" dirty="0"/>
                <a:t>git commit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70D6B70-38C4-4706-9604-B4E49ABB8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501" y="2344188"/>
              <a:ext cx="2343150" cy="1000125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271CC0-1263-43C0-9A1A-68006A31CC0F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211185" y="3994265"/>
            <a:ext cx="8174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13D91B3-6B35-42BC-996E-438EADFC001F}"/>
              </a:ext>
            </a:extLst>
          </p:cNvPr>
          <p:cNvSpPr/>
          <p:nvPr/>
        </p:nvSpPr>
        <p:spPr>
          <a:xfrm>
            <a:off x="1179481" y="3780198"/>
            <a:ext cx="914796" cy="4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master</a:t>
            </a:r>
          </a:p>
        </p:txBody>
      </p:sp>
      <p:sp>
        <p:nvSpPr>
          <p:cNvPr id="53" name="Teardrop 52">
            <a:extLst>
              <a:ext uri="{FF2B5EF4-FFF2-40B4-BE49-F238E27FC236}">
                <a16:creationId xmlns:a16="http://schemas.microsoft.com/office/drawing/2014/main" id="{28DACB65-E580-4891-A567-5E9DE7F42268}"/>
              </a:ext>
            </a:extLst>
          </p:cNvPr>
          <p:cNvSpPr/>
          <p:nvPr/>
        </p:nvSpPr>
        <p:spPr>
          <a:xfrm flipH="1">
            <a:off x="1783808" y="4320145"/>
            <a:ext cx="1130530" cy="798316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5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16055 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6354 -0.0071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50" grpId="0" animBg="1"/>
      <p:bldP spid="50" grpId="1" animBg="1"/>
      <p:bldP spid="53" grpId="0" animBg="1"/>
      <p:bldP spid="5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73247E5-CAE1-4415-8418-B2EB8ED8E098}"/>
              </a:ext>
            </a:extLst>
          </p:cNvPr>
          <p:cNvSpPr/>
          <p:nvPr/>
        </p:nvSpPr>
        <p:spPr>
          <a:xfrm>
            <a:off x="1080655" y="3429000"/>
            <a:ext cx="1130530" cy="11305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D33AD-DC22-4D7A-93EF-30F1E350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6" y="251633"/>
            <a:ext cx="10515600" cy="1325563"/>
          </a:xfrm>
        </p:spPr>
        <p:txBody>
          <a:bodyPr/>
          <a:lstStyle/>
          <a:p>
            <a:r>
              <a:rPr lang="en-GB" dirty="0"/>
              <a:t>The git way of thinking about version control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28F06F-DC46-44D1-BED6-21AA8E3DCAC3}"/>
              </a:ext>
            </a:extLst>
          </p:cNvPr>
          <p:cNvGrpSpPr/>
          <p:nvPr/>
        </p:nvGrpSpPr>
        <p:grpSpPr>
          <a:xfrm>
            <a:off x="1512916" y="3840480"/>
            <a:ext cx="2898372" cy="2783464"/>
            <a:chOff x="1512916" y="3840480"/>
            <a:chExt cx="2898372" cy="2783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768994-9615-4C8A-865E-926C066F408A}"/>
                </a:ext>
              </a:extLst>
            </p:cNvPr>
            <p:cNvSpPr/>
            <p:nvPr/>
          </p:nvSpPr>
          <p:spPr>
            <a:xfrm>
              <a:off x="1512916" y="3840480"/>
              <a:ext cx="2898372" cy="27834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/>
                <a:t>git </a:t>
              </a:r>
              <a:r>
                <a:rPr lang="en-GB" dirty="0" err="1"/>
                <a:t>init</a:t>
              </a:r>
              <a:endParaRPr lang="en-GB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31E37A-3BFF-45B6-977C-D69A9E6E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691" y="3916564"/>
              <a:ext cx="1993865" cy="2606154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AA604E1-5493-47D9-9FB2-6C4A1B49CA67}"/>
              </a:ext>
            </a:extLst>
          </p:cNvPr>
          <p:cNvSpPr/>
          <p:nvPr/>
        </p:nvSpPr>
        <p:spPr>
          <a:xfrm>
            <a:off x="1080655" y="3429000"/>
            <a:ext cx="1130530" cy="113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bb5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9F6CDF-CE77-498D-BD62-03A944DADF2C}"/>
              </a:ext>
            </a:extLst>
          </p:cNvPr>
          <p:cNvSpPr/>
          <p:nvPr/>
        </p:nvSpPr>
        <p:spPr>
          <a:xfrm>
            <a:off x="3028604" y="3429000"/>
            <a:ext cx="1130530" cy="113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CC86CF-E59E-47FC-A6B6-903A39482883}"/>
              </a:ext>
            </a:extLst>
          </p:cNvPr>
          <p:cNvGrpSpPr/>
          <p:nvPr/>
        </p:nvGrpSpPr>
        <p:grpSpPr>
          <a:xfrm>
            <a:off x="1373769" y="2180503"/>
            <a:ext cx="3890957" cy="1325562"/>
            <a:chOff x="1373769" y="2180503"/>
            <a:chExt cx="3890957" cy="132556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5FF333-3100-4042-902C-F2C64D51316C}"/>
                </a:ext>
              </a:extLst>
            </p:cNvPr>
            <p:cNvSpPr/>
            <p:nvPr/>
          </p:nvSpPr>
          <p:spPr>
            <a:xfrm>
              <a:off x="1373769" y="2180503"/>
              <a:ext cx="3890957" cy="13255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GB" dirty="0"/>
                <a:t>git add</a:t>
              </a:r>
            </a:p>
            <a:p>
              <a:pPr algn="r"/>
              <a:r>
                <a:rPr lang="en-GB" dirty="0"/>
                <a:t>git commit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70D6B70-38C4-4706-9604-B4E49ABB8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501" y="2344188"/>
              <a:ext cx="2343150" cy="1000125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271CC0-1263-43C0-9A1A-68006A31CC0F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211185" y="3994265"/>
            <a:ext cx="8174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56570B1-D5CC-4D25-A9CD-16C3BAAB745C}"/>
              </a:ext>
            </a:extLst>
          </p:cNvPr>
          <p:cNvGrpSpPr/>
          <p:nvPr/>
        </p:nvGrpSpPr>
        <p:grpSpPr>
          <a:xfrm>
            <a:off x="3028604" y="1852786"/>
            <a:ext cx="3067396" cy="1576214"/>
            <a:chOff x="3028604" y="1852786"/>
            <a:chExt cx="3067396" cy="15762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96CC08-8B0D-4A64-8241-289B40904E5D}"/>
                </a:ext>
              </a:extLst>
            </p:cNvPr>
            <p:cNvSpPr/>
            <p:nvPr/>
          </p:nvSpPr>
          <p:spPr>
            <a:xfrm>
              <a:off x="3028604" y="1852786"/>
              <a:ext cx="1130530" cy="113053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84D7A8-3C6C-4A3F-9AC0-A4127741BFE0}"/>
                </a:ext>
              </a:extLst>
            </p:cNvPr>
            <p:cNvSpPr/>
            <p:nvPr/>
          </p:nvSpPr>
          <p:spPr>
            <a:xfrm>
              <a:off x="4965470" y="1852786"/>
              <a:ext cx="1130530" cy="113053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21D3455-C16E-494B-8311-B8E468D46CAD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3593869" y="2983316"/>
              <a:ext cx="0" cy="445684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9A335A-8BF8-4CDF-99FE-9EC9AA197C89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>
              <a:off x="4159134" y="2418051"/>
              <a:ext cx="806336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4DB8F1-54B3-4EE7-B601-7DACDFEAFDD7}"/>
              </a:ext>
            </a:extLst>
          </p:cNvPr>
          <p:cNvGrpSpPr/>
          <p:nvPr/>
        </p:nvGrpSpPr>
        <p:grpSpPr>
          <a:xfrm>
            <a:off x="3028604" y="4559530"/>
            <a:ext cx="1130530" cy="1576214"/>
            <a:chOff x="3028604" y="4559530"/>
            <a:chExt cx="1130530" cy="157621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FDA98-45F0-4D04-8D54-A0E468CD5C06}"/>
                </a:ext>
              </a:extLst>
            </p:cNvPr>
            <p:cNvSpPr/>
            <p:nvPr/>
          </p:nvSpPr>
          <p:spPr>
            <a:xfrm>
              <a:off x="3028604" y="5005214"/>
              <a:ext cx="1130530" cy="113053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a4d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153468-3280-4A99-A836-8A5C446CC5E1}"/>
                </a:ext>
              </a:extLst>
            </p:cNvPr>
            <p:cNvCxnSpPr>
              <a:cxnSpLocks/>
              <a:stCxn id="7" idx="4"/>
              <a:endCxn id="13" idx="0"/>
            </p:cNvCxnSpPr>
            <p:nvPr/>
          </p:nvCxnSpPr>
          <p:spPr>
            <a:xfrm>
              <a:off x="3593869" y="4559530"/>
              <a:ext cx="0" cy="44568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C4A969-E720-4927-A49A-7DA7CB76BD9E}"/>
              </a:ext>
            </a:extLst>
          </p:cNvPr>
          <p:cNvGrpSpPr/>
          <p:nvPr/>
        </p:nvGrpSpPr>
        <p:grpSpPr>
          <a:xfrm>
            <a:off x="4159134" y="2983316"/>
            <a:ext cx="1947949" cy="1576214"/>
            <a:chOff x="4159134" y="2983316"/>
            <a:chExt cx="1947949" cy="15762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0C487D-B31A-42CF-8E19-F2DE9AEA805A}"/>
                </a:ext>
              </a:extLst>
            </p:cNvPr>
            <p:cNvSpPr/>
            <p:nvPr/>
          </p:nvSpPr>
          <p:spPr>
            <a:xfrm>
              <a:off x="4976553" y="3429000"/>
              <a:ext cx="1130530" cy="1130530"/>
            </a:xfrm>
            <a:prstGeom prst="ellipse">
              <a:avLst/>
            </a:prstGeom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782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44885A-7198-4C38-B2CC-00D42EE873BA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4159134" y="3994265"/>
              <a:ext cx="81741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ED28CB2-8561-49B1-8BAF-F560E4C9784E}"/>
                </a:ext>
              </a:extLst>
            </p:cNvPr>
            <p:cNvCxnSpPr>
              <a:cxnSpLocks/>
              <a:stCxn id="17" idx="4"/>
              <a:endCxn id="11" idx="0"/>
            </p:cNvCxnSpPr>
            <p:nvPr/>
          </p:nvCxnSpPr>
          <p:spPr>
            <a:xfrm>
              <a:off x="5530735" y="2983316"/>
              <a:ext cx="11083" cy="445684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B98FB6-B6B0-4F36-8731-DEB98E825288}"/>
              </a:ext>
            </a:extLst>
          </p:cNvPr>
          <p:cNvSpPr/>
          <p:nvPr/>
        </p:nvSpPr>
        <p:spPr>
          <a:xfrm>
            <a:off x="6949439" y="1463723"/>
            <a:ext cx="3774059" cy="1286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–b </a:t>
            </a:r>
            <a:r>
              <a:rPr lang="en-GB" dirty="0" err="1"/>
              <a:t>some_branch</a:t>
            </a:r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8A61737-D8A5-4262-B718-39699669174F}"/>
              </a:ext>
            </a:extLst>
          </p:cNvPr>
          <p:cNvSpPr/>
          <p:nvPr/>
        </p:nvSpPr>
        <p:spPr>
          <a:xfrm>
            <a:off x="4799213" y="4782372"/>
            <a:ext cx="2690553" cy="1286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</a:t>
            </a:r>
            <a:r>
              <a:rPr lang="en-GB" dirty="0" err="1"/>
              <a:t>some_branch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0E3A91-7B6A-4726-A14F-0FD3B861C127}"/>
              </a:ext>
            </a:extLst>
          </p:cNvPr>
          <p:cNvGrpSpPr/>
          <p:nvPr/>
        </p:nvGrpSpPr>
        <p:grpSpPr>
          <a:xfrm>
            <a:off x="4039985" y="3429000"/>
            <a:ext cx="4015047" cy="2141479"/>
            <a:chOff x="4039985" y="3429000"/>
            <a:chExt cx="4015047" cy="214147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6D65F4-290A-4656-9345-1EE7F173C6CC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6107083" y="3994265"/>
              <a:ext cx="81741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D3539B2-18DA-4572-B757-9649659ED813}"/>
                </a:ext>
              </a:extLst>
            </p:cNvPr>
            <p:cNvGrpSpPr/>
            <p:nvPr/>
          </p:nvGrpSpPr>
          <p:grpSpPr>
            <a:xfrm>
              <a:off x="4039985" y="3429000"/>
              <a:ext cx="4015047" cy="2141479"/>
              <a:chOff x="4039985" y="3429000"/>
              <a:chExt cx="4015047" cy="2141479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1D3BDB-39A1-4726-9767-B277C84250BF}"/>
                  </a:ext>
                </a:extLst>
              </p:cNvPr>
              <p:cNvSpPr/>
              <p:nvPr/>
            </p:nvSpPr>
            <p:spPr>
              <a:xfrm>
                <a:off x="6924502" y="3429000"/>
                <a:ext cx="1130530" cy="1130530"/>
              </a:xfrm>
              <a:prstGeom prst="ellips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7hg</a:t>
                </a:r>
              </a:p>
            </p:txBody>
          </p: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C767E5D1-117F-46DA-870E-C7EDE6C91546}"/>
                  </a:ext>
                </a:extLst>
              </p:cNvPr>
              <p:cNvCxnSpPr>
                <a:endCxn id="15" idx="4"/>
              </p:cNvCxnSpPr>
              <p:nvPr/>
            </p:nvCxnSpPr>
            <p:spPr>
              <a:xfrm flipV="1">
                <a:off x="4039985" y="4559530"/>
                <a:ext cx="3449782" cy="1010949"/>
              </a:xfrm>
              <a:prstGeom prst="bentConnector2">
                <a:avLst/>
              </a:prstGeom>
              <a:ln w="762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79D3563-8DA4-4E16-BD9F-20A9D37163D2}"/>
                  </a:ext>
                </a:extLst>
              </p:cNvPr>
              <p:cNvSpPr/>
              <p:nvPr/>
            </p:nvSpPr>
            <p:spPr>
              <a:xfrm>
                <a:off x="7011193" y="3515691"/>
                <a:ext cx="957148" cy="957148"/>
              </a:xfrm>
              <a:prstGeom prst="ellipse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13D91B3-6B35-42BC-996E-438EADFC001F}"/>
              </a:ext>
            </a:extLst>
          </p:cNvPr>
          <p:cNvSpPr/>
          <p:nvPr/>
        </p:nvSpPr>
        <p:spPr>
          <a:xfrm>
            <a:off x="1179481" y="3780198"/>
            <a:ext cx="914796" cy="4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master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0B55F0-17CF-47B0-80BA-2F5CC613D37C}"/>
              </a:ext>
            </a:extLst>
          </p:cNvPr>
          <p:cNvSpPr/>
          <p:nvPr/>
        </p:nvSpPr>
        <p:spPr>
          <a:xfrm>
            <a:off x="3630225" y="3247426"/>
            <a:ext cx="1564110" cy="4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some_branch</a:t>
            </a:r>
            <a:endParaRPr lang="en-GB" b="1" dirty="0"/>
          </a:p>
        </p:txBody>
      </p:sp>
      <p:sp>
        <p:nvSpPr>
          <p:cNvPr id="53" name="Teardrop 52">
            <a:extLst>
              <a:ext uri="{FF2B5EF4-FFF2-40B4-BE49-F238E27FC236}">
                <a16:creationId xmlns:a16="http://schemas.microsoft.com/office/drawing/2014/main" id="{28DACB65-E580-4891-A567-5E9DE7F42268}"/>
              </a:ext>
            </a:extLst>
          </p:cNvPr>
          <p:cNvSpPr/>
          <p:nvPr/>
        </p:nvSpPr>
        <p:spPr>
          <a:xfrm flipH="1">
            <a:off x="1783808" y="4320145"/>
            <a:ext cx="1130530" cy="798316"/>
          </a:xfrm>
          <a:prstGeom prst="teardrop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HEAD</a:t>
            </a:r>
            <a:endParaRPr lang="en-GB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52D783E-C890-45FA-A3B8-15CCC9694873}"/>
              </a:ext>
            </a:extLst>
          </p:cNvPr>
          <p:cNvSpPr/>
          <p:nvPr/>
        </p:nvSpPr>
        <p:spPr>
          <a:xfrm>
            <a:off x="2848170" y="5356412"/>
            <a:ext cx="1564110" cy="4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other_branch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552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16055 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6354 -0.0071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0.00717 L 0.21458 -0.1055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5364 -0.10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-51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58 -0.10555 L 0.3806 -0.221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6 -0.22199 L 0.16354 -0.0071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9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0.00717 L 0.18385 0.1969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85 0.19699 L 0.16354 -0.0071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2.59259E-6 L 0.32409 2.59259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0.00717 L 0.3082 -0.0006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09 2.59259E-6 L 0.48008 2.59259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2 -0.00069 L 0.46797 -0.0032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0" grpId="0" animBg="1"/>
      <p:bldP spid="40" grpId="1" animBg="1"/>
      <p:bldP spid="45" grpId="0" animBg="1"/>
      <p:bldP spid="45" grpId="1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3" grpId="6" animBg="1"/>
      <p:bldP spid="53" grpId="7" animBg="1"/>
      <p:bldP spid="53" grpId="8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52EE7DC6ED244A2B5AD819EEBF018" ma:contentTypeVersion="11" ma:contentTypeDescription="Create a new document." ma:contentTypeScope="" ma:versionID="730c053c0f17279e1cbccc2f863f1b42">
  <xsd:schema xmlns:xsd="http://www.w3.org/2001/XMLSchema" xmlns:xs="http://www.w3.org/2001/XMLSchema" xmlns:p="http://schemas.microsoft.com/office/2006/metadata/properties" xmlns:ns3="a65ad89d-2935-4dfb-b706-5f548b97a03c" xmlns:ns4="a56f1803-c65d-4d69-b17b-07ed2c97fc66" targetNamespace="http://schemas.microsoft.com/office/2006/metadata/properties" ma:root="true" ma:fieldsID="5ea2d0f5a65c83ed7f92e092e79f5845" ns3:_="" ns4:_="">
    <xsd:import namespace="a65ad89d-2935-4dfb-b706-5f548b97a03c"/>
    <xsd:import namespace="a56f1803-c65d-4d69-b17b-07ed2c97fc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ad89d-2935-4dfb-b706-5f548b97a0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6f1803-c65d-4d69-b17b-07ed2c97fc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286797-4692-43A1-A8A3-35E2C7B84C1B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65ad89d-2935-4dfb-b706-5f548b97a03c"/>
    <ds:schemaRef ds:uri="http://schemas.microsoft.com/office/2006/documentManagement/types"/>
    <ds:schemaRef ds:uri="http://schemas.microsoft.com/office/2006/metadata/properties"/>
    <ds:schemaRef ds:uri="http://purl.org/dc/terms/"/>
    <ds:schemaRef ds:uri="a56f1803-c65d-4d69-b17b-07ed2c97fc66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30EC89-BD4C-45B9-A0E6-C381BBB8AB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441D9-54DC-4129-9A9C-F46F8F3A3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5ad89d-2935-4dfb-b706-5f548b97a03c"/>
    <ds:schemaRef ds:uri="a56f1803-c65d-4d69-b17b-07ed2c97fc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771</Words>
  <Application>Microsoft Office PowerPoint</Application>
  <PresentationFormat>Widescreen</PresentationFormat>
  <Paragraphs>139</Paragraphs>
  <Slides>27</Slides>
  <Notes>12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Plan </vt:lpstr>
      <vt:lpstr>There’s a few kinds of developers…</vt:lpstr>
      <vt:lpstr>The one that doesn’t need source control</vt:lpstr>
      <vt:lpstr>The one that thinks they don’t need source control</vt:lpstr>
      <vt:lpstr>The one that does DIY source control</vt:lpstr>
      <vt:lpstr>The one that uses git + GitHub</vt:lpstr>
      <vt:lpstr>A (little) theory</vt:lpstr>
      <vt:lpstr>The git way of thinking about version control</vt:lpstr>
      <vt:lpstr>The git way of thinking about version control</vt:lpstr>
      <vt:lpstr>local vs staging vs remote  e.g. git vs GitHub</vt:lpstr>
      <vt:lpstr>local vs staging vs remote  e.g. git vs GitHub</vt:lpstr>
      <vt:lpstr>SSH keys</vt:lpstr>
      <vt:lpstr>Setting up SSH keys</vt:lpstr>
      <vt:lpstr>Setting up SSH keys</vt:lpstr>
      <vt:lpstr>Setting up SSH keys</vt:lpstr>
      <vt:lpstr>Setting up SSH keys</vt:lpstr>
      <vt:lpstr>Check it works</vt:lpstr>
      <vt:lpstr>Check it works</vt:lpstr>
      <vt:lpstr>Check it works</vt:lpstr>
      <vt:lpstr>Check it works</vt:lpstr>
      <vt:lpstr>.gitignore </vt:lpstr>
      <vt:lpstr>Time for a practical!</vt:lpstr>
      <vt:lpstr>Workflow Cheatsheet – on an existing project</vt:lpstr>
      <vt:lpstr>Workflow Cheatsheet – starting a project</vt:lpstr>
      <vt:lpstr>Workflow Cheatsheet – on an existing project (better)</vt:lpstr>
      <vt:lpstr>Workflow Cheatsheet – combining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There’s a few kinds of developers…</dc:title>
  <dc:creator>Larionov, Alexander</dc:creator>
  <cp:lastModifiedBy>Larionov, Alexander</cp:lastModifiedBy>
  <cp:revision>216</cp:revision>
  <dcterms:created xsi:type="dcterms:W3CDTF">2020-10-13T16:28:25Z</dcterms:created>
  <dcterms:modified xsi:type="dcterms:W3CDTF">2024-05-28T15:23:20Z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0x0101005F452EE7DC6ED244A2B5AD819EEBF018</vt:lpwstr>
  </property>
</Properties>
</file>