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CGWMI6BV7R9A06HGQAR8RL0Y7ZQMOXVREN0XUJDXXGORTECTZMBJDC0PFYYHPD6RAXMXNOZFZIWD8MJJROFTRFFU89CMWI5B8NOOQHB3EBC3CB741210016E42EECB0A09F4D365" Type="http://schemas.microsoft.com/office/2006/relationships/officeDocumentMain" Target="docProps/core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SZWFD6B779UQ00HGQYR80L097NZ0OAGREF06XJDAXF88TEWT6MBR0CJWFS6TPCRRBEM6SOLIZIWD8LNJQFFTPFFX8RL0WLLBBSODPHB367986CA0D93B011DDFEED06097379221" Type="http://schemas.microsoft.com/office/2006/relationships/officeDocumentExtended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98" r:id="rId2"/>
    <p:sldId id="1115" r:id="rId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䑏䈷㑃㠵㍆㌶㜱㐴㜰" pitchFamily="34" charset="0"/>
        <a:ea typeface="䑏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1F3965-77A9-4D4C-A02B-C2A436E83951}">
          <p14:sldIdLst>
            <p14:sldId id="1098"/>
            <p14:sldId id="11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D0"/>
    <a:srgbClr val="A3E043"/>
    <a:srgbClr val="208DCA"/>
    <a:srgbClr val="24569D"/>
    <a:srgbClr val="FFC000"/>
    <a:srgbClr val="FFFFFF"/>
    <a:srgbClr val="97BEFD"/>
    <a:srgbClr val="CDE6C7"/>
    <a:srgbClr val="F84B1C"/>
    <a:srgbClr val="8EB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7" autoAdjust="0"/>
    <p:restoredTop sz="94270" autoAdjust="0"/>
  </p:normalViewPr>
  <p:slideViewPr>
    <p:cSldViewPr snapToGrid="0" snapToObjects="1">
      <p:cViewPr varScale="1">
        <p:scale>
          <a:sx n="59" d="100"/>
          <a:sy n="59" d="100"/>
        </p:scale>
        <p:origin x="256" y="28"/>
      </p:cViewPr>
      <p:guideLst>
        <p:guide orient="horz" pos="1637"/>
        <p:guide pos="2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80FC4F0-B9C2-4866-91DE-9F512E31836B}" type="datetimeFigureOut">
              <a:rPr lang="zh-CN" altLang="en-US"/>
              <a:t>2025/8/7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EA1717B3-8B09-433E-82F5-C9B6099222E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fld id="{EF1AE3B5-3776-4D25-9FC7-29831B35723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䑏䈷㑃㠵㍆㌶㜱㐴㜰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䑏䈷㑃㠵㍆㌶㜱㐴㜰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䑏䈷㑃㠵㍆㌶㜱㐴㜰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䑏䈷㑃㠵㍆㌶㜱㐴㜰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䑏䈷㑃㠵㍆㌶㜱㐴㜰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公贷核心关键事项：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-2024</a:t>
            </a:r>
            <a:r>
              <a:rPr lang="zh-CN" altLang="en-US"/>
              <a:t>年。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en-US" altLang="zh-CN" baseline="0"/>
              <a:t>  Pc</a:t>
            </a:r>
            <a:r>
              <a:rPr lang="zh-CN" altLang="en-US" baseline="0"/>
              <a:t>迁移、重构、</a:t>
            </a:r>
            <a:r>
              <a:rPr lang="en-US" altLang="zh-CN" baseline="0"/>
              <a:t>3.0</a:t>
            </a:r>
            <a:r>
              <a:rPr lang="zh-CN" altLang="en-US" baseline="0"/>
              <a:t>、</a:t>
            </a:r>
            <a:r>
              <a:rPr lang="en-US" altLang="zh-CN" baseline="0"/>
              <a:t>FB</a:t>
            </a:r>
            <a:r>
              <a:rPr lang="zh-CN" altLang="en-US" baseline="0"/>
              <a:t>、一表通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82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5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-7938"/>
            <a:ext cx="2106612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4" descr="11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77863"/>
            <a:ext cx="16383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-7938"/>
            <a:ext cx="2106612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与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863" y="150362"/>
            <a:ext cx="7211712" cy="389388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zh-HK" altLang="en-US" sz="20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HK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838199" y="1089669"/>
            <a:ext cx="7069138" cy="146367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  <a:lvl2pPr>
              <a:defRPr sz="1400">
                <a:latin typeface="+mn-ea"/>
                <a:ea typeface="+mn-ea"/>
              </a:defRPr>
            </a:lvl2pPr>
            <a:lvl3pPr>
              <a:defRPr sz="1200">
                <a:latin typeface="+mn-ea"/>
                <a:ea typeface="+mn-ea"/>
              </a:defRPr>
            </a:lvl3pPr>
            <a:lvl4pPr>
              <a:defRPr sz="110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HK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2863" y="150362"/>
            <a:ext cx="7211712" cy="389388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zh-HK" altLang="en-US" sz="20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HK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929188"/>
            <a:ext cx="771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/>
          <p:nvPr/>
        </p:nvSpPr>
        <p:spPr>
          <a:xfrm>
            <a:off x="6248400" y="4921250"/>
            <a:ext cx="2743200" cy="15875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9pPr>
          </a:lstStyle>
          <a:p>
            <a:pPr algn="r" defTabSz="914400" eaLnBrk="1" hangingPunct="1">
              <a:defRPr/>
            </a:pPr>
            <a:fld id="{0F200938-2780-4654-A43F-E6DD0254CF66}" type="slidenum">
              <a:rPr kumimoji="1" lang="zh-CN" altLang="en-US" sz="1000" smtClean="0">
                <a:solidFill>
                  <a:srgbClr val="D80C18"/>
                </a:solidFill>
                <a:latin typeface="䑏软雅黑" pitchFamily="34" charset="-122"/>
                <a:ea typeface="䑏软雅黑" pitchFamily="34" charset="-122"/>
                <a:sym typeface="+mn-ea"/>
              </a:rPr>
              <a:t>‹#›</a:t>
            </a:fld>
            <a:endParaRPr kumimoji="1" lang="zh-CN" altLang="en-US" sz="1000">
              <a:solidFill>
                <a:srgbClr val="D80C18"/>
              </a:solidFill>
              <a:latin typeface="䑏软雅黑" pitchFamily="34" charset="-122"/>
              <a:ea typeface="䑏软雅黑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䑏rial" pitchFamily="34" charset="0"/>
        <a:buChar char="•"/>
        <a:defRPr sz="3200" kern="12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䑏rial" pitchFamily="34" charset="0"/>
        <a:buChar char="–"/>
        <a:defRPr sz="2800" kern="12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䑏rial" pitchFamily="34" charset="0"/>
        <a:buChar char="•"/>
        <a:defRPr sz="2400" kern="12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䑏rial" pitchFamily="34" charset="0"/>
        <a:buChar char="–"/>
        <a:defRPr sz="2000" kern="12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䑏rial" pitchFamily="34" charset="0"/>
        <a:buChar char="»"/>
        <a:defRPr sz="2000" kern="1200">
          <a:solidFill>
            <a:schemeClr val="tx1"/>
          </a:solidFill>
          <a:latin typeface="䑏rial" pitchFamily="34" charset="0"/>
          <a:ea typeface="䑏S PGothic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1"/>
          <p:cNvSpPr txBox="1">
            <a:spLocks noChangeArrowheads="1"/>
          </p:cNvSpPr>
          <p:nvPr/>
        </p:nvSpPr>
        <p:spPr bwMode="auto">
          <a:xfrm>
            <a:off x="1261832" y="583976"/>
            <a:ext cx="6059853" cy="133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1pPr>
            <a:lvl2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9pPr>
          </a:lstStyle>
          <a:p>
            <a:pPr lvl="1" defTabSz="914400">
              <a:lnSpc>
                <a:spcPct val="150000"/>
              </a:lnSpc>
              <a:buSzPct val="75000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这是一个大势所趋的风险框架设计文档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:</a:t>
            </a:r>
          </a:p>
          <a:p>
            <a:pPr lvl="1" defTabSz="914400">
              <a:lnSpc>
                <a:spcPct val="150000"/>
              </a:lnSpc>
              <a:buSzPct val="75000"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1.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每个模块都是一个独立的程序模块，生成独立的数据。并通过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AI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默认识别内容数据。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  <a:p>
            <a:pPr lvl="1" defTabSz="914400">
              <a:lnSpc>
                <a:spcPct val="150000"/>
              </a:lnSpc>
              <a:buSzPct val="75000"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2.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每个模块都要生成一些数据字段，和值，这些数据字段和值也都是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AI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自动识别生成和建议的。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  <a:p>
            <a:pPr lvl="1" defTabSz="914400">
              <a:lnSpc>
                <a:spcPct val="150000"/>
              </a:lnSpc>
              <a:buSzPct val="75000"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3.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通过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AI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推荐生成因子的计算函数和算法。分配比例也有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AI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来计算和推荐。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  <a:p>
            <a:pPr lvl="1" defTabSz="914400">
              <a:lnSpc>
                <a:spcPct val="150000"/>
              </a:lnSpc>
              <a:buSzPct val="75000"/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4.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1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5"/>
          <p:cNvSpPr txBox="1">
            <a:spLocks noChangeArrowheads="1"/>
          </p:cNvSpPr>
          <p:nvPr/>
        </p:nvSpPr>
        <p:spPr bwMode="auto">
          <a:xfrm>
            <a:off x="42863" y="139700"/>
            <a:ext cx="763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AI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的信息技术方案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36" name="灯片编号占位符 2">
            <a:extLst>
              <a:ext uri="{FF2B5EF4-FFF2-40B4-BE49-F238E27FC236}">
                <a16:creationId xmlns:a16="http://schemas.microsoft.com/office/drawing/2014/main" id="{DB832A07-2067-4484-ABC2-44E3E2AE4620}"/>
              </a:ext>
            </a:extLst>
          </p:cNvPr>
          <p:cNvSpPr txBox="1">
            <a:spLocks/>
          </p:cNvSpPr>
          <p:nvPr/>
        </p:nvSpPr>
        <p:spPr>
          <a:xfrm>
            <a:off x="8991600" y="6399781"/>
            <a:ext cx="2743200" cy="15959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䑏䈷㑃㠵㍆㌶㜱㐴㜰" pitchFamily="34" charset="0"/>
                <a:ea typeface="䑏S PGothic" pitchFamily="34" charset="-128"/>
                <a:cs typeface="+mn-cs"/>
              </a:defRPr>
            </a:lvl9pPr>
          </a:lstStyle>
          <a:p>
            <a:fld id="{884269F9-B5CE-EB46-8536-1F9E4423A6BA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1624964" y="4358204"/>
            <a:ext cx="876014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万得行业分类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524511" y="4358204"/>
            <a:ext cx="876014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公司名字列表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2766869" y="4369806"/>
            <a:ext cx="876014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国内热点数据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3908774" y="4375360"/>
            <a:ext cx="876014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国外热点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24511" y="3124219"/>
            <a:ext cx="5051091" cy="472428"/>
            <a:chOff x="524511" y="3124219"/>
            <a:chExt cx="5051091" cy="47242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836EB2C-C2E1-4A34-A150-543D48EA8B37}"/>
                </a:ext>
              </a:extLst>
            </p:cNvPr>
            <p:cNvSpPr/>
            <p:nvPr/>
          </p:nvSpPr>
          <p:spPr>
            <a:xfrm>
              <a:off x="4699588" y="3124219"/>
              <a:ext cx="876014" cy="472428"/>
            </a:xfrm>
            <a:prstGeom prst="rect">
              <a:avLst/>
            </a:prstGeom>
            <a:solidFill>
              <a:srgbClr val="1F497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腾讯指数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836EB2C-C2E1-4A34-A150-543D48EA8B37}"/>
                </a:ext>
              </a:extLst>
            </p:cNvPr>
            <p:cNvSpPr/>
            <p:nvPr/>
          </p:nvSpPr>
          <p:spPr>
            <a:xfrm>
              <a:off x="524511" y="3124219"/>
              <a:ext cx="876014" cy="472428"/>
            </a:xfrm>
            <a:prstGeom prst="rect">
              <a:avLst/>
            </a:prstGeom>
            <a:solidFill>
              <a:srgbClr val="1F497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税银报告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836EB2C-C2E1-4A34-A150-543D48EA8B37}"/>
                </a:ext>
              </a:extLst>
            </p:cNvPr>
            <p:cNvSpPr/>
            <p:nvPr/>
          </p:nvSpPr>
          <p:spPr>
            <a:xfrm>
              <a:off x="1568280" y="3124219"/>
              <a:ext cx="876014" cy="472428"/>
            </a:xfrm>
            <a:prstGeom prst="rect">
              <a:avLst/>
            </a:prstGeom>
            <a:solidFill>
              <a:srgbClr val="1F497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财务三表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36EB2C-C2E1-4A34-A150-543D48EA8B37}"/>
                </a:ext>
              </a:extLst>
            </p:cNvPr>
            <p:cNvSpPr/>
            <p:nvPr/>
          </p:nvSpPr>
          <p:spPr>
            <a:xfrm>
              <a:off x="2612049" y="3124219"/>
              <a:ext cx="876014" cy="472428"/>
            </a:xfrm>
            <a:prstGeom prst="rect">
              <a:avLst/>
            </a:prstGeom>
            <a:solidFill>
              <a:srgbClr val="1F497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雪球等论坛数据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836EB2C-C2E1-4A34-A150-543D48EA8B37}"/>
                </a:ext>
              </a:extLst>
            </p:cNvPr>
            <p:cNvSpPr/>
            <p:nvPr/>
          </p:nvSpPr>
          <p:spPr>
            <a:xfrm>
              <a:off x="3655818" y="3124219"/>
              <a:ext cx="876014" cy="472428"/>
            </a:xfrm>
            <a:prstGeom prst="rect">
              <a:avLst/>
            </a:prstGeom>
            <a:solidFill>
              <a:srgbClr val="1F497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企查查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524510" y="3761828"/>
            <a:ext cx="1976468" cy="461665"/>
          </a:xfrm>
          <a:prstGeom prst="rect">
            <a:avLst/>
          </a:prstGeom>
          <a:solidFill>
            <a:srgbClr val="FDE9D0"/>
          </a:solidFill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公司属性表：通过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加工出来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公司名字表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行业分类表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行业分类 的 联合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5071477" y="4372583"/>
            <a:ext cx="876014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雪球等论坛热点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6234180" y="4358204"/>
            <a:ext cx="876014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其他互联网信息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564750" y="1905026"/>
            <a:ext cx="2738965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通过因子权重，预测公司业绩历史数据曲线，或二级市场曲线原始数据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560745" y="1286090"/>
            <a:ext cx="1720655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历史数据曲线展示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6249866" y="1283707"/>
            <a:ext cx="1720655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历史真实数据表现或曲线展示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6252168" y="1772743"/>
            <a:ext cx="1720655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借据逾期情况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36EB2C-C2E1-4A34-A150-543D48EA8B37}"/>
              </a:ext>
            </a:extLst>
          </p:cNvPr>
          <p:cNvSpPr/>
          <p:nvPr/>
        </p:nvSpPr>
        <p:spPr>
          <a:xfrm>
            <a:off x="572008" y="603482"/>
            <a:ext cx="1720655" cy="472428"/>
          </a:xfrm>
          <a:prstGeom prst="rect">
            <a:avLst/>
          </a:prstGeo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预测未来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月的曲线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53" idx="0"/>
            <a:endCxn id="71" idx="2"/>
          </p:cNvCxnSpPr>
          <p:nvPr/>
        </p:nvCxnSpPr>
        <p:spPr>
          <a:xfrm flipV="1">
            <a:off x="962518" y="4223493"/>
            <a:ext cx="550226" cy="13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2" idx="0"/>
            <a:endCxn id="71" idx="2"/>
          </p:cNvCxnSpPr>
          <p:nvPr/>
        </p:nvCxnSpPr>
        <p:spPr>
          <a:xfrm flipH="1" flipV="1">
            <a:off x="1512744" y="4223493"/>
            <a:ext cx="550227" cy="13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578408" y="3687617"/>
            <a:ext cx="2497030" cy="584775"/>
          </a:xfrm>
          <a:prstGeom prst="rect">
            <a:avLst/>
          </a:prstGeom>
          <a:solidFill>
            <a:srgbClr val="FDE9D0"/>
          </a:solidFill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加工结果表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生成热点关键字描述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(200-300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，热点评分项目，热点分数，归类行业，可能受益的企业名字列表排序，行业排序，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依赖受益程度排序，前面的重要，后面的次要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60" idx="0"/>
            <a:endCxn id="39" idx="2"/>
          </p:cNvCxnSpPr>
          <p:nvPr/>
        </p:nvCxnSpPr>
        <p:spPr>
          <a:xfrm flipV="1">
            <a:off x="3204876" y="4272392"/>
            <a:ext cx="1622047" cy="9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1" idx="0"/>
            <a:endCxn id="39" idx="2"/>
          </p:cNvCxnSpPr>
          <p:nvPr/>
        </p:nvCxnSpPr>
        <p:spPr>
          <a:xfrm flipV="1">
            <a:off x="4346781" y="4272392"/>
            <a:ext cx="480142" cy="102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74" idx="0"/>
            <a:endCxn id="39" idx="2"/>
          </p:cNvCxnSpPr>
          <p:nvPr/>
        </p:nvCxnSpPr>
        <p:spPr>
          <a:xfrm flipH="1" flipV="1">
            <a:off x="4826923" y="4272392"/>
            <a:ext cx="682561" cy="100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7" idx="0"/>
            <a:endCxn id="39" idx="2"/>
          </p:cNvCxnSpPr>
          <p:nvPr/>
        </p:nvCxnSpPr>
        <p:spPr>
          <a:xfrm flipH="1" flipV="1">
            <a:off x="4826923" y="4272392"/>
            <a:ext cx="1845264" cy="85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71" idx="3"/>
            <a:endCxn id="39" idx="1"/>
          </p:cNvCxnSpPr>
          <p:nvPr/>
        </p:nvCxnSpPr>
        <p:spPr>
          <a:xfrm flipV="1">
            <a:off x="2500978" y="3980005"/>
            <a:ext cx="1077430" cy="1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1" idx="0"/>
            <a:endCxn id="92" idx="2"/>
          </p:cNvCxnSpPr>
          <p:nvPr/>
        </p:nvCxnSpPr>
        <p:spPr>
          <a:xfrm flipV="1">
            <a:off x="1512744" y="3661281"/>
            <a:ext cx="1559838" cy="10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560745" y="2495611"/>
            <a:ext cx="3348029" cy="461665"/>
          </a:xfrm>
          <a:prstGeom prst="rect">
            <a:avLst/>
          </a:prstGeom>
          <a:solidFill>
            <a:srgbClr val="FDE9D0"/>
          </a:solidFill>
        </p:spPr>
        <p:txBody>
          <a:bodyPr wrap="square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行业，或公司分值表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KEY: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公司名字表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属性：行业分类表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通过下面表加工出来的评分项目，分值，权重，加权值，权重算法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26027" y="3021910"/>
            <a:ext cx="5293109" cy="6393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92" idx="0"/>
            <a:endCxn id="93" idx="2"/>
          </p:cNvCxnSpPr>
          <p:nvPr/>
        </p:nvCxnSpPr>
        <p:spPr>
          <a:xfrm flipH="1" flipV="1">
            <a:off x="2234760" y="2957276"/>
            <a:ext cx="837822" cy="64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3" idx="0"/>
            <a:endCxn id="80" idx="2"/>
          </p:cNvCxnSpPr>
          <p:nvPr/>
        </p:nvCxnSpPr>
        <p:spPr>
          <a:xfrm flipH="1" flipV="1">
            <a:off x="1934233" y="2377454"/>
            <a:ext cx="300527" cy="118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0" idx="0"/>
            <a:endCxn id="83" idx="2"/>
          </p:cNvCxnSpPr>
          <p:nvPr/>
        </p:nvCxnSpPr>
        <p:spPr>
          <a:xfrm flipH="1" flipV="1">
            <a:off x="1421073" y="1758518"/>
            <a:ext cx="513160" cy="14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3" idx="0"/>
            <a:endCxn id="28" idx="2"/>
          </p:cNvCxnSpPr>
          <p:nvPr/>
        </p:nvCxnSpPr>
        <p:spPr>
          <a:xfrm flipV="1">
            <a:off x="1421073" y="1075910"/>
            <a:ext cx="11263" cy="21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4" idx="1"/>
            <a:endCxn id="83" idx="3"/>
          </p:cNvCxnSpPr>
          <p:nvPr/>
        </p:nvCxnSpPr>
        <p:spPr>
          <a:xfrm flipH="1">
            <a:off x="2281400" y="1519921"/>
            <a:ext cx="3968466" cy="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289732" y="2377454"/>
            <a:ext cx="1202288" cy="338554"/>
          </a:xfrm>
          <a:prstGeom prst="rect">
            <a:avLst/>
          </a:prstGeom>
          <a:solidFill>
            <a:srgbClr val="FDE9D0"/>
          </a:solidFill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左边是通过公开基础舆论偏文字的推论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78037" y="2261779"/>
            <a:ext cx="1202288" cy="707886"/>
          </a:xfrm>
          <a:prstGeom prst="rect">
            <a:avLst/>
          </a:prstGeom>
          <a:solidFill>
            <a:srgbClr val="FDE9D0"/>
          </a:solidFill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右边边是通过公开已经发生的数据做精确曲线绘制，例如：二级市场的股票波动，或预期借据的情况。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3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T标准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marL="285750" indent="-285750">
          <a:buFont typeface="Arial" panose="020B0604020202020204" pitchFamily="34" charset="0"/>
          <a:buChar char="•"/>
          <a:defRPr sz="1600" i="0" dirty="0" smtClean="0"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108642</TotalTime>
  <Words>352</Words>
  <Application>Microsoft Office PowerPoint</Application>
  <PresentationFormat>全屏显示(16:9)</PresentationFormat>
  <Paragraphs>35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</vt:lpstr>
      <vt:lpstr>䑏rial</vt:lpstr>
      <vt:lpstr>䑏䈷㑃㠵㍆㌶㜱㐴㜰</vt:lpstr>
      <vt:lpstr>䑏软雅黑</vt:lpstr>
      <vt:lpstr>微软雅黑</vt:lpstr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CDC002</dc:creator>
  <cp:lastModifiedBy>rexouyang(欧阳江平)</cp:lastModifiedBy>
  <cp:revision>4912</cp:revision>
  <dcterms:created xsi:type="dcterms:W3CDTF">2014-12-29T08:05:00Z</dcterms:created>
  <dcterms:modified xsi:type="dcterms:W3CDTF">2025-08-07T08:41:26Z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  <property fmtid="{D5CDD505-2E9C-101B-9397-08002B2CF9AE}" pid="3" name="_KSOProductBuildMID">
    <vt:lpwstr>CGWMI6BV7R9A06HGQAR8RL0Y7ZQMOXVREN0XUJDXXGORTECTZMBJDC0PFYYHPD6RAXMXNOZFZIWD8MJJROFTRFFU89CMWI5B8NOOQHB3EBC3CB741210016E42EECB0A09F4D365</vt:lpwstr>
  </property>
  <property fmtid="{D5CDD505-2E9C-101B-9397-08002B2CF9AE}" pid="4" name="_KSOProductBuildSID">
    <vt:lpwstr>FFC7AD04506B714E76CAEB92D0104A9F</vt:lpwstr>
  </property>
</Properties>
</file>