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7" r:id="rId4"/>
    <p:sldId id="272" r:id="rId5"/>
    <p:sldId id="275" r:id="rId6"/>
    <p:sldId id="279" r:id="rId7"/>
    <p:sldId id="263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Campaign </a:t>
            </a:r>
            <a:r>
              <a:rPr lang="en-US" dirty="0"/>
              <a:t>Performance &amp; </a:t>
            </a:r>
            <a:r>
              <a:rPr lang="en" dirty="0"/>
              <a:t>Analysis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45927" y="4162948"/>
            <a:ext cx="34707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Araoye A. 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Date: 2/13/2025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18842" y="1307850"/>
            <a:ext cx="7117558" cy="3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Perform exploratory data analysis (EDA) on a marketing dataset to uncover key insights that can guide strategic decision-making.</a:t>
            </a:r>
          </a:p>
          <a:p>
            <a:pPr marL="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85750" indent="-285750"/>
            <a:r>
              <a:rPr lang="en-US" dirty="0">
                <a:solidFill>
                  <a:schemeClr val="lt1"/>
                </a:solidFill>
              </a:rPr>
              <a:t>Objective: To analyze the performance of marketing strategies based on key metrics.</a:t>
            </a:r>
          </a:p>
          <a:p>
            <a:pPr marL="285750" indent="-285750"/>
            <a:r>
              <a:rPr lang="en-US" dirty="0"/>
              <a:t>Scope: </a:t>
            </a:r>
          </a:p>
          <a:p>
            <a:pPr marL="1200150" lvl="2" indent="-285750"/>
            <a:r>
              <a:rPr lang="en-US" dirty="0"/>
              <a:t>Evaluating campaign effectiveness by Campaign Type, Channel Used, Location, and Target Audience.</a:t>
            </a:r>
          </a:p>
          <a:p>
            <a:pPr marL="1200150" lvl="2" indent="-285750"/>
            <a:r>
              <a:rPr lang="en-US" dirty="0"/>
              <a:t>Identifying patterns in key performance indicators (KPIs) such as ROI, CTR, CPC and Conversion Rate.</a:t>
            </a:r>
          </a:p>
          <a:p>
            <a:pPr marL="1200150" lvl="2" indent="-285750"/>
            <a:r>
              <a:rPr lang="en-US" dirty="0"/>
              <a:t>Providing actionable recommendations to optimize marketing </a:t>
            </a:r>
            <a:r>
              <a:rPr lang="en-US" dirty="0" err="1"/>
              <a:t>stratehies</a:t>
            </a:r>
            <a:r>
              <a:rPr lang="en-US" dirty="0"/>
              <a:t>.</a:t>
            </a:r>
          </a:p>
          <a:p>
            <a:pPr marL="285750" indent="-285750"/>
            <a:r>
              <a:rPr lang="en-US" sz="1400" b="1" dirty="0"/>
              <a:t>Dataset Name: Marketing Campaign Dataset</a:t>
            </a:r>
          </a:p>
          <a:p>
            <a:pPr marL="285750" indent="-285750"/>
            <a:r>
              <a:rPr lang="en-US" sz="1400" b="1" dirty="0"/>
              <a:t>Key Columns:</a:t>
            </a:r>
          </a:p>
          <a:p>
            <a:pPr marL="742950" lvl="1" indent="-285750"/>
            <a:r>
              <a:rPr lang="en-US" b="1" dirty="0"/>
              <a:t>Company, </a:t>
            </a:r>
            <a:r>
              <a:rPr lang="en-US" b="1" dirty="0" err="1"/>
              <a:t>Campaign_Type</a:t>
            </a:r>
            <a:r>
              <a:rPr lang="en-US" b="1" dirty="0"/>
              <a:t>, </a:t>
            </a:r>
            <a:r>
              <a:rPr lang="en-US" b="1" dirty="0" err="1"/>
              <a:t>Target_Audience</a:t>
            </a:r>
            <a:r>
              <a:rPr lang="en-US" b="1" dirty="0"/>
              <a:t>, Duration, </a:t>
            </a:r>
            <a:r>
              <a:rPr lang="en-US" b="1" dirty="0" err="1"/>
              <a:t>Channels_Used</a:t>
            </a:r>
            <a:r>
              <a:rPr lang="en-US" b="1" dirty="0"/>
              <a:t>, </a:t>
            </a:r>
            <a:r>
              <a:rPr lang="en-US" b="1" dirty="0" err="1"/>
              <a:t>Conversion_Rate</a:t>
            </a:r>
            <a:r>
              <a:rPr lang="en-US" b="1" dirty="0"/>
              <a:t>, </a:t>
            </a:r>
            <a:r>
              <a:rPr lang="en-US" b="1" dirty="0" err="1"/>
              <a:t>Acquisition_Cost</a:t>
            </a:r>
            <a:r>
              <a:rPr lang="en-US" b="1" dirty="0"/>
              <a:t>, ROI, Location, Date, Clicks, Impressions, </a:t>
            </a:r>
            <a:r>
              <a:rPr lang="en-US" b="1" dirty="0" err="1"/>
              <a:t>Engagement_Score</a:t>
            </a:r>
            <a:r>
              <a:rPr lang="en-US" b="1" dirty="0"/>
              <a:t>, </a:t>
            </a:r>
            <a:r>
              <a:rPr lang="en-US" b="1" dirty="0" err="1"/>
              <a:t>Customer_Segment</a:t>
            </a:r>
            <a:r>
              <a:rPr lang="en-US" b="1" dirty="0"/>
              <a:t>, </a:t>
            </a:r>
          </a:p>
          <a:p>
            <a:pPr marL="285750" indent="-285750"/>
            <a:r>
              <a:rPr lang="en-US" sz="1400" b="1" dirty="0"/>
              <a:t>Size: </a:t>
            </a:r>
            <a:r>
              <a:rPr lang="en-US" sz="1400" dirty="0"/>
              <a:t>200,005 rows (24.5MB)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/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F5FA1-09A3-4342-9F3B-BCCC8BB6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Findings &amp; Insights </a:t>
            </a:r>
            <a:br>
              <a:rPr lang="en-US" b="1" dirty="0"/>
            </a:br>
            <a:r>
              <a:rPr lang="en-US" dirty="0"/>
              <a:t>CTR vs Impressions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B2D5-6E65-455D-93BF-C7430DE8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Higher impressions do not always guarantee a higher CTR.</a:t>
            </a:r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Google Ads &amp; Website Channels have high impressions but varied CTR results</a:t>
            </a:r>
          </a:p>
          <a:p>
            <a:endParaRPr lang="en-US" dirty="0"/>
          </a:p>
          <a:p>
            <a:r>
              <a:rPr lang="en-US" dirty="0"/>
              <a:t>Men aged 18-24 had the highest conversion rate.</a:t>
            </a:r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Women 25-34 had a balanced Conversion Date against CPC.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1E0BA-9AEE-4F50-84A9-1D7B7B7E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34212"/>
            <a:ext cx="3938004" cy="234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C47E3-8695-460D-9685-EA5C6653C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573342"/>
            <a:ext cx="3938004" cy="24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F5FA1-09A3-4342-9F3B-BCCC8BB6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57425"/>
            <a:ext cx="7038900" cy="914100"/>
          </a:xfrm>
        </p:spPr>
        <p:txBody>
          <a:bodyPr/>
          <a:lstStyle/>
          <a:p>
            <a:r>
              <a:rPr lang="en-US" dirty="0"/>
              <a:t>By Marketing Channel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B2D5-6E65-455D-93BF-C7430DE8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964300"/>
            <a:ext cx="3403200" cy="1607450"/>
          </a:xfrm>
        </p:spPr>
        <p:txBody>
          <a:bodyPr/>
          <a:lstStyle/>
          <a:p>
            <a:r>
              <a:rPr lang="en-US" dirty="0"/>
              <a:t>Facebook Ads and Websites offer strong ROI with relatively low CPA.</a:t>
            </a:r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Facebook Ads had lower CPA and  better conversion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86C22-D6CD-454C-B5D6-CBC6319E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24" y="243224"/>
            <a:ext cx="4146585" cy="2264311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276E458-A5FF-492A-BBB1-7E2D7343E549}"/>
              </a:ext>
            </a:extLst>
          </p:cNvPr>
          <p:cNvSpPr txBox="1">
            <a:spLocks/>
          </p:cNvSpPr>
          <p:nvPr/>
        </p:nvSpPr>
        <p:spPr>
          <a:xfrm>
            <a:off x="1170975" y="2359934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By Location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42E999-8B97-4E60-8C88-91FA1B713481}"/>
              </a:ext>
            </a:extLst>
          </p:cNvPr>
          <p:cNvSpPr txBox="1">
            <a:spLocks/>
          </p:cNvSpPr>
          <p:nvPr/>
        </p:nvSpPr>
        <p:spPr>
          <a:xfrm>
            <a:off x="1194675" y="2926781"/>
            <a:ext cx="3403200" cy="16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Los Angeles &amp; Miami generated the highest ROI.</a:t>
            </a:r>
          </a:p>
          <a:p>
            <a:endParaRPr lang="en-US" dirty="0"/>
          </a:p>
          <a:p>
            <a:pPr marL="146050" indent="0">
              <a:buFont typeface="Lato"/>
              <a:buNone/>
            </a:pPr>
            <a:endParaRPr lang="en-US" dirty="0"/>
          </a:p>
          <a:p>
            <a:r>
              <a:rPr lang="en-US" dirty="0"/>
              <a:t>Houston had lower CPA making it a cost-effective region.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A173E-723F-42FF-802E-B9F15739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74" y="2635964"/>
            <a:ext cx="4177235" cy="23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44878-F66E-4981-8634-829CE8C8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28650"/>
            <a:ext cx="7038900" cy="9141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Actionable Recommendations/ Conclusions &amp; Next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BC6BB1-197E-41EB-832A-6BCBC2F1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924450"/>
            <a:ext cx="7848600" cy="409205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b="1" dirty="0"/>
              <a:t>Optimize Ads Spend</a:t>
            </a:r>
            <a:r>
              <a:rPr lang="en-US" dirty="0"/>
              <a:t>:</a:t>
            </a:r>
          </a:p>
          <a:p>
            <a:r>
              <a:rPr lang="en-US" dirty="0"/>
              <a:t>Shift budget towards high ROI channels like Facebook and Website and also enhance Ad creatives for other channels like Google Ads and Instagram.</a:t>
            </a:r>
          </a:p>
          <a:p>
            <a:pPr marL="146050" indent="0">
              <a:buNone/>
            </a:pPr>
            <a:r>
              <a:rPr lang="en-US" b="1" dirty="0"/>
              <a:t>Refine Targeting Strategy:</a:t>
            </a:r>
          </a:p>
          <a:p>
            <a:r>
              <a:rPr lang="en-US" dirty="0"/>
              <a:t>Prioritize audience segments with high CTR and Conversions like Men 18-24, Men 25-24 and Women 34-44 as they generate high ROI and high conversion rate at low CPC.</a:t>
            </a:r>
          </a:p>
          <a:p>
            <a:r>
              <a:rPr lang="en-US" dirty="0"/>
              <a:t>Adjust strategy for underperforming segments</a:t>
            </a:r>
          </a:p>
          <a:p>
            <a:pPr marL="146050" indent="0">
              <a:buNone/>
            </a:pPr>
            <a:r>
              <a:rPr lang="en-US" b="1" dirty="0"/>
              <a:t>Leverage Regional Performance Insights:</a:t>
            </a:r>
          </a:p>
          <a:p>
            <a:r>
              <a:rPr lang="en-US" dirty="0"/>
              <a:t>Increase efforts in Los Angeles and Miami for better Conversions.</a:t>
            </a:r>
          </a:p>
          <a:p>
            <a:r>
              <a:rPr lang="en-US" dirty="0"/>
              <a:t>Expand Houston campaigns due to its lower CPC.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Focus on high performing strategies, reallocate budget wisely, and enhance engagement,</a:t>
            </a:r>
          </a:p>
          <a:p>
            <a:pPr marL="146050" indent="0">
              <a:buNone/>
            </a:pPr>
            <a:r>
              <a:rPr lang="en-US" b="1" dirty="0"/>
              <a:t>Next Steps</a:t>
            </a:r>
          </a:p>
          <a:p>
            <a:r>
              <a:rPr lang="en-US" dirty="0"/>
              <a:t>Implement A/B testing, refine targeting, and optimize high-ROI campaigns.</a:t>
            </a:r>
          </a:p>
          <a:p>
            <a:pPr marL="146050" indent="0">
              <a:buNone/>
            </a:pPr>
            <a:r>
              <a:rPr lang="en-US" b="1" dirty="0"/>
              <a:t>Final Thought</a:t>
            </a:r>
          </a:p>
          <a:p>
            <a:r>
              <a:rPr lang="en-US" dirty="0"/>
              <a:t>Aligning data-driven insights with marketing execution will maximize efficiency and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0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CC1-9AA6-4A99-872B-40EB89E1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300" y="107600"/>
            <a:ext cx="3798900" cy="616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&amp;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2585-215A-4BC4-9D72-D5B973BF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425" y="1349475"/>
            <a:ext cx="3798900" cy="2444550"/>
          </a:xfrm>
        </p:spPr>
        <p:txBody>
          <a:bodyPr>
            <a:normAutofit/>
          </a:bodyPr>
          <a:lstStyle/>
          <a:p>
            <a:r>
              <a:rPr lang="en-US" dirty="0"/>
              <a:t>Programming Language: Python</a:t>
            </a:r>
          </a:p>
          <a:p>
            <a:r>
              <a:rPr lang="en-US" dirty="0"/>
              <a:t>Libraries Used: Pandas, Matplotlib, Seaborn, NumPy, Parser from </a:t>
            </a:r>
            <a:r>
              <a:rPr lang="en-US" dirty="0" err="1"/>
              <a:t>DateUtil</a:t>
            </a:r>
            <a:endParaRPr lang="en-US" dirty="0"/>
          </a:p>
          <a:p>
            <a:r>
              <a:rPr lang="en-US" dirty="0"/>
              <a:t>Key Analysis Steps:</a:t>
            </a:r>
          </a:p>
          <a:p>
            <a:pPr lvl="1"/>
            <a:r>
              <a:rPr lang="en-US" dirty="0"/>
              <a:t>Data Cleaning &amp; Preprocessing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Visualization &amp; Interpretation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9576-311B-4C0D-B72A-684DC991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24" y="101339"/>
            <a:ext cx="3358357" cy="168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B42642-EC25-4FA7-AB7D-71294891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6" y="1728623"/>
            <a:ext cx="2758033" cy="18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0E5F6-BB89-4369-900A-6C0B73E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65" y="1429575"/>
            <a:ext cx="2758033" cy="209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E2F9B-DD58-4238-95EF-C675C3B64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190" y="3562138"/>
            <a:ext cx="5391150" cy="14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68" name="Google Shape;268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78" name="Google Shape;278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endParaRPr dirty="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Marketing Campaign Performance and Analysis.</a:t>
            </a:r>
            <a:endParaRPr dirty="0"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82" name="Google Shape;282;p20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3" name="Google Shape;283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93" name="Google Shape;293;p20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0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443</Words>
  <Application>Microsoft Office PowerPoint</Application>
  <PresentationFormat>On-screen Show (16:9)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Lato</vt:lpstr>
      <vt:lpstr>Arial</vt:lpstr>
      <vt:lpstr>Focus</vt:lpstr>
      <vt:lpstr>Marketing Campaign Performance &amp; Analysis</vt:lpstr>
      <vt:lpstr>INTRODUCTION</vt:lpstr>
      <vt:lpstr>Findings &amp; Insights  CTR vs Impressions</vt:lpstr>
      <vt:lpstr>By Marketing Channel</vt:lpstr>
      <vt:lpstr>Actionable Recommendations/ Conclusions &amp; Next Steps</vt:lpstr>
      <vt:lpstr>Code &amp; Methodology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Performance &amp; Analysis</dc:title>
  <cp:lastModifiedBy>Abraham Araoye</cp:lastModifiedBy>
  <cp:revision>4</cp:revision>
  <dcterms:modified xsi:type="dcterms:W3CDTF">2025-02-13T15:22:55Z</dcterms:modified>
</cp:coreProperties>
</file>