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30275213" cy="21383625"/>
  <p:notesSz cx="6858000" cy="9144000"/>
  <p:defaultTextStyle>
    <a:defPPr>
      <a:defRPr lang="en-US"/>
    </a:defPPr>
    <a:lvl1pPr marL="0" algn="l" defTabSz="790682" rtl="0" eaLnBrk="1" latinLnBrk="0" hangingPunct="1">
      <a:defRPr sz="3113" kern="1200">
        <a:solidFill>
          <a:schemeClr val="tx1"/>
        </a:solidFill>
        <a:latin typeface="+mn-lt"/>
        <a:ea typeface="+mn-ea"/>
        <a:cs typeface="+mn-cs"/>
      </a:defRPr>
    </a:lvl1pPr>
    <a:lvl2pPr marL="790682" algn="l" defTabSz="790682" rtl="0" eaLnBrk="1" latinLnBrk="0" hangingPunct="1">
      <a:defRPr sz="3113" kern="1200">
        <a:solidFill>
          <a:schemeClr val="tx1"/>
        </a:solidFill>
        <a:latin typeface="+mn-lt"/>
        <a:ea typeface="+mn-ea"/>
        <a:cs typeface="+mn-cs"/>
      </a:defRPr>
    </a:lvl2pPr>
    <a:lvl3pPr marL="1581363" algn="l" defTabSz="790682" rtl="0" eaLnBrk="1" latinLnBrk="0" hangingPunct="1">
      <a:defRPr sz="3113" kern="1200">
        <a:solidFill>
          <a:schemeClr val="tx1"/>
        </a:solidFill>
        <a:latin typeface="+mn-lt"/>
        <a:ea typeface="+mn-ea"/>
        <a:cs typeface="+mn-cs"/>
      </a:defRPr>
    </a:lvl3pPr>
    <a:lvl4pPr marL="2372045" algn="l" defTabSz="790682" rtl="0" eaLnBrk="1" latinLnBrk="0" hangingPunct="1">
      <a:defRPr sz="3113" kern="1200">
        <a:solidFill>
          <a:schemeClr val="tx1"/>
        </a:solidFill>
        <a:latin typeface="+mn-lt"/>
        <a:ea typeface="+mn-ea"/>
        <a:cs typeface="+mn-cs"/>
      </a:defRPr>
    </a:lvl4pPr>
    <a:lvl5pPr marL="3162727" algn="l" defTabSz="790682" rtl="0" eaLnBrk="1" latinLnBrk="0" hangingPunct="1">
      <a:defRPr sz="3113" kern="1200">
        <a:solidFill>
          <a:schemeClr val="tx1"/>
        </a:solidFill>
        <a:latin typeface="+mn-lt"/>
        <a:ea typeface="+mn-ea"/>
        <a:cs typeface="+mn-cs"/>
      </a:defRPr>
    </a:lvl5pPr>
    <a:lvl6pPr marL="3953408" algn="l" defTabSz="790682" rtl="0" eaLnBrk="1" latinLnBrk="0" hangingPunct="1">
      <a:defRPr sz="3113" kern="1200">
        <a:solidFill>
          <a:schemeClr val="tx1"/>
        </a:solidFill>
        <a:latin typeface="+mn-lt"/>
        <a:ea typeface="+mn-ea"/>
        <a:cs typeface="+mn-cs"/>
      </a:defRPr>
    </a:lvl6pPr>
    <a:lvl7pPr marL="4744090" algn="l" defTabSz="790682" rtl="0" eaLnBrk="1" latinLnBrk="0" hangingPunct="1">
      <a:defRPr sz="3113" kern="1200">
        <a:solidFill>
          <a:schemeClr val="tx1"/>
        </a:solidFill>
        <a:latin typeface="+mn-lt"/>
        <a:ea typeface="+mn-ea"/>
        <a:cs typeface="+mn-cs"/>
      </a:defRPr>
    </a:lvl7pPr>
    <a:lvl8pPr marL="5534772" algn="l" defTabSz="790682" rtl="0" eaLnBrk="1" latinLnBrk="0" hangingPunct="1">
      <a:defRPr sz="3113" kern="1200">
        <a:solidFill>
          <a:schemeClr val="tx1"/>
        </a:solidFill>
        <a:latin typeface="+mn-lt"/>
        <a:ea typeface="+mn-ea"/>
        <a:cs typeface="+mn-cs"/>
      </a:defRPr>
    </a:lvl8pPr>
    <a:lvl9pPr marL="6325453" algn="l" defTabSz="790682" rtl="0" eaLnBrk="1" latinLnBrk="0" hangingPunct="1">
      <a:defRPr sz="311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3555"/>
    <a:srgbClr val="688E26"/>
    <a:srgbClr val="070707"/>
    <a:srgbClr val="AAEFDF"/>
    <a:srgbClr val="002A7E"/>
    <a:srgbClr val="00A4DE"/>
    <a:srgbClr val="66CCFF"/>
    <a:srgbClr val="3399FF"/>
    <a:srgbClr val="FF9900"/>
    <a:srgbClr val="CD3F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491"/>
    <p:restoredTop sz="96327"/>
  </p:normalViewPr>
  <p:slideViewPr>
    <p:cSldViewPr snapToGrid="0">
      <p:cViewPr varScale="1">
        <p:scale>
          <a:sx n="43" d="100"/>
          <a:sy n="43" d="100"/>
        </p:scale>
        <p:origin x="440" y="312"/>
      </p:cViewPr>
      <p:guideLst>
        <p:guide orient="horz" pos="6735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2"/>
            <a:ext cx="25733931" cy="7444669"/>
          </a:xfrm>
        </p:spPr>
        <p:txBody>
          <a:bodyPr anchor="b"/>
          <a:lstStyle>
            <a:lvl1pPr algn="ctr">
              <a:defRPr sz="1870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4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611" indent="0" algn="ctr">
              <a:buNone/>
              <a:defRPr sz="6236"/>
            </a:lvl2pPr>
            <a:lvl3pPr marL="2851222" indent="0" algn="ctr">
              <a:buNone/>
              <a:defRPr sz="5613"/>
            </a:lvl3pPr>
            <a:lvl4pPr marL="4276835" indent="0" algn="ctr">
              <a:buNone/>
              <a:defRPr sz="4989"/>
            </a:lvl4pPr>
            <a:lvl5pPr marL="5702447" indent="0" algn="ctr">
              <a:buNone/>
              <a:defRPr sz="4989"/>
            </a:lvl5pPr>
            <a:lvl6pPr marL="7128058" indent="0" algn="ctr">
              <a:buNone/>
              <a:defRPr sz="4989"/>
            </a:lvl6pPr>
            <a:lvl7pPr marL="8553669" indent="0" algn="ctr">
              <a:buNone/>
              <a:defRPr sz="4989"/>
            </a:lvl7pPr>
            <a:lvl8pPr marL="9979282" indent="0" algn="ctr">
              <a:buNone/>
              <a:defRPr sz="4989"/>
            </a:lvl8pPr>
            <a:lvl9pPr marL="1140489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A1DA-B6F4-4316-A32F-1D7C78E44B5A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1E78-B486-43FC-982E-E9B771005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08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A1DA-B6F4-4316-A32F-1D7C78E44B5A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1E78-B486-43FC-982E-E9B771005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48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1"/>
            <a:ext cx="6528093" cy="181216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1"/>
            <a:ext cx="19205838" cy="181216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A1DA-B6F4-4316-A32F-1D7C78E44B5A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1E78-B486-43FC-982E-E9B771005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53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A1DA-B6F4-4316-A32F-1D7C78E44B5A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1E78-B486-43FC-982E-E9B771005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70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4"/>
            <a:ext cx="26112371" cy="8894992"/>
          </a:xfrm>
        </p:spPr>
        <p:txBody>
          <a:bodyPr anchor="b"/>
          <a:lstStyle>
            <a:lvl1pPr>
              <a:defRPr sz="1870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6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611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222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835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44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8058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669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28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89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A1DA-B6F4-4316-A32F-1D7C78E44B5A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1E78-B486-43FC-982E-E9B771005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68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A1DA-B6F4-4316-A32F-1D7C78E44B5A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1E78-B486-43FC-982E-E9B771005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11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1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611" indent="0">
              <a:buNone/>
              <a:defRPr sz="6236" b="1"/>
            </a:lvl2pPr>
            <a:lvl3pPr marL="2851222" indent="0">
              <a:buNone/>
              <a:defRPr sz="5613" b="1"/>
            </a:lvl3pPr>
            <a:lvl4pPr marL="4276835" indent="0">
              <a:buNone/>
              <a:defRPr sz="4989" b="1"/>
            </a:lvl4pPr>
            <a:lvl5pPr marL="5702447" indent="0">
              <a:buNone/>
              <a:defRPr sz="4989" b="1"/>
            </a:lvl5pPr>
            <a:lvl6pPr marL="7128058" indent="0">
              <a:buNone/>
              <a:defRPr sz="4989" b="1"/>
            </a:lvl6pPr>
            <a:lvl7pPr marL="8553669" indent="0">
              <a:buNone/>
              <a:defRPr sz="4989" b="1"/>
            </a:lvl7pPr>
            <a:lvl8pPr marL="9979282" indent="0">
              <a:buNone/>
              <a:defRPr sz="4989" b="1"/>
            </a:lvl8pPr>
            <a:lvl9pPr marL="1140489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9" y="5241961"/>
            <a:ext cx="12870908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611" indent="0">
              <a:buNone/>
              <a:defRPr sz="6236" b="1"/>
            </a:lvl2pPr>
            <a:lvl3pPr marL="2851222" indent="0">
              <a:buNone/>
              <a:defRPr sz="5613" b="1"/>
            </a:lvl3pPr>
            <a:lvl4pPr marL="4276835" indent="0">
              <a:buNone/>
              <a:defRPr sz="4989" b="1"/>
            </a:lvl4pPr>
            <a:lvl5pPr marL="5702447" indent="0">
              <a:buNone/>
              <a:defRPr sz="4989" b="1"/>
            </a:lvl5pPr>
            <a:lvl6pPr marL="7128058" indent="0">
              <a:buNone/>
              <a:defRPr sz="4989" b="1"/>
            </a:lvl6pPr>
            <a:lvl7pPr marL="8553669" indent="0">
              <a:buNone/>
              <a:defRPr sz="4989" b="1"/>
            </a:lvl7pPr>
            <a:lvl8pPr marL="9979282" indent="0">
              <a:buNone/>
              <a:defRPr sz="4989" b="1"/>
            </a:lvl8pPr>
            <a:lvl9pPr marL="1140489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9" y="7810963"/>
            <a:ext cx="12870908" cy="114887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A1DA-B6F4-4316-A32F-1D7C78E44B5A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1E78-B486-43FC-982E-E9B771005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90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A1DA-B6F4-4316-A32F-1D7C78E44B5A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1E78-B486-43FC-982E-E9B771005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95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A1DA-B6F4-4316-A32F-1D7C78E44B5A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1E78-B486-43FC-982E-E9B771005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10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8" y="3078851"/>
            <a:ext cx="15326827" cy="15196233"/>
          </a:xfrm>
        </p:spPr>
        <p:txBody>
          <a:bodyPr/>
          <a:lstStyle>
            <a:lvl1pPr>
              <a:defRPr sz="9977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7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611" indent="0">
              <a:buNone/>
              <a:defRPr sz="4365"/>
            </a:lvl2pPr>
            <a:lvl3pPr marL="2851222" indent="0">
              <a:buNone/>
              <a:defRPr sz="3742"/>
            </a:lvl3pPr>
            <a:lvl4pPr marL="4276835" indent="0">
              <a:buNone/>
              <a:defRPr sz="3119"/>
            </a:lvl4pPr>
            <a:lvl5pPr marL="5702447" indent="0">
              <a:buNone/>
              <a:defRPr sz="3119"/>
            </a:lvl5pPr>
            <a:lvl6pPr marL="7128058" indent="0">
              <a:buNone/>
              <a:defRPr sz="3119"/>
            </a:lvl6pPr>
            <a:lvl7pPr marL="8553669" indent="0">
              <a:buNone/>
              <a:defRPr sz="3119"/>
            </a:lvl7pPr>
            <a:lvl8pPr marL="9979282" indent="0">
              <a:buNone/>
              <a:defRPr sz="3119"/>
            </a:lvl8pPr>
            <a:lvl9pPr marL="11404893" indent="0">
              <a:buNone/>
              <a:defRPr sz="31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A1DA-B6F4-4316-A32F-1D7C78E44B5A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1E78-B486-43FC-982E-E9B771005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12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8" y="3078851"/>
            <a:ext cx="15326827" cy="15196233"/>
          </a:xfrm>
        </p:spPr>
        <p:txBody>
          <a:bodyPr anchor="t"/>
          <a:lstStyle>
            <a:lvl1pPr marL="0" indent="0">
              <a:buNone/>
              <a:defRPr sz="9977"/>
            </a:lvl1pPr>
            <a:lvl2pPr marL="1425611" indent="0">
              <a:buNone/>
              <a:defRPr sz="8731"/>
            </a:lvl2pPr>
            <a:lvl3pPr marL="2851222" indent="0">
              <a:buNone/>
              <a:defRPr sz="7483"/>
            </a:lvl3pPr>
            <a:lvl4pPr marL="4276835" indent="0">
              <a:buNone/>
              <a:defRPr sz="6236"/>
            </a:lvl4pPr>
            <a:lvl5pPr marL="5702447" indent="0">
              <a:buNone/>
              <a:defRPr sz="6236"/>
            </a:lvl5pPr>
            <a:lvl6pPr marL="7128058" indent="0">
              <a:buNone/>
              <a:defRPr sz="6236"/>
            </a:lvl6pPr>
            <a:lvl7pPr marL="8553669" indent="0">
              <a:buNone/>
              <a:defRPr sz="6236"/>
            </a:lvl7pPr>
            <a:lvl8pPr marL="9979282" indent="0">
              <a:buNone/>
              <a:defRPr sz="6236"/>
            </a:lvl8pPr>
            <a:lvl9pPr marL="11404893" indent="0">
              <a:buNone/>
              <a:defRPr sz="6236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7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611" indent="0">
              <a:buNone/>
              <a:defRPr sz="4365"/>
            </a:lvl2pPr>
            <a:lvl3pPr marL="2851222" indent="0">
              <a:buNone/>
              <a:defRPr sz="3742"/>
            </a:lvl3pPr>
            <a:lvl4pPr marL="4276835" indent="0">
              <a:buNone/>
              <a:defRPr sz="3119"/>
            </a:lvl4pPr>
            <a:lvl5pPr marL="5702447" indent="0">
              <a:buNone/>
              <a:defRPr sz="3119"/>
            </a:lvl5pPr>
            <a:lvl6pPr marL="7128058" indent="0">
              <a:buNone/>
              <a:defRPr sz="3119"/>
            </a:lvl6pPr>
            <a:lvl7pPr marL="8553669" indent="0">
              <a:buNone/>
              <a:defRPr sz="3119"/>
            </a:lvl7pPr>
            <a:lvl8pPr marL="9979282" indent="0">
              <a:buNone/>
              <a:defRPr sz="3119"/>
            </a:lvl8pPr>
            <a:lvl9pPr marL="11404893" indent="0">
              <a:buNone/>
              <a:defRPr sz="31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A1DA-B6F4-4316-A32F-1D7C78E44B5A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1E78-B486-43FC-982E-E9B771005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66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8A1DA-B6F4-4316-A32F-1D7C78E44B5A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C1E78-B486-43FC-982E-E9B771005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75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51222" rtl="0" eaLnBrk="1" latinLnBrk="0" hangingPunct="1">
        <a:lnSpc>
          <a:spcPct val="90000"/>
        </a:lnSpc>
        <a:spcBef>
          <a:spcPct val="0"/>
        </a:spcBef>
        <a:buNone/>
        <a:defRPr sz="137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806" indent="-712806" algn="l" defTabSz="2851222" rtl="0" eaLnBrk="1" latinLnBrk="0" hangingPunct="1">
        <a:lnSpc>
          <a:spcPct val="90000"/>
        </a:lnSpc>
        <a:spcBef>
          <a:spcPts val="3119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418" indent="-712806" algn="l" defTabSz="2851222" rtl="0" eaLnBrk="1" latinLnBrk="0" hangingPunct="1">
        <a:lnSpc>
          <a:spcPct val="90000"/>
        </a:lnSpc>
        <a:spcBef>
          <a:spcPts val="1558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4029" indent="-712806" algn="l" defTabSz="2851222" rtl="0" eaLnBrk="1" latinLnBrk="0" hangingPunct="1">
        <a:lnSpc>
          <a:spcPct val="90000"/>
        </a:lnSpc>
        <a:spcBef>
          <a:spcPts val="1558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640" indent="-712806" algn="l" defTabSz="2851222" rtl="0" eaLnBrk="1" latinLnBrk="0" hangingPunct="1">
        <a:lnSpc>
          <a:spcPct val="90000"/>
        </a:lnSpc>
        <a:spcBef>
          <a:spcPts val="1558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253" indent="-712806" algn="l" defTabSz="2851222" rtl="0" eaLnBrk="1" latinLnBrk="0" hangingPunct="1">
        <a:lnSpc>
          <a:spcPct val="90000"/>
        </a:lnSpc>
        <a:spcBef>
          <a:spcPts val="1558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864" indent="-712806" algn="l" defTabSz="2851222" rtl="0" eaLnBrk="1" latinLnBrk="0" hangingPunct="1">
        <a:lnSpc>
          <a:spcPct val="90000"/>
        </a:lnSpc>
        <a:spcBef>
          <a:spcPts val="1558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476" indent="-712806" algn="l" defTabSz="2851222" rtl="0" eaLnBrk="1" latinLnBrk="0" hangingPunct="1">
        <a:lnSpc>
          <a:spcPct val="90000"/>
        </a:lnSpc>
        <a:spcBef>
          <a:spcPts val="1558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2087" indent="-712806" algn="l" defTabSz="2851222" rtl="0" eaLnBrk="1" latinLnBrk="0" hangingPunct="1">
        <a:lnSpc>
          <a:spcPct val="90000"/>
        </a:lnSpc>
        <a:spcBef>
          <a:spcPts val="1558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700" indent="-712806" algn="l" defTabSz="2851222" rtl="0" eaLnBrk="1" latinLnBrk="0" hangingPunct="1">
        <a:lnSpc>
          <a:spcPct val="90000"/>
        </a:lnSpc>
        <a:spcBef>
          <a:spcPts val="1558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222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611" algn="l" defTabSz="2851222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222" algn="l" defTabSz="2851222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835" algn="l" defTabSz="2851222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447" algn="l" defTabSz="2851222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8058" algn="l" defTabSz="2851222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669" algn="l" defTabSz="2851222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282" algn="l" defTabSz="2851222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893" algn="l" defTabSz="2851222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74BA1030-5A66-1BA2-C83D-AC34806520E0}"/>
              </a:ext>
            </a:extLst>
          </p:cNvPr>
          <p:cNvSpPr/>
          <p:nvPr/>
        </p:nvSpPr>
        <p:spPr>
          <a:xfrm>
            <a:off x="10585802" y="9394324"/>
            <a:ext cx="7923838" cy="642383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3600" dirty="0">
                <a:solidFill>
                  <a:srgbClr val="688E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Validation: Using Context to Identify the Best Approach</a:t>
            </a:r>
          </a:p>
          <a:p>
            <a:endParaRPr lang="en-CA" sz="2400" b="1" dirty="0">
              <a:solidFill>
                <a:schemeClr val="tx1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endParaRPr lang="en-CA" sz="2400" b="1" dirty="0">
              <a:solidFill>
                <a:schemeClr val="tx1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endParaRPr lang="en-CA" sz="2400" b="1" dirty="0">
              <a:solidFill>
                <a:schemeClr val="tx1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endParaRPr lang="en-CA" sz="2400" b="1" dirty="0">
              <a:solidFill>
                <a:schemeClr val="tx1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endParaRPr lang="en-CA" sz="2400" b="1" dirty="0">
              <a:solidFill>
                <a:schemeClr val="tx1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endParaRPr lang="en-CA" sz="2400" b="1" dirty="0">
              <a:solidFill>
                <a:schemeClr val="tx1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endParaRPr lang="en-CA" sz="2400" b="1" dirty="0">
              <a:solidFill>
                <a:schemeClr val="tx1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CA" sz="2400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We compare our </a:t>
            </a:r>
            <a:r>
              <a:rPr lang="en-CA" sz="2400" b="1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two top performers </a:t>
            </a:r>
            <a:r>
              <a:rPr lang="en-CA" sz="2400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using four metrics. F-score showed average of precision and recall, but each metric was considered independently. False negatives can have life altering consequences.</a:t>
            </a:r>
          </a:p>
          <a:p>
            <a:pPr>
              <a:spcBef>
                <a:spcPts val="1200"/>
              </a:spcBef>
            </a:pPr>
            <a:r>
              <a:rPr lang="en-CA" sz="2400" b="1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Logistic regression chosen for interpretability. </a:t>
            </a:r>
            <a:r>
              <a:rPr lang="en-CA" sz="2400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Small increase in performance of neural network not deemed worthy of loss of contextual information.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D12A885-3326-F355-FE29-20D4C67306C9}"/>
              </a:ext>
            </a:extLst>
          </p:cNvPr>
          <p:cNvSpPr txBox="1"/>
          <p:nvPr/>
        </p:nvSpPr>
        <p:spPr>
          <a:xfrm>
            <a:off x="473927" y="283459"/>
            <a:ext cx="23096590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8500" b="1" dirty="0">
                <a:solidFill>
                  <a:srgbClr val="688E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 Importance of Context in Model Selection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EEA3B11-2F27-0D42-BFDA-A2F78452D152}"/>
              </a:ext>
            </a:extLst>
          </p:cNvPr>
          <p:cNvSpPr txBox="1"/>
          <p:nvPr/>
        </p:nvSpPr>
        <p:spPr>
          <a:xfrm>
            <a:off x="602323" y="1516201"/>
            <a:ext cx="229681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>
                <a:solidFill>
                  <a:schemeClr val="bg1"/>
                </a:solidFill>
                <a:latin typeface="Congenial Black" panose="020B0604020202020204" pitchFamily="2" charset="0"/>
              </a:defRPr>
            </a:lvl1pPr>
          </a:lstStyle>
          <a:p>
            <a:pPr algn="l"/>
            <a:r>
              <a:rPr lang="en-CA" sz="36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Predicting Heart Disease: A Comparison of Machine Learning Algorithms and Transformation Techniques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F18BF0A-95FC-553E-78A8-D2F41D97F7C7}"/>
              </a:ext>
            </a:extLst>
          </p:cNvPr>
          <p:cNvSpPr txBox="1"/>
          <p:nvPr/>
        </p:nvSpPr>
        <p:spPr>
          <a:xfrm>
            <a:off x="602323" y="2120126"/>
            <a:ext cx="80188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>
                <a:solidFill>
                  <a:schemeClr val="bg1"/>
                </a:solidFill>
                <a:latin typeface="Congenial Black" panose="020B0604020202020204" pitchFamily="2" charset="0"/>
              </a:defRPr>
            </a:lvl1pPr>
          </a:lstStyle>
          <a:p>
            <a:pPr algn="l"/>
            <a:r>
              <a:rPr lang="en-CA" sz="24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Khushnur Binte Jahangir, Adam Broniewski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81F51F1-448C-D73D-ED77-4FA177A74B19}"/>
              </a:ext>
            </a:extLst>
          </p:cNvPr>
          <p:cNvSpPr/>
          <p:nvPr/>
        </p:nvSpPr>
        <p:spPr>
          <a:xfrm>
            <a:off x="527288" y="3161971"/>
            <a:ext cx="9665424" cy="54756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3600" dirty="0">
                <a:solidFill>
                  <a:srgbClr val="688E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What is the Challenge?</a:t>
            </a:r>
            <a:endParaRPr lang="en-CA" sz="2800" dirty="0">
              <a:solidFill>
                <a:srgbClr val="688E26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n-CA" sz="2400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Predict if someone has heart disease based on 13 measures of health.</a:t>
            </a:r>
          </a:p>
          <a:p>
            <a:pPr>
              <a:spcBef>
                <a:spcPts val="1200"/>
              </a:spcBef>
            </a:pPr>
            <a:r>
              <a:rPr lang="en-CA" sz="2400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Apply various data preparation, data transformation, and machine learning techniques. Choose the best methods given the </a:t>
            </a:r>
            <a:r>
              <a:rPr lang="en-CA" sz="2400" b="1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data context.</a:t>
            </a:r>
            <a:endParaRPr lang="en-CA" sz="2800" b="1" dirty="0">
              <a:solidFill>
                <a:schemeClr val="tx1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n-CA" sz="2400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The dataset:</a:t>
            </a: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303 instances: </a:t>
            </a: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13 attributes:</a:t>
            </a:r>
          </a:p>
          <a:p>
            <a:pPr marL="1133582" lvl="1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Age, sex, chest pain type, resting blood pressure, cholesterol, fasting blood sugar, resting electrocardiographic results, max heart rate after exercise, exercise induced angina, ST depression induced by exercise, # of major vessels visible, </a:t>
            </a:r>
            <a:r>
              <a:rPr lang="en-CA" sz="2400" dirty="0" err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thalium</a:t>
            </a:r>
            <a:r>
              <a:rPr lang="en-CA" sz="2400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 stress</a:t>
            </a: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Target: 139 with and 164 without heart disease.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>
              <a:solidFill>
                <a:schemeClr val="tx1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6CDC6785-C00B-4DD1-87F4-8E9F69FEE98B}"/>
              </a:ext>
            </a:extLst>
          </p:cNvPr>
          <p:cNvSpPr/>
          <p:nvPr/>
        </p:nvSpPr>
        <p:spPr>
          <a:xfrm>
            <a:off x="10630412" y="3161972"/>
            <a:ext cx="7923838" cy="586302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1670"/>
              </a:spcAft>
            </a:pPr>
            <a:r>
              <a:rPr lang="en-CA" sz="3600" dirty="0">
                <a:solidFill>
                  <a:srgbClr val="688E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Model Building</a:t>
            </a:r>
          </a:p>
          <a:p>
            <a:r>
              <a:rPr lang="en-CA" sz="2400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Four models were tested:</a:t>
            </a:r>
          </a:p>
          <a:p>
            <a:pPr marL="457200" lvl="0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Logistic Regression</a:t>
            </a:r>
          </a:p>
          <a:p>
            <a:pPr marL="457200" lvl="0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Decision Tree</a:t>
            </a:r>
          </a:p>
          <a:p>
            <a:pPr marL="457200" lvl="0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Random Forest</a:t>
            </a:r>
          </a:p>
          <a:p>
            <a:pPr marL="457200" lvl="0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Neural Network</a:t>
            </a:r>
          </a:p>
          <a:p>
            <a:pPr lvl="0">
              <a:spcBef>
                <a:spcPts val="1200"/>
              </a:spcBef>
            </a:pPr>
            <a:r>
              <a:rPr lang="en-CA" sz="2400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Model tuning was done applying different combinations of parameters using a grid search. Computationally expensive models used </a:t>
            </a:r>
            <a:r>
              <a:rPr lang="en-CA" sz="2400" b="1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 random gird search for breadth</a:t>
            </a:r>
            <a:r>
              <a:rPr lang="en-CA" sz="2400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 of selection, and</a:t>
            </a:r>
            <a:r>
              <a:rPr lang="en-CA" sz="2400" b="1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 </a:t>
            </a:r>
            <a:r>
              <a:rPr lang="en-CA" sz="2400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smaller ranges in </a:t>
            </a:r>
            <a:r>
              <a:rPr lang="en-CA" sz="2400" b="1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regular grid search for fine tuning.</a:t>
            </a:r>
          </a:p>
          <a:p>
            <a:pPr lvl="0">
              <a:spcBef>
                <a:spcPts val="1200"/>
              </a:spcBef>
            </a:pPr>
            <a:r>
              <a:rPr lang="en-CA" sz="2400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Each model was tested using:</a:t>
            </a:r>
          </a:p>
          <a:p>
            <a:pPr marL="457200" lvl="0" indent="-457200">
              <a:spcBef>
                <a:spcPts val="300"/>
              </a:spcBef>
              <a:buFont typeface="+mj-lt"/>
              <a:buAutoNum type="arabicPeriod"/>
            </a:pPr>
            <a:r>
              <a:rPr lang="en-CA" sz="2400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Full training dataset</a:t>
            </a:r>
          </a:p>
          <a:p>
            <a:pPr marL="457200" lvl="0" indent="-457200">
              <a:spcBef>
                <a:spcPts val="300"/>
              </a:spcBef>
              <a:buFont typeface="+mj-lt"/>
              <a:buAutoNum type="arabicPeriod"/>
            </a:pPr>
            <a:r>
              <a:rPr lang="en-CA" sz="2400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Feature selected dataset</a:t>
            </a:r>
            <a:endParaRPr lang="en-CA" sz="36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DF1D65F1-D438-682D-F720-60C90C434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6673" y="605310"/>
            <a:ext cx="2044490" cy="2044490"/>
          </a:xfrm>
          <a:prstGeom prst="rect">
            <a:avLst/>
          </a:prstGeom>
        </p:spPr>
      </p:pic>
      <p:pic>
        <p:nvPicPr>
          <p:cNvPr id="31" name="Imagen 30" descr="Logotipo&#10;&#10;Descripción generada automáticamente">
            <a:extLst>
              <a:ext uri="{FF2B5EF4-FFF2-40B4-BE49-F238E27FC236}">
                <a16:creationId xmlns:a16="http://schemas.microsoft.com/office/drawing/2014/main" id="{C5F7BF16-F07E-AA18-2984-B828F12D37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35" t="16527" r="38011" b="31177"/>
          <a:stretch/>
        </p:blipFill>
        <p:spPr>
          <a:xfrm>
            <a:off x="24795334" y="759078"/>
            <a:ext cx="2044490" cy="1615645"/>
          </a:xfrm>
          <a:prstGeom prst="rect">
            <a:avLst/>
          </a:prstGeom>
        </p:spPr>
      </p:pic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DE32D968-1334-51C6-D4F7-45E602DD7A37}"/>
              </a:ext>
            </a:extLst>
          </p:cNvPr>
          <p:cNvSpPr/>
          <p:nvPr/>
        </p:nvSpPr>
        <p:spPr>
          <a:xfrm>
            <a:off x="10630412" y="16256790"/>
            <a:ext cx="7879227" cy="472344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CA" sz="3600" dirty="0">
                <a:solidFill>
                  <a:srgbClr val="688E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Testing the Best: Results</a:t>
            </a:r>
            <a:endParaRPr lang="en-CA" sz="2400" dirty="0">
              <a:solidFill>
                <a:srgbClr val="688E26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CA" sz="2400" dirty="0">
                <a:solidFill>
                  <a:srgbClr val="070707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Logistic regression predications on test data generally had similar results to validation. Precision decreased and recall increased.</a:t>
            </a:r>
          </a:p>
          <a:p>
            <a:endParaRPr lang="en-CA" sz="2400" dirty="0">
              <a:solidFill>
                <a:srgbClr val="070707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70707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70707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70707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70707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70707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CA" sz="2400" b="1" dirty="0">
                <a:solidFill>
                  <a:srgbClr val="070707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Evaluating F-score or accuracy alone would not have revealed change in performance.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AE80D59A-5D42-8F41-D463-E121D9819834}"/>
              </a:ext>
            </a:extLst>
          </p:cNvPr>
          <p:cNvSpPr/>
          <p:nvPr/>
        </p:nvSpPr>
        <p:spPr>
          <a:xfrm>
            <a:off x="18991949" y="17220189"/>
            <a:ext cx="10613471" cy="37404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CA" sz="3600" dirty="0">
                <a:solidFill>
                  <a:srgbClr val="688E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Trying Again: Future Extensions and Issues</a:t>
            </a:r>
            <a:endParaRPr lang="en-CA" sz="2400" b="1" dirty="0">
              <a:solidFill>
                <a:srgbClr val="688E26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Amount of Data: </a:t>
            </a:r>
            <a:r>
              <a:rPr lang="en-CA" sz="2400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Limited dataset made multiple layers of stratification impractical.</a:t>
            </a: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Different Folds: </a:t>
            </a:r>
            <a:r>
              <a:rPr lang="en-CA" sz="2400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5-fold (instead of 10-fold) means fewer instances in model building. Try different validation methods for neural network and random forest.</a:t>
            </a: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Feature Selection: </a:t>
            </a:r>
            <a:r>
              <a:rPr lang="en-CA" sz="2400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Try one-hot encoding ordinal features, as severity change between steps is unknown. Use random forest to programmatically select features.</a:t>
            </a: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Regularization: </a:t>
            </a:r>
            <a:r>
              <a:rPr lang="en-CA" sz="2400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Given success of feature selection, apply lasso or ridge method to vary the weight of features.</a:t>
            </a:r>
          </a:p>
          <a:p>
            <a:endParaRPr lang="en-CA" sz="2400" b="1" dirty="0">
              <a:solidFill>
                <a:schemeClr val="tx1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73EA8355-A620-6B35-9171-98833EECF56E}"/>
              </a:ext>
            </a:extLst>
          </p:cNvPr>
          <p:cNvSpPr/>
          <p:nvPr/>
        </p:nvSpPr>
        <p:spPr>
          <a:xfrm>
            <a:off x="556610" y="9158508"/>
            <a:ext cx="9653769" cy="117879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1670"/>
              </a:spcAft>
            </a:pPr>
            <a:r>
              <a:rPr lang="en-CA" sz="3600" dirty="0">
                <a:solidFill>
                  <a:srgbClr val="688E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Exploring the Data </a:t>
            </a:r>
            <a:endParaRPr lang="en-CA" sz="1837" dirty="0">
              <a:solidFill>
                <a:srgbClr val="688E26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No correlation: </a:t>
            </a:r>
          </a:p>
          <a:p>
            <a:pPr marL="1133582" lvl="1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fasting blood sugar, cholesterol and resting blood pressure</a:t>
            </a: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Positive correlations: </a:t>
            </a:r>
          </a:p>
          <a:p>
            <a:pPr marL="1133582" lvl="1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Age (especially in men), ST depression seen after exercise</a:t>
            </a: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Negative correlations: </a:t>
            </a:r>
          </a:p>
          <a:p>
            <a:pPr marL="1133582" lvl="1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maximum heart rate achieved after exercise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903BFA7-E436-33BE-5BF4-BF7454685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401" y="12723430"/>
            <a:ext cx="3586091" cy="386470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ABBC57B-58C2-9CE5-C533-03C37E7340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7544" y="12700000"/>
            <a:ext cx="4780206" cy="422300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F5FAF9BE-FAF3-DF1D-656B-6926D268F1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401" y="16993858"/>
            <a:ext cx="3657099" cy="3864707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4494DB2-9FDD-4834-EC31-4AA25ABA80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4430" y="17220189"/>
            <a:ext cx="4780207" cy="3638376"/>
          </a:xfrm>
          <a:prstGeom prst="rect">
            <a:avLst/>
          </a:prstGeom>
        </p:spPr>
      </p:pic>
      <p:sp>
        <p:nvSpPr>
          <p:cNvPr id="59" name="Rectángulo: esquinas redondeadas 29">
            <a:extLst>
              <a:ext uri="{FF2B5EF4-FFF2-40B4-BE49-F238E27FC236}">
                <a16:creationId xmlns:a16="http://schemas.microsoft.com/office/drawing/2014/main" id="{9C1193EC-A99D-8DBA-2BE4-D7A279F7F802}"/>
              </a:ext>
            </a:extLst>
          </p:cNvPr>
          <p:cNvSpPr/>
          <p:nvPr/>
        </p:nvSpPr>
        <p:spPr>
          <a:xfrm>
            <a:off x="18991950" y="3181552"/>
            <a:ext cx="10613470" cy="13559947"/>
          </a:xfrm>
          <a:prstGeom prst="roundRect">
            <a:avLst>
              <a:gd name="adj" fmla="val 0"/>
            </a:avLst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1670"/>
              </a:spcAft>
            </a:pPr>
            <a:r>
              <a:rPr lang="en-CA" sz="3600" dirty="0">
                <a:solidFill>
                  <a:srgbClr val="688E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Testing Different Approaches</a:t>
            </a:r>
          </a:p>
          <a:p>
            <a:pPr>
              <a:spcAft>
                <a:spcPts val="1670"/>
              </a:spcAft>
            </a:pPr>
            <a:endParaRPr lang="en-CA" sz="3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3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670"/>
              </a:spcAft>
            </a:pPr>
            <a:endParaRPr lang="en-CA" sz="3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8183B667-A1C5-3ADF-140C-0660F80B1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679700"/>
              </p:ext>
            </p:extLst>
          </p:nvPr>
        </p:nvGraphicFramePr>
        <p:xfrm>
          <a:off x="10885694" y="10889086"/>
          <a:ext cx="7025980" cy="193918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05196">
                  <a:extLst>
                    <a:ext uri="{9D8B030D-6E8A-4147-A177-3AD203B41FA5}">
                      <a16:colId xmlns:a16="http://schemas.microsoft.com/office/drawing/2014/main" val="918189156"/>
                    </a:ext>
                  </a:extLst>
                </a:gridCol>
                <a:gridCol w="1405196">
                  <a:extLst>
                    <a:ext uri="{9D8B030D-6E8A-4147-A177-3AD203B41FA5}">
                      <a16:colId xmlns:a16="http://schemas.microsoft.com/office/drawing/2014/main" val="1963785508"/>
                    </a:ext>
                  </a:extLst>
                </a:gridCol>
                <a:gridCol w="1405196">
                  <a:extLst>
                    <a:ext uri="{9D8B030D-6E8A-4147-A177-3AD203B41FA5}">
                      <a16:colId xmlns:a16="http://schemas.microsoft.com/office/drawing/2014/main" val="1024177664"/>
                    </a:ext>
                  </a:extLst>
                </a:gridCol>
                <a:gridCol w="1405196">
                  <a:extLst>
                    <a:ext uri="{9D8B030D-6E8A-4147-A177-3AD203B41FA5}">
                      <a16:colId xmlns:a16="http://schemas.microsoft.com/office/drawing/2014/main" val="2839489297"/>
                    </a:ext>
                  </a:extLst>
                </a:gridCol>
                <a:gridCol w="1405196">
                  <a:extLst>
                    <a:ext uri="{9D8B030D-6E8A-4147-A177-3AD203B41FA5}">
                      <a16:colId xmlns:a16="http://schemas.microsoft.com/office/drawing/2014/main" val="4236863768"/>
                    </a:ext>
                  </a:extLst>
                </a:gridCol>
              </a:tblGrid>
              <a:tr h="537104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70707"/>
                          </a:solidFill>
                        </a:rPr>
                        <a:t>Model</a:t>
                      </a:r>
                    </a:p>
                  </a:txBody>
                  <a:tcPr>
                    <a:solidFill>
                      <a:srgbClr val="AAEF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70707"/>
                          </a:solidFill>
                        </a:rPr>
                        <a:t>F-score</a:t>
                      </a:r>
                    </a:p>
                  </a:txBody>
                  <a:tcPr>
                    <a:solidFill>
                      <a:srgbClr val="AAEF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70707"/>
                          </a:solidFill>
                        </a:rPr>
                        <a:t>Precision</a:t>
                      </a:r>
                    </a:p>
                  </a:txBody>
                  <a:tcPr>
                    <a:solidFill>
                      <a:srgbClr val="AAEF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70707"/>
                          </a:solidFill>
                        </a:rPr>
                        <a:t>Recall</a:t>
                      </a:r>
                    </a:p>
                  </a:txBody>
                  <a:tcPr>
                    <a:solidFill>
                      <a:srgbClr val="AAEF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70707"/>
                          </a:solidFill>
                        </a:rPr>
                        <a:t>Accuracy</a:t>
                      </a:r>
                    </a:p>
                  </a:txBody>
                  <a:tcPr>
                    <a:solidFill>
                      <a:srgbClr val="AA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89122"/>
                  </a:ext>
                </a:extLst>
              </a:tr>
              <a:tr h="537104">
                <a:tc>
                  <a:txBody>
                    <a:bodyPr/>
                    <a:lstStyle/>
                    <a:p>
                      <a:r>
                        <a:rPr lang="en-US" sz="2000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0.829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0.834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516206"/>
                  </a:ext>
                </a:extLst>
              </a:tr>
              <a:tr h="537104">
                <a:tc>
                  <a:txBody>
                    <a:bodyPr/>
                    <a:lstStyle/>
                    <a:p>
                      <a:r>
                        <a:rPr lang="en-US" sz="20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0.830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960944"/>
                  </a:ext>
                </a:extLst>
              </a:tr>
            </a:tbl>
          </a:graphicData>
        </a:graphic>
      </p:graphicFrame>
      <p:graphicFrame>
        <p:nvGraphicFramePr>
          <p:cNvPr id="89" name="Table 9">
            <a:extLst>
              <a:ext uri="{FF2B5EF4-FFF2-40B4-BE49-F238E27FC236}">
                <a16:creationId xmlns:a16="http://schemas.microsoft.com/office/drawing/2014/main" id="{FEAD8E45-2F2E-BA1A-00A3-5C5043D02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286048"/>
              </p:ext>
            </p:extLst>
          </p:nvPr>
        </p:nvGraphicFramePr>
        <p:xfrm>
          <a:off x="11096235" y="17985801"/>
          <a:ext cx="6947579" cy="161131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22366">
                  <a:extLst>
                    <a:ext uri="{9D8B030D-6E8A-4147-A177-3AD203B41FA5}">
                      <a16:colId xmlns:a16="http://schemas.microsoft.com/office/drawing/2014/main" val="918189156"/>
                    </a:ext>
                  </a:extLst>
                </a:gridCol>
                <a:gridCol w="1145226">
                  <a:extLst>
                    <a:ext uri="{9D8B030D-6E8A-4147-A177-3AD203B41FA5}">
                      <a16:colId xmlns:a16="http://schemas.microsoft.com/office/drawing/2014/main" val="196378550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24177664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839489297"/>
                    </a:ext>
                  </a:extLst>
                </a:gridCol>
                <a:gridCol w="1351112">
                  <a:extLst>
                    <a:ext uri="{9D8B030D-6E8A-4147-A177-3AD203B41FA5}">
                      <a16:colId xmlns:a16="http://schemas.microsoft.com/office/drawing/2014/main" val="4236863768"/>
                    </a:ext>
                  </a:extLst>
                </a:gridCol>
              </a:tblGrid>
              <a:tr h="537104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70707"/>
                          </a:solidFill>
                        </a:rPr>
                        <a:t>Model</a:t>
                      </a:r>
                    </a:p>
                  </a:txBody>
                  <a:tcPr>
                    <a:solidFill>
                      <a:srgbClr val="AAEF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70707"/>
                          </a:solidFill>
                        </a:rPr>
                        <a:t>F-score</a:t>
                      </a:r>
                    </a:p>
                  </a:txBody>
                  <a:tcPr>
                    <a:solidFill>
                      <a:srgbClr val="AAEF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70707"/>
                          </a:solidFill>
                        </a:rPr>
                        <a:t>Precision</a:t>
                      </a:r>
                    </a:p>
                  </a:txBody>
                  <a:tcPr>
                    <a:solidFill>
                      <a:srgbClr val="AAEF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70707"/>
                          </a:solidFill>
                        </a:rPr>
                        <a:t>Recall</a:t>
                      </a:r>
                    </a:p>
                  </a:txBody>
                  <a:tcPr>
                    <a:solidFill>
                      <a:srgbClr val="AAEF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70707"/>
                          </a:solidFill>
                        </a:rPr>
                        <a:t>Accuracy</a:t>
                      </a:r>
                    </a:p>
                  </a:txBody>
                  <a:tcPr>
                    <a:solidFill>
                      <a:srgbClr val="AA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89122"/>
                  </a:ext>
                </a:extLst>
              </a:tr>
              <a:tr h="537104">
                <a:tc>
                  <a:txBody>
                    <a:bodyPr/>
                    <a:lstStyle/>
                    <a:p>
                      <a:r>
                        <a:rPr lang="en-US" sz="2000" dirty="0"/>
                        <a:t>Test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0.781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0.836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516206"/>
                  </a:ext>
                </a:extLst>
              </a:tr>
              <a:tr h="537104">
                <a:tc>
                  <a:txBody>
                    <a:bodyPr/>
                    <a:lstStyle/>
                    <a:p>
                      <a:r>
                        <a:rPr lang="en-US" sz="2000" dirty="0"/>
                        <a:t>Validation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0.830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960944"/>
                  </a:ext>
                </a:extLst>
              </a:tr>
            </a:tbl>
          </a:graphicData>
        </a:graphic>
      </p:graphicFrame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4329674-296D-6E1D-D747-827E9389B49E}"/>
              </a:ext>
            </a:extLst>
          </p:cNvPr>
          <p:cNvGrpSpPr/>
          <p:nvPr/>
        </p:nvGrpSpPr>
        <p:grpSpPr>
          <a:xfrm>
            <a:off x="19274540" y="4350285"/>
            <a:ext cx="9892330" cy="11827353"/>
            <a:chOff x="19350464" y="8833811"/>
            <a:chExt cx="9892330" cy="11827353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C34839B3-B9E0-DEAC-BB22-B11926A08873}"/>
                </a:ext>
              </a:extLst>
            </p:cNvPr>
            <p:cNvSpPr/>
            <p:nvPr/>
          </p:nvSpPr>
          <p:spPr>
            <a:xfrm>
              <a:off x="22029402" y="9539633"/>
              <a:ext cx="1900800" cy="854601"/>
            </a:xfrm>
            <a:prstGeom prst="roundRect">
              <a:avLst/>
            </a:prstGeom>
            <a:solidFill>
              <a:srgbClr val="AAEFDF"/>
            </a:solidFill>
            <a:ln>
              <a:solidFill>
                <a:srgbClr val="553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70707"/>
                  </a:solidFill>
                </a:rPr>
                <a:t>EDA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3F2C3696-CB04-6F8E-1CEA-7874129502D7}"/>
                </a:ext>
              </a:extLst>
            </p:cNvPr>
            <p:cNvSpPr/>
            <p:nvPr/>
          </p:nvSpPr>
          <p:spPr>
            <a:xfrm>
              <a:off x="22030154" y="11782333"/>
              <a:ext cx="1899296" cy="854511"/>
            </a:xfrm>
            <a:prstGeom prst="roundRect">
              <a:avLst/>
            </a:prstGeom>
            <a:solidFill>
              <a:srgbClr val="AAEFDF"/>
            </a:solidFill>
            <a:ln>
              <a:solidFill>
                <a:srgbClr val="553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70707"/>
                  </a:solidFill>
                </a:rPr>
                <a:t>Feature Selection</a:t>
              </a:r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F3EA7642-7C7E-2558-70B7-D593B4F91C14}"/>
                </a:ext>
              </a:extLst>
            </p:cNvPr>
            <p:cNvSpPr/>
            <p:nvPr/>
          </p:nvSpPr>
          <p:spPr>
            <a:xfrm>
              <a:off x="22030154" y="18619168"/>
              <a:ext cx="1899296" cy="854511"/>
            </a:xfrm>
            <a:prstGeom prst="roundRect">
              <a:avLst/>
            </a:prstGeom>
            <a:solidFill>
              <a:srgbClr val="AAEFDF"/>
            </a:solidFill>
            <a:ln>
              <a:solidFill>
                <a:srgbClr val="553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70707"/>
                  </a:solidFill>
                </a:rPr>
                <a:t>Testing</a:t>
              </a:r>
            </a:p>
          </p:txBody>
        </p: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7EB981CF-D107-095F-4B9B-05E33EC73F29}"/>
                </a:ext>
              </a:extLst>
            </p:cNvPr>
            <p:cNvSpPr/>
            <p:nvPr/>
          </p:nvSpPr>
          <p:spPr>
            <a:xfrm>
              <a:off x="22030154" y="19806653"/>
              <a:ext cx="1899296" cy="854511"/>
            </a:xfrm>
            <a:prstGeom prst="roundRect">
              <a:avLst/>
            </a:prstGeom>
            <a:solidFill>
              <a:srgbClr val="AAEFDF"/>
            </a:solidFill>
            <a:ln>
              <a:solidFill>
                <a:srgbClr val="553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70707"/>
                  </a:solidFill>
                </a:rPr>
                <a:t>Future Extensions</a:t>
              </a: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CE4017B2-0FA4-9AE7-61B9-80C53574EA10}"/>
                </a:ext>
              </a:extLst>
            </p:cNvPr>
            <p:cNvSpPr/>
            <p:nvPr/>
          </p:nvSpPr>
          <p:spPr>
            <a:xfrm>
              <a:off x="26050248" y="11130065"/>
              <a:ext cx="3192546" cy="501639"/>
            </a:xfrm>
            <a:prstGeom prst="roundRect">
              <a:avLst/>
            </a:prstGeom>
            <a:solidFill>
              <a:srgbClr val="AAEFDF">
                <a:alpha val="40000"/>
              </a:srgbClr>
            </a:solidFill>
            <a:ln>
              <a:solidFill>
                <a:srgbClr val="55355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553555"/>
                  </a:solidFill>
                </a:rPr>
                <a:t>Trends and Descriptions</a:t>
              </a:r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AA2FA7E5-34D3-7591-5704-EFFE22EBB5DA}"/>
                </a:ext>
              </a:extLst>
            </p:cNvPr>
            <p:cNvSpPr/>
            <p:nvPr/>
          </p:nvSpPr>
          <p:spPr>
            <a:xfrm>
              <a:off x="26050248" y="10398955"/>
              <a:ext cx="3192546" cy="501639"/>
            </a:xfrm>
            <a:prstGeom prst="roundRect">
              <a:avLst/>
            </a:prstGeom>
            <a:solidFill>
              <a:srgbClr val="AAEFDF">
                <a:alpha val="40000"/>
              </a:srgbClr>
            </a:solidFill>
            <a:ln>
              <a:solidFill>
                <a:srgbClr val="55355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553555"/>
                  </a:solidFill>
                </a:rPr>
                <a:t>Visualization</a:t>
              </a:r>
            </a:p>
          </p:txBody>
        </p: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5B262BEF-DFC3-D266-04BB-3019035BB2E4}"/>
                </a:ext>
              </a:extLst>
            </p:cNvPr>
            <p:cNvSpPr/>
            <p:nvPr/>
          </p:nvSpPr>
          <p:spPr>
            <a:xfrm>
              <a:off x="26050248" y="19791459"/>
              <a:ext cx="3192546" cy="501639"/>
            </a:xfrm>
            <a:prstGeom prst="roundRect">
              <a:avLst/>
            </a:prstGeom>
            <a:solidFill>
              <a:srgbClr val="AAEFDF">
                <a:alpha val="40000"/>
              </a:srgbClr>
            </a:solidFill>
            <a:ln>
              <a:solidFill>
                <a:srgbClr val="55355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553555"/>
                  </a:solidFill>
                </a:rPr>
                <a:t>Model Accuracy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05D4633-11A2-BF5A-0CB1-615F11B29B45}"/>
                </a:ext>
              </a:extLst>
            </p:cNvPr>
            <p:cNvCxnSpPr>
              <a:cxnSpLocks/>
              <a:stCxn id="76" idx="2"/>
              <a:endCxn id="105" idx="0"/>
            </p:cNvCxnSpPr>
            <p:nvPr/>
          </p:nvCxnSpPr>
          <p:spPr>
            <a:xfrm>
              <a:off x="22979802" y="12636844"/>
              <a:ext cx="0" cy="206226"/>
            </a:xfrm>
            <a:prstGeom prst="straightConnector1">
              <a:avLst/>
            </a:prstGeom>
            <a:ln w="22225">
              <a:solidFill>
                <a:srgbClr val="55355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2DD2F15-624A-6D99-250B-AD2EB2657982}"/>
                </a:ext>
              </a:extLst>
            </p:cNvPr>
            <p:cNvGrpSpPr/>
            <p:nvPr/>
          </p:nvGrpSpPr>
          <p:grpSpPr>
            <a:xfrm>
              <a:off x="20865742" y="12843070"/>
              <a:ext cx="4228120" cy="2070100"/>
              <a:chOff x="20845831" y="12458700"/>
              <a:chExt cx="4228120" cy="2070100"/>
            </a:xfrm>
          </p:grpSpPr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7374BD54-3DE8-8F5A-A6D3-38CF41D215C7}"/>
                  </a:ext>
                </a:extLst>
              </p:cNvPr>
              <p:cNvSpPr/>
              <p:nvPr/>
            </p:nvSpPr>
            <p:spPr>
              <a:xfrm>
                <a:off x="20845831" y="12458700"/>
                <a:ext cx="4228120" cy="2070100"/>
              </a:xfrm>
              <a:prstGeom prst="roundRect">
                <a:avLst>
                  <a:gd name="adj" fmla="val 9919"/>
                </a:avLst>
              </a:prstGeom>
              <a:noFill/>
              <a:ln>
                <a:solidFill>
                  <a:srgbClr val="553555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70707"/>
                  </a:solidFill>
                </a:endParaRPr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26498963-1591-D16D-92F2-726DB221D6E2}"/>
                  </a:ext>
                </a:extLst>
              </p:cNvPr>
              <p:cNvGrpSpPr/>
              <p:nvPr/>
            </p:nvGrpSpPr>
            <p:grpSpPr>
              <a:xfrm>
                <a:off x="20996040" y="12568859"/>
                <a:ext cx="3951720" cy="1815660"/>
                <a:chOff x="21034140" y="12568859"/>
                <a:chExt cx="3951720" cy="1815660"/>
              </a:xfrm>
            </p:grpSpPr>
            <p:sp>
              <p:nvSpPr>
                <p:cNvPr id="79" name="Rounded Rectangle 78">
                  <a:extLst>
                    <a:ext uri="{FF2B5EF4-FFF2-40B4-BE49-F238E27FC236}">
                      <a16:creationId xmlns:a16="http://schemas.microsoft.com/office/drawing/2014/main" id="{5E427842-E983-064F-B1D8-646E0FEB21BF}"/>
                    </a:ext>
                  </a:extLst>
                </p:cNvPr>
                <p:cNvSpPr/>
                <p:nvPr/>
              </p:nvSpPr>
              <p:spPr>
                <a:xfrm>
                  <a:off x="22060352" y="12568859"/>
                  <a:ext cx="1899296" cy="854601"/>
                </a:xfrm>
                <a:prstGeom prst="roundRect">
                  <a:avLst/>
                </a:prstGeom>
                <a:solidFill>
                  <a:srgbClr val="AAEFDF"/>
                </a:solidFill>
                <a:ln>
                  <a:solidFill>
                    <a:srgbClr val="5535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rgbClr val="070707"/>
                      </a:solidFill>
                    </a:rPr>
                    <a:t>Model Building</a:t>
                  </a:r>
                </a:p>
              </p:txBody>
            </p: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213A1DD4-8ED7-3AAA-EBFB-43E1F3B8CC3A}"/>
                    </a:ext>
                  </a:extLst>
                </p:cNvPr>
                <p:cNvGrpSpPr/>
                <p:nvPr/>
              </p:nvGrpSpPr>
              <p:grpSpPr>
                <a:xfrm>
                  <a:off x="21034140" y="13530008"/>
                  <a:ext cx="3951720" cy="854511"/>
                  <a:chOff x="21034140" y="13530008"/>
                  <a:chExt cx="3951720" cy="854511"/>
                </a:xfrm>
              </p:grpSpPr>
              <p:sp>
                <p:nvSpPr>
                  <p:cNvPr id="95" name="Rounded Rectangle 94">
                    <a:extLst>
                      <a:ext uri="{FF2B5EF4-FFF2-40B4-BE49-F238E27FC236}">
                        <a16:creationId xmlns:a16="http://schemas.microsoft.com/office/drawing/2014/main" id="{6D167234-722E-A91B-28B6-4D4809CA9845}"/>
                      </a:ext>
                    </a:extLst>
                  </p:cNvPr>
                  <p:cNvSpPr/>
                  <p:nvPr/>
                </p:nvSpPr>
                <p:spPr>
                  <a:xfrm>
                    <a:off x="21034140" y="13530008"/>
                    <a:ext cx="1899296" cy="854511"/>
                  </a:xfrm>
                  <a:prstGeom prst="roundRect">
                    <a:avLst/>
                  </a:prstGeom>
                  <a:solidFill>
                    <a:srgbClr val="AAEFDF"/>
                  </a:solidFill>
                  <a:ln>
                    <a:solidFill>
                      <a:srgbClr val="5535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rgbClr val="070707"/>
                        </a:solidFill>
                      </a:rPr>
                      <a:t>All Features</a:t>
                    </a:r>
                  </a:p>
                </p:txBody>
              </p:sp>
              <p:sp>
                <p:nvSpPr>
                  <p:cNvPr id="96" name="Rounded Rectangle 95">
                    <a:extLst>
                      <a:ext uri="{FF2B5EF4-FFF2-40B4-BE49-F238E27FC236}">
                        <a16:creationId xmlns:a16="http://schemas.microsoft.com/office/drawing/2014/main" id="{5E6E8702-3B3E-EC7B-432A-84FE422CF822}"/>
                      </a:ext>
                    </a:extLst>
                  </p:cNvPr>
                  <p:cNvSpPr/>
                  <p:nvPr/>
                </p:nvSpPr>
                <p:spPr>
                  <a:xfrm>
                    <a:off x="23086564" y="13530008"/>
                    <a:ext cx="1899296" cy="854511"/>
                  </a:xfrm>
                  <a:prstGeom prst="roundRect">
                    <a:avLst/>
                  </a:prstGeom>
                  <a:solidFill>
                    <a:srgbClr val="AAEFDF"/>
                  </a:solidFill>
                  <a:ln>
                    <a:solidFill>
                      <a:srgbClr val="5535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rgbClr val="070707"/>
                        </a:solidFill>
                      </a:rPr>
                      <a:t>Select Features</a:t>
                    </a:r>
                  </a:p>
                </p:txBody>
              </p:sp>
            </p:grpSp>
          </p:grpSp>
        </p:grp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D8E51537-38F1-C2F7-36C6-B9A78A0F8E21}"/>
                </a:ext>
              </a:extLst>
            </p:cNvPr>
            <p:cNvCxnSpPr>
              <a:cxnSpLocks/>
              <a:stCxn id="95" idx="2"/>
              <a:endCxn id="91" idx="0"/>
            </p:cNvCxnSpPr>
            <p:nvPr/>
          </p:nvCxnSpPr>
          <p:spPr>
            <a:xfrm flipH="1">
              <a:off x="20154895" y="14768889"/>
              <a:ext cx="1810704" cy="1087455"/>
            </a:xfrm>
            <a:prstGeom prst="straightConnector1">
              <a:avLst/>
            </a:prstGeom>
            <a:ln w="22225">
              <a:solidFill>
                <a:srgbClr val="553555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A78FD70-ADAD-FB8F-CAF3-19D747C24562}"/>
                </a:ext>
              </a:extLst>
            </p:cNvPr>
            <p:cNvCxnSpPr>
              <a:cxnSpLocks/>
              <a:stCxn id="95" idx="2"/>
              <a:endCxn id="92" idx="0"/>
            </p:cNvCxnSpPr>
            <p:nvPr/>
          </p:nvCxnSpPr>
          <p:spPr>
            <a:xfrm>
              <a:off x="21965599" y="14768889"/>
              <a:ext cx="69364" cy="1087455"/>
            </a:xfrm>
            <a:prstGeom prst="straightConnector1">
              <a:avLst/>
            </a:prstGeom>
            <a:ln w="22225">
              <a:solidFill>
                <a:srgbClr val="553555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BF8EDFEF-D671-CF49-5633-28A5E5233FA2}"/>
                </a:ext>
              </a:extLst>
            </p:cNvPr>
            <p:cNvCxnSpPr>
              <a:cxnSpLocks/>
              <a:stCxn id="95" idx="2"/>
              <a:endCxn id="93" idx="0"/>
            </p:cNvCxnSpPr>
            <p:nvPr/>
          </p:nvCxnSpPr>
          <p:spPr>
            <a:xfrm>
              <a:off x="21965599" y="14768889"/>
              <a:ext cx="1954238" cy="1087455"/>
            </a:xfrm>
            <a:prstGeom prst="straightConnector1">
              <a:avLst/>
            </a:prstGeom>
            <a:ln w="22225">
              <a:solidFill>
                <a:srgbClr val="553555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11DB0FD-2346-D33B-799D-24273B825CBA}"/>
                </a:ext>
              </a:extLst>
            </p:cNvPr>
            <p:cNvCxnSpPr>
              <a:cxnSpLocks/>
              <a:stCxn id="95" idx="2"/>
              <a:endCxn id="94" idx="0"/>
            </p:cNvCxnSpPr>
            <p:nvPr/>
          </p:nvCxnSpPr>
          <p:spPr>
            <a:xfrm>
              <a:off x="21965599" y="14768889"/>
              <a:ext cx="3839112" cy="1087455"/>
            </a:xfrm>
            <a:prstGeom prst="straightConnector1">
              <a:avLst/>
            </a:prstGeom>
            <a:ln w="22225">
              <a:solidFill>
                <a:srgbClr val="553555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5" name="Group 1044">
              <a:extLst>
                <a:ext uri="{FF2B5EF4-FFF2-40B4-BE49-F238E27FC236}">
                  <a16:creationId xmlns:a16="http://schemas.microsoft.com/office/drawing/2014/main" id="{C37F777B-0F82-CC7F-676E-502D4D622575}"/>
                </a:ext>
              </a:extLst>
            </p:cNvPr>
            <p:cNvGrpSpPr/>
            <p:nvPr/>
          </p:nvGrpSpPr>
          <p:grpSpPr>
            <a:xfrm>
              <a:off x="19350464" y="15856344"/>
              <a:ext cx="7258677" cy="2117503"/>
              <a:chOff x="19350464" y="15653144"/>
              <a:chExt cx="7258677" cy="2117503"/>
            </a:xfrm>
          </p:grpSpPr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EC0EA410-BB89-7FE3-29C2-E52DC57573CB}"/>
                  </a:ext>
                </a:extLst>
              </p:cNvPr>
              <p:cNvSpPr/>
              <p:nvPr/>
            </p:nvSpPr>
            <p:spPr>
              <a:xfrm>
                <a:off x="19350464" y="15653144"/>
                <a:ext cx="1608861" cy="854601"/>
              </a:xfrm>
              <a:prstGeom prst="roundRect">
                <a:avLst/>
              </a:prstGeom>
              <a:solidFill>
                <a:srgbClr val="AAEFDF"/>
              </a:solidFill>
              <a:ln>
                <a:solidFill>
                  <a:srgbClr val="5535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70707"/>
                    </a:solidFill>
                  </a:rPr>
                  <a:t>Logistic Regression</a:t>
                </a:r>
              </a:p>
            </p:txBody>
          </p:sp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64FCA58F-0441-321B-96F6-42883A9A2487}"/>
                  </a:ext>
                </a:extLst>
              </p:cNvPr>
              <p:cNvSpPr/>
              <p:nvPr/>
            </p:nvSpPr>
            <p:spPr>
              <a:xfrm>
                <a:off x="21230532" y="15653144"/>
                <a:ext cx="1608861" cy="854601"/>
              </a:xfrm>
              <a:prstGeom prst="roundRect">
                <a:avLst/>
              </a:prstGeom>
              <a:solidFill>
                <a:srgbClr val="AAEFDF"/>
              </a:solidFill>
              <a:ln>
                <a:solidFill>
                  <a:srgbClr val="5535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70707"/>
                    </a:solidFill>
                  </a:rPr>
                  <a:t>Decision Tree</a:t>
                </a:r>
              </a:p>
            </p:txBody>
          </p:sp>
          <p:sp>
            <p:nvSpPr>
              <p:cNvPr id="93" name="Rounded Rectangle 92">
                <a:extLst>
                  <a:ext uri="{FF2B5EF4-FFF2-40B4-BE49-F238E27FC236}">
                    <a16:creationId xmlns:a16="http://schemas.microsoft.com/office/drawing/2014/main" id="{D5136AA1-3416-0468-BE7C-CD5F58C26BD0}"/>
                  </a:ext>
                </a:extLst>
              </p:cNvPr>
              <p:cNvSpPr/>
              <p:nvPr/>
            </p:nvSpPr>
            <p:spPr>
              <a:xfrm>
                <a:off x="23115406" y="15653144"/>
                <a:ext cx="1608861" cy="854601"/>
              </a:xfrm>
              <a:prstGeom prst="roundRect">
                <a:avLst/>
              </a:prstGeom>
              <a:solidFill>
                <a:srgbClr val="AAEFDF"/>
              </a:solidFill>
              <a:ln>
                <a:solidFill>
                  <a:srgbClr val="5535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70707"/>
                    </a:solidFill>
                  </a:rPr>
                  <a:t>Random Forest</a:t>
                </a:r>
              </a:p>
            </p:txBody>
          </p:sp>
          <p:sp>
            <p:nvSpPr>
              <p:cNvPr id="94" name="Rounded Rectangle 93">
                <a:extLst>
                  <a:ext uri="{FF2B5EF4-FFF2-40B4-BE49-F238E27FC236}">
                    <a16:creationId xmlns:a16="http://schemas.microsoft.com/office/drawing/2014/main" id="{9E861D1D-1939-B7B2-1CB7-33A64C487070}"/>
                  </a:ext>
                </a:extLst>
              </p:cNvPr>
              <p:cNvSpPr/>
              <p:nvPr/>
            </p:nvSpPr>
            <p:spPr>
              <a:xfrm>
                <a:off x="25000280" y="15653144"/>
                <a:ext cx="1608861" cy="854601"/>
              </a:xfrm>
              <a:prstGeom prst="roundRect">
                <a:avLst/>
              </a:prstGeom>
              <a:solidFill>
                <a:srgbClr val="AAEFDF"/>
              </a:solidFill>
              <a:ln>
                <a:solidFill>
                  <a:srgbClr val="5535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70707"/>
                    </a:solidFill>
                  </a:rPr>
                  <a:t>Neural Network</a:t>
                </a:r>
              </a:p>
            </p:txBody>
          </p: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479F8CB1-47D3-E877-0F57-CF41E222EACB}"/>
                  </a:ext>
                </a:extLst>
              </p:cNvPr>
              <p:cNvCxnSpPr>
                <a:cxnSpLocks/>
                <a:stCxn id="91" idx="2"/>
                <a:endCxn id="80" idx="0"/>
              </p:cNvCxnSpPr>
              <p:nvPr/>
            </p:nvCxnSpPr>
            <p:spPr>
              <a:xfrm>
                <a:off x="20154895" y="16507745"/>
                <a:ext cx="0" cy="401242"/>
              </a:xfrm>
              <a:prstGeom prst="straightConnector1">
                <a:avLst/>
              </a:prstGeom>
              <a:ln w="22225">
                <a:solidFill>
                  <a:srgbClr val="55355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3AB9938D-18EE-7E70-D69D-0CBA2A191477}"/>
                  </a:ext>
                </a:extLst>
              </p:cNvPr>
              <p:cNvCxnSpPr>
                <a:cxnSpLocks/>
                <a:stCxn id="92" idx="2"/>
                <a:endCxn id="127" idx="0"/>
              </p:cNvCxnSpPr>
              <p:nvPr/>
            </p:nvCxnSpPr>
            <p:spPr>
              <a:xfrm>
                <a:off x="22034963" y="16507745"/>
                <a:ext cx="0" cy="401242"/>
              </a:xfrm>
              <a:prstGeom prst="straightConnector1">
                <a:avLst/>
              </a:prstGeom>
              <a:ln w="22225">
                <a:solidFill>
                  <a:srgbClr val="55355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14AD9E3C-F120-35CE-96F2-76C288665735}"/>
                  </a:ext>
                </a:extLst>
              </p:cNvPr>
              <p:cNvCxnSpPr>
                <a:cxnSpLocks/>
                <a:stCxn id="93" idx="2"/>
                <a:endCxn id="129" idx="0"/>
              </p:cNvCxnSpPr>
              <p:nvPr/>
            </p:nvCxnSpPr>
            <p:spPr>
              <a:xfrm>
                <a:off x="23919837" y="16507745"/>
                <a:ext cx="0" cy="401242"/>
              </a:xfrm>
              <a:prstGeom prst="straightConnector1">
                <a:avLst/>
              </a:prstGeom>
              <a:ln w="22225">
                <a:solidFill>
                  <a:srgbClr val="55355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2D796CF7-6373-5989-C07A-2DBB4618B44C}"/>
                  </a:ext>
                </a:extLst>
              </p:cNvPr>
              <p:cNvSpPr/>
              <p:nvPr/>
            </p:nvSpPr>
            <p:spPr>
              <a:xfrm>
                <a:off x="19350464" y="16908987"/>
                <a:ext cx="1608861" cy="854511"/>
              </a:xfrm>
              <a:prstGeom prst="roundRect">
                <a:avLst/>
              </a:prstGeom>
              <a:solidFill>
                <a:srgbClr val="AAEFDF"/>
              </a:solidFill>
              <a:ln>
                <a:solidFill>
                  <a:srgbClr val="5535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70707"/>
                    </a:solidFill>
                  </a:rPr>
                  <a:t>Validation</a:t>
                </a:r>
              </a:p>
            </p:txBody>
          </p:sp>
          <p:sp>
            <p:nvSpPr>
              <p:cNvPr id="127" name="Rounded Rectangle 126">
                <a:extLst>
                  <a:ext uri="{FF2B5EF4-FFF2-40B4-BE49-F238E27FC236}">
                    <a16:creationId xmlns:a16="http://schemas.microsoft.com/office/drawing/2014/main" id="{A6E90664-07F6-1AC2-2575-EE5E021A3B1A}"/>
                  </a:ext>
                </a:extLst>
              </p:cNvPr>
              <p:cNvSpPr/>
              <p:nvPr/>
            </p:nvSpPr>
            <p:spPr>
              <a:xfrm>
                <a:off x="21230532" y="16908987"/>
                <a:ext cx="1608861" cy="854511"/>
              </a:xfrm>
              <a:prstGeom prst="roundRect">
                <a:avLst/>
              </a:prstGeom>
              <a:solidFill>
                <a:srgbClr val="AAEFDF"/>
              </a:solidFill>
              <a:ln>
                <a:solidFill>
                  <a:srgbClr val="5535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70707"/>
                    </a:solidFill>
                  </a:rPr>
                  <a:t>Validation</a:t>
                </a:r>
              </a:p>
            </p:txBody>
          </p:sp>
          <p:sp>
            <p:nvSpPr>
              <p:cNvPr id="129" name="Rounded Rectangle 128">
                <a:extLst>
                  <a:ext uri="{FF2B5EF4-FFF2-40B4-BE49-F238E27FC236}">
                    <a16:creationId xmlns:a16="http://schemas.microsoft.com/office/drawing/2014/main" id="{3A63E5B9-3FEC-959C-FC15-C681DE2869CC}"/>
                  </a:ext>
                </a:extLst>
              </p:cNvPr>
              <p:cNvSpPr/>
              <p:nvPr/>
            </p:nvSpPr>
            <p:spPr>
              <a:xfrm>
                <a:off x="23115406" y="16908987"/>
                <a:ext cx="1608861" cy="854511"/>
              </a:xfrm>
              <a:prstGeom prst="roundRect">
                <a:avLst/>
              </a:prstGeom>
              <a:solidFill>
                <a:srgbClr val="AAEFDF"/>
              </a:solidFill>
              <a:ln>
                <a:solidFill>
                  <a:srgbClr val="5535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70707"/>
                    </a:solidFill>
                  </a:rPr>
                  <a:t>Validation</a:t>
                </a:r>
              </a:p>
            </p:txBody>
          </p:sp>
          <p:sp>
            <p:nvSpPr>
              <p:cNvPr id="131" name="Rounded Rectangle 130">
                <a:extLst>
                  <a:ext uri="{FF2B5EF4-FFF2-40B4-BE49-F238E27FC236}">
                    <a16:creationId xmlns:a16="http://schemas.microsoft.com/office/drawing/2014/main" id="{6F4B2609-5063-A014-4CA4-DE2D49E46577}"/>
                  </a:ext>
                </a:extLst>
              </p:cNvPr>
              <p:cNvSpPr/>
              <p:nvPr/>
            </p:nvSpPr>
            <p:spPr>
              <a:xfrm>
                <a:off x="25000280" y="16916136"/>
                <a:ext cx="1608861" cy="854511"/>
              </a:xfrm>
              <a:prstGeom prst="roundRect">
                <a:avLst/>
              </a:prstGeom>
              <a:solidFill>
                <a:srgbClr val="AAEFDF"/>
              </a:solidFill>
              <a:ln>
                <a:solidFill>
                  <a:srgbClr val="5535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70707"/>
                    </a:solidFill>
                  </a:rPr>
                  <a:t>Validation</a:t>
                </a:r>
              </a:p>
            </p:txBody>
          </p: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471BB48C-891C-4964-07C1-94D0F87647AC}"/>
                  </a:ext>
                </a:extLst>
              </p:cNvPr>
              <p:cNvCxnSpPr>
                <a:cxnSpLocks/>
                <a:stCxn id="94" idx="2"/>
                <a:endCxn id="131" idx="0"/>
              </p:cNvCxnSpPr>
              <p:nvPr/>
            </p:nvCxnSpPr>
            <p:spPr>
              <a:xfrm>
                <a:off x="25804711" y="16507745"/>
                <a:ext cx="0" cy="408391"/>
              </a:xfrm>
              <a:prstGeom prst="straightConnector1">
                <a:avLst/>
              </a:prstGeom>
              <a:ln w="22225">
                <a:solidFill>
                  <a:srgbClr val="55355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D687981F-F545-DC9E-3E83-E1CEA13F27BC}"/>
                </a:ext>
              </a:extLst>
            </p:cNvPr>
            <p:cNvCxnSpPr>
              <a:cxnSpLocks/>
              <a:stCxn id="80" idx="2"/>
              <a:endCxn id="81" idx="0"/>
            </p:cNvCxnSpPr>
            <p:nvPr/>
          </p:nvCxnSpPr>
          <p:spPr>
            <a:xfrm>
              <a:off x="20154895" y="17966698"/>
              <a:ext cx="2824907" cy="652470"/>
            </a:xfrm>
            <a:prstGeom prst="straightConnector1">
              <a:avLst/>
            </a:prstGeom>
            <a:ln w="22225">
              <a:solidFill>
                <a:srgbClr val="55355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F144A62F-C900-2872-BD4A-1AD3C2DBD95B}"/>
                </a:ext>
              </a:extLst>
            </p:cNvPr>
            <p:cNvCxnSpPr>
              <a:cxnSpLocks/>
              <a:stCxn id="96" idx="2"/>
              <a:endCxn id="91" idx="0"/>
            </p:cNvCxnSpPr>
            <p:nvPr/>
          </p:nvCxnSpPr>
          <p:spPr>
            <a:xfrm flipH="1">
              <a:off x="20154895" y="14768889"/>
              <a:ext cx="3863128" cy="1087455"/>
            </a:xfrm>
            <a:prstGeom prst="straightConnector1">
              <a:avLst/>
            </a:prstGeom>
            <a:ln w="22225">
              <a:solidFill>
                <a:srgbClr val="553555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0426E47F-D235-A162-4A33-14E15237324A}"/>
                </a:ext>
              </a:extLst>
            </p:cNvPr>
            <p:cNvCxnSpPr>
              <a:cxnSpLocks/>
              <a:stCxn id="96" idx="2"/>
              <a:endCxn id="92" idx="0"/>
            </p:cNvCxnSpPr>
            <p:nvPr/>
          </p:nvCxnSpPr>
          <p:spPr>
            <a:xfrm flipH="1">
              <a:off x="22034963" y="14768889"/>
              <a:ext cx="1983060" cy="1087455"/>
            </a:xfrm>
            <a:prstGeom prst="straightConnector1">
              <a:avLst/>
            </a:prstGeom>
            <a:ln w="22225">
              <a:solidFill>
                <a:srgbClr val="553555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EE034F5A-3ACC-EF08-45A5-064EBB18D22C}"/>
                </a:ext>
              </a:extLst>
            </p:cNvPr>
            <p:cNvCxnSpPr>
              <a:cxnSpLocks/>
              <a:stCxn id="96" idx="2"/>
              <a:endCxn id="93" idx="0"/>
            </p:cNvCxnSpPr>
            <p:nvPr/>
          </p:nvCxnSpPr>
          <p:spPr>
            <a:xfrm flipH="1">
              <a:off x="23919837" y="14768889"/>
              <a:ext cx="98186" cy="1087455"/>
            </a:xfrm>
            <a:prstGeom prst="straightConnector1">
              <a:avLst/>
            </a:prstGeom>
            <a:ln w="22225">
              <a:solidFill>
                <a:srgbClr val="553555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E8728AFD-2728-4860-5C6A-A7D3E34637BC}"/>
                </a:ext>
              </a:extLst>
            </p:cNvPr>
            <p:cNvCxnSpPr>
              <a:cxnSpLocks/>
              <a:stCxn id="96" idx="2"/>
              <a:endCxn id="94" idx="0"/>
            </p:cNvCxnSpPr>
            <p:nvPr/>
          </p:nvCxnSpPr>
          <p:spPr>
            <a:xfrm>
              <a:off x="24018023" y="14768889"/>
              <a:ext cx="1786688" cy="1087455"/>
            </a:xfrm>
            <a:prstGeom prst="straightConnector1">
              <a:avLst/>
            </a:prstGeom>
            <a:ln w="22225">
              <a:solidFill>
                <a:srgbClr val="553555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C2CC9C0C-41FD-07D0-B00E-DDE7ABCF0B1D}"/>
                </a:ext>
              </a:extLst>
            </p:cNvPr>
            <p:cNvCxnSpPr>
              <a:cxnSpLocks/>
              <a:stCxn id="81" idx="2"/>
              <a:endCxn id="83" idx="0"/>
            </p:cNvCxnSpPr>
            <p:nvPr/>
          </p:nvCxnSpPr>
          <p:spPr>
            <a:xfrm>
              <a:off x="22979802" y="19473679"/>
              <a:ext cx="0" cy="332974"/>
            </a:xfrm>
            <a:prstGeom prst="straightConnector1">
              <a:avLst/>
            </a:prstGeom>
            <a:ln w="22225">
              <a:solidFill>
                <a:srgbClr val="55355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7FD9E80D-1467-79A2-53FB-F11CE6B5D13A}"/>
                </a:ext>
              </a:extLst>
            </p:cNvPr>
            <p:cNvCxnSpPr>
              <a:cxnSpLocks/>
              <a:stCxn id="97" idx="1"/>
              <a:endCxn id="76" idx="3"/>
            </p:cNvCxnSpPr>
            <p:nvPr/>
          </p:nvCxnSpPr>
          <p:spPr>
            <a:xfrm flipH="1">
              <a:off x="23929450" y="11380885"/>
              <a:ext cx="2120798" cy="828704"/>
            </a:xfrm>
            <a:prstGeom prst="straightConnector1">
              <a:avLst/>
            </a:prstGeom>
            <a:ln w="22225">
              <a:solidFill>
                <a:srgbClr val="553555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0994F665-ACE6-660A-BF65-13531ED3DA86}"/>
                </a:ext>
              </a:extLst>
            </p:cNvPr>
            <p:cNvCxnSpPr>
              <a:cxnSpLocks/>
              <a:stCxn id="3" idx="3"/>
              <a:endCxn id="98" idx="1"/>
            </p:cNvCxnSpPr>
            <p:nvPr/>
          </p:nvCxnSpPr>
          <p:spPr>
            <a:xfrm>
              <a:off x="23930202" y="9966934"/>
              <a:ext cx="2120046" cy="682841"/>
            </a:xfrm>
            <a:prstGeom prst="straightConnector1">
              <a:avLst/>
            </a:prstGeom>
            <a:ln w="22225">
              <a:solidFill>
                <a:srgbClr val="55355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BB1E9FE-7735-7DAB-E460-740F3C51B29A}"/>
                </a:ext>
              </a:extLst>
            </p:cNvPr>
            <p:cNvCxnSpPr>
              <a:cxnSpLocks/>
              <a:stCxn id="98" idx="2"/>
              <a:endCxn id="97" idx="0"/>
            </p:cNvCxnSpPr>
            <p:nvPr/>
          </p:nvCxnSpPr>
          <p:spPr>
            <a:xfrm>
              <a:off x="27646521" y="10900594"/>
              <a:ext cx="0" cy="229471"/>
            </a:xfrm>
            <a:prstGeom prst="straightConnector1">
              <a:avLst/>
            </a:prstGeom>
            <a:ln w="22225">
              <a:solidFill>
                <a:srgbClr val="55355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ounded Rectangle 169">
              <a:extLst>
                <a:ext uri="{FF2B5EF4-FFF2-40B4-BE49-F238E27FC236}">
                  <a16:creationId xmlns:a16="http://schemas.microsoft.com/office/drawing/2014/main" id="{73154C42-506F-44CC-46EE-91A8774AD44F}"/>
                </a:ext>
              </a:extLst>
            </p:cNvPr>
            <p:cNvSpPr/>
            <p:nvPr/>
          </p:nvSpPr>
          <p:spPr>
            <a:xfrm>
              <a:off x="22029402" y="10739324"/>
              <a:ext cx="1900800" cy="854601"/>
            </a:xfrm>
            <a:prstGeom prst="roundRect">
              <a:avLst/>
            </a:prstGeom>
            <a:solidFill>
              <a:srgbClr val="AAEFDF"/>
            </a:solidFill>
            <a:ln>
              <a:solidFill>
                <a:srgbClr val="553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70707"/>
                  </a:solidFill>
                </a:rPr>
                <a:t>Correlation</a:t>
              </a:r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9329BFD6-3FAE-9937-57FD-AF019A3E8088}"/>
                </a:ext>
              </a:extLst>
            </p:cNvPr>
            <p:cNvCxnSpPr>
              <a:cxnSpLocks/>
              <a:stCxn id="3" idx="2"/>
              <a:endCxn id="170" idx="0"/>
            </p:cNvCxnSpPr>
            <p:nvPr/>
          </p:nvCxnSpPr>
          <p:spPr>
            <a:xfrm>
              <a:off x="22979802" y="10394234"/>
              <a:ext cx="0" cy="345090"/>
            </a:xfrm>
            <a:prstGeom prst="straightConnector1">
              <a:avLst/>
            </a:prstGeom>
            <a:ln w="22225">
              <a:solidFill>
                <a:srgbClr val="55355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0E1230A3-45EF-6BC6-2219-302C7C3C1C75}"/>
                </a:ext>
              </a:extLst>
            </p:cNvPr>
            <p:cNvCxnSpPr>
              <a:cxnSpLocks/>
              <a:stCxn id="170" idx="2"/>
              <a:endCxn id="76" idx="0"/>
            </p:cNvCxnSpPr>
            <p:nvPr/>
          </p:nvCxnSpPr>
          <p:spPr>
            <a:xfrm>
              <a:off x="22979802" y="11593925"/>
              <a:ext cx="0" cy="188408"/>
            </a:xfrm>
            <a:prstGeom prst="straightConnector1">
              <a:avLst/>
            </a:prstGeom>
            <a:ln w="22225">
              <a:solidFill>
                <a:srgbClr val="55355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DCD8FE08-DAAC-5AF4-A211-9DB0B706CFA7}"/>
                </a:ext>
              </a:extLst>
            </p:cNvPr>
            <p:cNvCxnSpPr>
              <a:cxnSpLocks/>
              <a:stCxn id="81" idx="3"/>
              <a:endCxn id="99" idx="1"/>
            </p:cNvCxnSpPr>
            <p:nvPr/>
          </p:nvCxnSpPr>
          <p:spPr>
            <a:xfrm>
              <a:off x="23929450" y="19046424"/>
              <a:ext cx="2120798" cy="995855"/>
            </a:xfrm>
            <a:prstGeom prst="straightConnector1">
              <a:avLst/>
            </a:prstGeom>
            <a:ln w="22225">
              <a:solidFill>
                <a:srgbClr val="55355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4" name="Rectangle 1063">
              <a:extLst>
                <a:ext uri="{FF2B5EF4-FFF2-40B4-BE49-F238E27FC236}">
                  <a16:creationId xmlns:a16="http://schemas.microsoft.com/office/drawing/2014/main" id="{4DA6702D-8819-700D-AA1A-1CA142C0DAEC}"/>
                </a:ext>
              </a:extLst>
            </p:cNvPr>
            <p:cNvSpPr/>
            <p:nvPr/>
          </p:nvSpPr>
          <p:spPr>
            <a:xfrm>
              <a:off x="22287264" y="8833811"/>
              <a:ext cx="1409094" cy="5016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553555"/>
                  </a:solidFill>
                </a:rPr>
                <a:t>Steps Taken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B261725-5870-C8A7-BB17-A0CF44590B3E}"/>
                </a:ext>
              </a:extLst>
            </p:cNvPr>
            <p:cNvSpPr/>
            <p:nvPr/>
          </p:nvSpPr>
          <p:spPr>
            <a:xfrm>
              <a:off x="26915748" y="8833811"/>
              <a:ext cx="1409094" cy="5016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553555"/>
                  </a:solidFill>
                </a:rPr>
                <a:t>Extracted Information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41876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L_Poster" id="{D2AD2BB2-B45E-AE47-81BD-3EDEE3DE5E0A}" vid="{AC3CCD3E-3945-7841-9901-CD258D3B5B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de Office</Template>
  <TotalTime>264</TotalTime>
  <Words>499</Words>
  <Application>Microsoft Macintosh PowerPoint</Application>
  <PresentationFormat>Custom</PresentationFormat>
  <Paragraphs>105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Futura Medium</vt:lpstr>
      <vt:lpstr>Futura Medium</vt:lpstr>
      <vt:lpstr>Garamond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Broniewski Adam</dc:creator>
  <cp:lastModifiedBy>Broniewski Adam</cp:lastModifiedBy>
  <cp:revision>7</cp:revision>
  <dcterms:created xsi:type="dcterms:W3CDTF">2022-06-15T13:54:58Z</dcterms:created>
  <dcterms:modified xsi:type="dcterms:W3CDTF">2022-06-15T18:25:52Z</dcterms:modified>
</cp:coreProperties>
</file>