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5" r:id="rId3"/>
    <p:sldId id="259" r:id="rId4"/>
    <p:sldId id="256" r:id="rId5"/>
    <p:sldId id="273" r:id="rId6"/>
    <p:sldId id="302" r:id="rId7"/>
    <p:sldId id="303" r:id="rId8"/>
    <p:sldId id="305" r:id="rId9"/>
    <p:sldId id="306" r:id="rId10"/>
    <p:sldId id="261" r:id="rId11"/>
    <p:sldId id="260" r:id="rId12"/>
    <p:sldId id="284" r:id="rId13"/>
    <p:sldId id="28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endParaRPr lang="ru-RU"/>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endParaRPr lang="ru-RU"/>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endParaRPr lang="ru-RU"/>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1FE249-0AEB-47E3-A583-CE2F1D3D1C4C}" type="slidenum">
              <a:rPr lang="ru-RU" smtClean="0"/>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endParaRPr lang="ru-RU"/>
          </a:p>
        </p:txBody>
      </p:sp>
      <p:sp>
        <p:nvSpPr>
          <p:cNvPr id="5" name="Date Placeholder 4"/>
          <p:cNvSpPr>
            <a:spLocks noGrp="1"/>
          </p:cNvSpPr>
          <p:nvPr>
            <p:ph type="dt" sz="half" idx="10"/>
          </p:nvPr>
        </p:nvSpPr>
        <p:spPr/>
        <p:txBody>
          <a:bodyPr/>
          <a:lstStyle/>
          <a:p>
            <a:fld id="{19E3844D-20C0-4AF4-97A4-9CEB014740DB}"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endParaRPr lang="ru-RU"/>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endParaRPr lang="ru-RU"/>
          </a:p>
        </p:txBody>
      </p:sp>
      <p:sp>
        <p:nvSpPr>
          <p:cNvPr id="5" name="Date Placeholder 4"/>
          <p:cNvSpPr>
            <a:spLocks noGrp="1"/>
          </p:cNvSpPr>
          <p:nvPr>
            <p:ph type="dt" sz="half" idx="10"/>
          </p:nvPr>
        </p:nvSpPr>
        <p:spPr/>
        <p:txBody>
          <a:bodyPr/>
          <a:lstStyle/>
          <a:p>
            <a:fld id="{19E3844D-20C0-4AF4-97A4-9CEB014740DB}"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1FE249-0AEB-47E3-A583-CE2F1D3D1C4C}" type="slidenum">
              <a:rPr lang="ru-RU" smtClean="0"/>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endParaRPr lang="ru-RU"/>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endParaRPr lang="ru-RU"/>
          </a:p>
        </p:txBody>
      </p:sp>
      <p:sp>
        <p:nvSpPr>
          <p:cNvPr id="5" name="Date Placeholder 4"/>
          <p:cNvSpPr>
            <a:spLocks noGrp="1"/>
          </p:cNvSpPr>
          <p:nvPr>
            <p:ph type="dt" sz="half" idx="10"/>
          </p:nvPr>
        </p:nvSpPr>
        <p:spPr/>
        <p:txBody>
          <a:bodyPr/>
          <a:lstStyle/>
          <a:p>
            <a:fld id="{19E3844D-20C0-4AF4-97A4-9CEB014740DB}"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1FE249-0AEB-47E3-A583-CE2F1D3D1C4C}" type="slidenum">
              <a:rPr lang="ru-RU" smtClean="0"/>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1FE249-0AEB-47E3-A583-CE2F1D3D1C4C}"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1FE249-0AEB-47E3-A583-CE2F1D3D1C4C}"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endParaRPr lang="ru-RU"/>
          </a:p>
        </p:txBody>
      </p:sp>
      <p:sp>
        <p:nvSpPr>
          <p:cNvPr id="4" name="Date Placeholder 3"/>
          <p:cNvSpPr>
            <a:spLocks noGrp="1"/>
          </p:cNvSpPr>
          <p:nvPr>
            <p:ph type="dt" sz="half" idx="10"/>
          </p:nvPr>
        </p:nvSpPr>
        <p:spPr/>
        <p:txBody>
          <a:bodyPr/>
          <a:lstStyle/>
          <a:p>
            <a:fld id="{19E3844D-20C0-4AF4-97A4-9CEB014740DB}"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5" name="Date Placeholder 4"/>
          <p:cNvSpPr>
            <a:spLocks noGrp="1"/>
          </p:cNvSpPr>
          <p:nvPr>
            <p:ph type="dt" sz="half" idx="10"/>
          </p:nvPr>
        </p:nvSpPr>
        <p:spPr/>
        <p:txBody>
          <a:bodyPr/>
          <a:lstStyle/>
          <a:p>
            <a:fld id="{19E3844D-20C0-4AF4-97A4-9CEB014740DB}"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7" name="Date Placeholder 6"/>
          <p:cNvSpPr>
            <a:spLocks noGrp="1"/>
          </p:cNvSpPr>
          <p:nvPr>
            <p:ph type="dt" sz="half" idx="10"/>
          </p:nvPr>
        </p:nvSpPr>
        <p:spPr/>
        <p:txBody>
          <a:bodyPr/>
          <a:lstStyle/>
          <a:p>
            <a:fld id="{19E3844D-20C0-4AF4-97A4-9CEB014740DB}" type="datetimeFigureOut">
              <a:rPr lang="ru-RU" smtClean="0"/>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1FE249-0AEB-47E3-A583-CE2F1D3D1C4C}"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9E3844D-20C0-4AF4-97A4-9CEB014740DB}" type="datetimeFigureOut">
              <a:rPr lang="ru-RU" smtClean="0"/>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1FE249-0AEB-47E3-A583-CE2F1D3D1C4C}"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3844D-20C0-4AF4-97A4-9CEB014740DB}" type="datetimeFigureOut">
              <a:rPr lang="ru-RU" smtClean="0"/>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1FE249-0AEB-47E3-A583-CE2F1D3D1C4C}"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Date Placeholder 4"/>
          <p:cNvSpPr>
            <a:spLocks noGrp="1"/>
          </p:cNvSpPr>
          <p:nvPr>
            <p:ph type="dt" sz="half" idx="10"/>
          </p:nvPr>
        </p:nvSpPr>
        <p:spPr/>
        <p:txBody>
          <a:bodyPr/>
          <a:lstStyle/>
          <a:p>
            <a:fld id="{19E3844D-20C0-4AF4-97A4-9CEB014740DB}"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1FE249-0AEB-47E3-A583-CE2F1D3D1C4C}"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Date Placeholder 4"/>
          <p:cNvSpPr>
            <a:spLocks noGrp="1"/>
          </p:cNvSpPr>
          <p:nvPr>
            <p:ph type="dt" sz="half" idx="10"/>
          </p:nvPr>
        </p:nvSpPr>
        <p:spPr/>
        <p:txBody>
          <a:bodyPr/>
          <a:lstStyle/>
          <a:p>
            <a:fld id="{19E3844D-20C0-4AF4-97A4-9CEB014740DB}"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1FE249-0AEB-47E3-A583-CE2F1D3D1C4C}"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E3844D-20C0-4AF4-97A4-9CEB014740DB}" type="datetimeFigureOut">
              <a:rPr lang="ru-RU" smtClean="0"/>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1FE249-0AEB-47E3-A583-CE2F1D3D1C4C}"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48518" y="614100"/>
            <a:ext cx="6602505" cy="1384995"/>
          </a:xfrm>
          <a:prstGeom prst="rect">
            <a:avLst/>
          </a:prstGeom>
        </p:spPr>
        <p:txBody>
          <a:bodyPr wrap="square">
            <a:spAutoFit/>
          </a:bodyPr>
          <a:lstStyle/>
          <a:p>
            <a:pPr algn="ctr"/>
            <a:r>
              <a:rPr lang="en-US" sz="2800" b="1" dirty="0">
                <a:solidFill>
                  <a:schemeClr val="tx2">
                    <a:lumMod val="75000"/>
                  </a:schemeClr>
                </a:solidFill>
                <a:latin typeface="Times New Roman" panose="02020603050405020304" pitchFamily="18" charset="0"/>
                <a:cs typeface="Times New Roman" panose="02020603050405020304" pitchFamily="18" charset="0"/>
              </a:rPr>
              <a:t>Muhammad Al-</a:t>
            </a:r>
            <a:r>
              <a:rPr lang="en-US" sz="2800" b="1" dirty="0" err="1">
                <a:solidFill>
                  <a:schemeClr val="tx2">
                    <a:lumMod val="75000"/>
                  </a:schemeClr>
                </a:solidFill>
                <a:latin typeface="Times New Roman" panose="02020603050405020304" pitchFamily="18" charset="0"/>
                <a:cs typeface="Times New Roman" panose="02020603050405020304" pitchFamily="18" charset="0"/>
              </a:rPr>
              <a:t>Xorazmiy</a:t>
            </a:r>
            <a:r>
              <a:rPr lang="en-US" sz="2800" b="1" dirty="0">
                <a:solidFill>
                  <a:schemeClr val="tx2">
                    <a:lumMod val="75000"/>
                  </a:schemeClr>
                </a:solidFill>
                <a:latin typeface="Times New Roman" panose="02020603050405020304" pitchFamily="18" charset="0"/>
                <a:cs typeface="Times New Roman" panose="02020603050405020304" pitchFamily="18" charset="0"/>
              </a:rPr>
              <a:t> </a:t>
            </a:r>
            <a:r>
              <a:rPr lang="en-US" sz="2800" b="1" dirty="0" err="1">
                <a:solidFill>
                  <a:schemeClr val="tx2">
                    <a:lumMod val="75000"/>
                  </a:schemeClr>
                </a:solidFill>
                <a:latin typeface="Times New Roman" panose="02020603050405020304" pitchFamily="18" charset="0"/>
                <a:cs typeface="Times New Roman" panose="02020603050405020304" pitchFamily="18" charset="0"/>
              </a:rPr>
              <a:t>nomidagi</a:t>
            </a:r>
            <a:r>
              <a:rPr lang="en-US" sz="2800" b="1" dirty="0">
                <a:solidFill>
                  <a:schemeClr val="tx2">
                    <a:lumMod val="75000"/>
                  </a:schemeClr>
                </a:solidFill>
                <a:latin typeface="Times New Roman" panose="02020603050405020304" pitchFamily="18" charset="0"/>
                <a:cs typeface="Times New Roman" panose="02020603050405020304" pitchFamily="18" charset="0"/>
              </a:rPr>
              <a:t> TATU </a:t>
            </a:r>
            <a:r>
              <a:rPr lang="en-US" sz="2800" b="1" dirty="0" err="1">
                <a:solidFill>
                  <a:schemeClr val="tx2">
                    <a:lumMod val="75000"/>
                  </a:schemeClr>
                </a:solidFill>
                <a:latin typeface="Times New Roman" panose="02020603050405020304" pitchFamily="18" charset="0"/>
                <a:cs typeface="Times New Roman" panose="02020603050405020304" pitchFamily="18" charset="0"/>
              </a:rPr>
              <a:t>Urganch</a:t>
            </a:r>
            <a:r>
              <a:rPr lang="en-US" sz="2800" b="1" dirty="0">
                <a:solidFill>
                  <a:schemeClr val="tx2">
                    <a:lumMod val="75000"/>
                  </a:schemeClr>
                </a:solidFill>
                <a:latin typeface="Times New Roman" panose="02020603050405020304" pitchFamily="18" charset="0"/>
                <a:cs typeface="Times New Roman" panose="02020603050405020304" pitchFamily="18" charset="0"/>
              </a:rPr>
              <a:t> </a:t>
            </a:r>
            <a:r>
              <a:rPr lang="en-US" sz="2800" b="1" dirty="0" err="1">
                <a:solidFill>
                  <a:schemeClr val="tx2">
                    <a:lumMod val="75000"/>
                  </a:schemeClr>
                </a:solidFill>
                <a:latin typeface="Times New Roman" panose="02020603050405020304" pitchFamily="18" charset="0"/>
                <a:cs typeface="Times New Roman" panose="02020603050405020304" pitchFamily="18" charset="0"/>
              </a:rPr>
              <a:t>filiali</a:t>
            </a:r>
            <a:r>
              <a:rPr lang="en-US" sz="2800" b="1" dirty="0">
                <a:solidFill>
                  <a:schemeClr val="tx2">
                    <a:lumMod val="75000"/>
                  </a:schemeClr>
                </a:solidFill>
                <a:latin typeface="Times New Roman" panose="02020603050405020304" pitchFamily="18" charset="0"/>
                <a:cs typeface="Times New Roman" panose="02020603050405020304" pitchFamily="18" charset="0"/>
              </a:rPr>
              <a:t> 942-20 </a:t>
            </a:r>
            <a:r>
              <a:rPr lang="en-US" sz="2800" b="1" dirty="0" err="1">
                <a:solidFill>
                  <a:schemeClr val="tx2">
                    <a:lumMod val="75000"/>
                  </a:schemeClr>
                </a:solidFill>
                <a:latin typeface="Times New Roman" panose="02020603050405020304" pitchFamily="18" charset="0"/>
                <a:cs typeface="Times New Roman" panose="02020603050405020304" pitchFamily="18" charset="0"/>
              </a:rPr>
              <a:t>guruhi</a:t>
            </a:r>
            <a:r>
              <a:rPr lang="en-US" sz="2800" b="1" dirty="0">
                <a:solidFill>
                  <a:schemeClr val="tx2">
                    <a:lumMod val="75000"/>
                  </a:schemeClr>
                </a:solidFill>
                <a:latin typeface="Times New Roman" panose="02020603050405020304" pitchFamily="18" charset="0"/>
                <a:cs typeface="Times New Roman" panose="02020603050405020304" pitchFamily="18" charset="0"/>
              </a:rPr>
              <a:t> </a:t>
            </a:r>
            <a:r>
              <a:rPr lang="en-US" sz="2800" b="1" dirty="0" err="1">
                <a:solidFill>
                  <a:schemeClr val="tx2">
                    <a:lumMod val="75000"/>
                  </a:schemeClr>
                </a:solidFill>
                <a:latin typeface="Times New Roman" panose="02020603050405020304" pitchFamily="18" charset="0"/>
                <a:cs typeface="Times New Roman" panose="02020603050405020304" pitchFamily="18" charset="0"/>
              </a:rPr>
              <a:t>talabasi</a:t>
            </a:r>
            <a:r>
              <a:rPr lang="en-US" sz="2800" b="1" dirty="0">
                <a:solidFill>
                  <a:schemeClr val="tx2">
                    <a:lumMod val="75000"/>
                  </a:schemeClr>
                </a:solidFill>
                <a:latin typeface="Times New Roman" panose="02020603050405020304" pitchFamily="18" charset="0"/>
                <a:cs typeface="Times New Roman" panose="02020603050405020304" pitchFamily="18" charset="0"/>
              </a:rPr>
              <a:t> Boltayev Abrorbek</a:t>
            </a:r>
            <a:endParaRPr lang="ru-RU" sz="28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7971" y="614100"/>
            <a:ext cx="2224726" cy="1959418"/>
          </a:xfrm>
          <a:prstGeom prst="rect">
            <a:avLst/>
          </a:prstGeom>
        </p:spPr>
      </p:pic>
      <p:sp>
        <p:nvSpPr>
          <p:cNvPr id="6" name="Подзаголовок 2"/>
          <p:cNvSpPr>
            <a:spLocks noGrp="1"/>
          </p:cNvSpPr>
          <p:nvPr>
            <p:ph type="subTitle" idx="1"/>
          </p:nvPr>
        </p:nvSpPr>
        <p:spPr>
          <a:xfrm>
            <a:off x="2340581" y="3391188"/>
            <a:ext cx="8452133" cy="1078240"/>
          </a:xfrm>
        </p:spPr>
        <p:txBody>
          <a:bodyPr>
            <a:prstTxWarp prst="textWave1">
              <a:avLst/>
            </a:prstTxWarp>
            <a:noAutofit/>
          </a:bodyPr>
          <a:lstStyle/>
          <a:p>
            <a:r>
              <a:rPr lang="en-US" sz="6600" b="1" dirty="0">
                <a:solidFill>
                  <a:schemeClr val="tx2">
                    <a:lumMod val="75000"/>
                  </a:schemeClr>
                </a:solidFill>
                <a:latin typeface="Times New Roman" panose="02020603050405020304" pitchFamily="18" charset="0"/>
                <a:cs typeface="Times New Roman" panose="02020603050405020304" pitchFamily="18" charset="0"/>
              </a:rPr>
              <a:t>KURS ISHI</a:t>
            </a:r>
            <a:endParaRPr lang="ru-RU" sz="66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88365" y="1612265"/>
            <a:ext cx="10949305" cy="5403215"/>
          </a:xfrm>
          <a:prstGeom prst="rect">
            <a:avLst/>
          </a:prstGeom>
          <a:noFill/>
        </p:spPr>
        <p:txBody>
          <a:bodyPr wrap="square" rtlCol="0">
            <a:spAutoFit/>
          </a:bodyPr>
          <a:p>
            <a:pPr algn="l">
              <a:lnSpc>
                <a:spcPct val="140000"/>
              </a:lnSpc>
            </a:pPr>
            <a:r>
              <a:rPr lang="en-US" dirty="0" smtClean="0">
                <a:effectLst/>
                <a:ea typeface="Arial Unicode MS" panose="020B0604020202020204" pitchFamily="34" charset="-128"/>
                <a:cs typeface="Arial Unicode MS" panose="020B0604020202020204" pitchFamily="34" charset="-128"/>
                <a:sym typeface="+mn-ea"/>
              </a:rPr>
              <a:t>     Hozir</a:t>
            </a:r>
            <a:r>
              <a:rPr lang="en-US" dirty="0" err="1" smtClean="0">
                <a:effectLst/>
                <a:ea typeface="Arial Unicode MS" panose="020B0604020202020204" pitchFamily="34" charset="-128"/>
                <a:cs typeface="Arial Unicode MS" panose="020B0604020202020204" pitchFamily="34" charset="-128"/>
                <a:sym typeface="+mn-ea"/>
              </a:rPr>
              <a:t>gi</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kunda</a:t>
            </a:r>
            <a:r>
              <a:rPr lang="en-US" dirty="0" smtClean="0">
                <a:effectLst/>
                <a:ea typeface="Arial Unicode MS" panose="020B0604020202020204" pitchFamily="34" charset="-128"/>
                <a:cs typeface="Arial Unicode MS" panose="020B0604020202020204" pitchFamily="34" charset="-128"/>
                <a:sym typeface="+mn-ea"/>
              </a:rPr>
              <a:t> axborot texnologiyalari </a:t>
            </a:r>
            <a:r>
              <a:rPr lang="en-US" dirty="0" err="1" smtClean="0">
                <a:effectLst/>
                <a:ea typeface="Arial Unicode MS" panose="020B0604020202020204" pitchFamily="34" charset="-128"/>
                <a:cs typeface="Arial Unicode MS" panose="020B0604020202020204" pitchFamily="34" charset="-128"/>
                <a:sym typeface="+mn-ea"/>
              </a:rPr>
              <a:t>jadal</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rivojlanayotgan</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davrda</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yashamoqdamiz</a:t>
            </a:r>
            <a:r>
              <a:rPr lang="en-US" dirty="0" smtClean="0">
                <a:effectLst/>
                <a:ea typeface="Arial Unicode MS" panose="020B0604020202020204" pitchFamily="34" charset="-128"/>
                <a:cs typeface="Arial Unicode MS" panose="020B0604020202020204" pitchFamily="34" charset="-128"/>
                <a:sym typeface="+mn-ea"/>
              </a:rPr>
              <a:t>. Talabalarga </a:t>
            </a:r>
            <a:r>
              <a:rPr lang="en-US" dirty="0">
                <a:effectLst/>
                <a:ea typeface="Arial Unicode MS" panose="020B0604020202020204" pitchFamily="34" charset="-128"/>
                <a:cs typeface="Arial Unicode MS" panose="020B0604020202020204" pitchFamily="34" charset="-128"/>
                <a:sym typeface="+mn-ea"/>
              </a:rPr>
              <a:t>qulayliklar yaratish </a:t>
            </a:r>
            <a:r>
              <a:rPr lang="en-US" dirty="0" smtClean="0">
                <a:effectLst/>
                <a:ea typeface="Arial Unicode MS" panose="020B0604020202020204" pitchFamily="34" charset="-128"/>
                <a:cs typeface="Arial Unicode MS" panose="020B0604020202020204" pitchFamily="34" charset="-128"/>
                <a:sym typeface="+mn-ea"/>
              </a:rPr>
              <a:t>uchun Dars jadvali ishlab chiqish </a:t>
            </a:r>
            <a:r>
              <a:rPr lang="en-US" dirty="0" err="1" smtClean="0">
                <a:effectLst/>
                <a:ea typeface="Arial Unicode MS" panose="020B0604020202020204" pitchFamily="34" charset="-128"/>
                <a:cs typeface="Arial Unicode MS" panose="020B0604020202020204" pitchFamily="34" charset="-128"/>
                <a:sym typeface="+mn-ea"/>
              </a:rPr>
              <a:t>maqsadida</a:t>
            </a:r>
            <a:r>
              <a:rPr lang="en-US" dirty="0" smtClean="0">
                <a:effectLst/>
                <a:ea typeface="Arial Unicode MS" panose="020B0604020202020204" pitchFamily="34" charset="-128"/>
                <a:cs typeface="Arial Unicode MS" panose="020B0604020202020204" pitchFamily="34" charset="-128"/>
                <a:sym typeface="+mn-ea"/>
              </a:rPr>
              <a:t> telegram </a:t>
            </a:r>
            <a:r>
              <a:rPr lang="en-US" dirty="0" err="1" smtClean="0">
                <a:effectLst/>
                <a:ea typeface="Arial Unicode MS" panose="020B0604020202020204" pitchFamily="34" charset="-128"/>
                <a:cs typeface="Arial Unicode MS" panose="020B0604020202020204" pitchFamily="34" charset="-128"/>
                <a:sym typeface="+mn-ea"/>
              </a:rPr>
              <a:t>botdan</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foydalandik</a:t>
            </a:r>
            <a:r>
              <a:rPr lang="en-US" dirty="0" smtClean="0">
                <a:effectLst/>
                <a:ea typeface="Arial Unicode MS" panose="020B0604020202020204" pitchFamily="34" charset="-128"/>
                <a:cs typeface="Arial Unicode MS" panose="020B0604020202020204" pitchFamily="34" charset="-128"/>
                <a:sym typeface="+mn-ea"/>
              </a:rPr>
              <a:t>. </a:t>
            </a:r>
            <a:br>
              <a:rPr lang="en-US" dirty="0" smtClean="0">
                <a:effectLst/>
                <a:ea typeface="Arial Unicode MS" panose="020B0604020202020204" pitchFamily="34" charset="-128"/>
                <a:cs typeface="Arial Unicode MS" panose="020B0604020202020204" pitchFamily="34" charset="-128"/>
                <a:sym typeface="+mn-ea"/>
              </a:rPr>
            </a:br>
            <a:r>
              <a:rPr lang="en-US" dirty="0" smtClean="0">
                <a:effectLst/>
                <a:ea typeface="Arial Unicode MS" panose="020B0604020202020204" pitchFamily="34" charset="-128"/>
                <a:cs typeface="Arial Unicode MS" panose="020B0604020202020204" pitchFamily="34" charset="-128"/>
                <a:sym typeface="+mn-ea"/>
              </a:rPr>
              <a:t> - Telegram bot </a:t>
            </a:r>
            <a:r>
              <a:rPr lang="en-US" dirty="0" err="1" smtClean="0">
                <a:effectLst/>
                <a:ea typeface="Arial Unicode MS" panose="020B0604020202020204" pitchFamily="34" charset="-128"/>
                <a:cs typeface="Arial Unicode MS" panose="020B0604020202020204" pitchFamily="34" charset="-128"/>
                <a:sym typeface="+mn-ea"/>
              </a:rPr>
              <a:t>ilovalardan</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afzalligi</a:t>
            </a:r>
            <a:r>
              <a:rPr lang="en-US" dirty="0" smtClean="0">
                <a:effectLst/>
                <a:ea typeface="Arial Unicode MS" panose="020B0604020202020204" pitchFamily="34" charset="-128"/>
                <a:cs typeface="Arial Unicode MS" panose="020B0604020202020204" pitchFamily="34" charset="-128"/>
                <a:sym typeface="+mn-ea"/>
              </a:rPr>
              <a:t> </a:t>
            </a:r>
            <a:r>
              <a:rPr lang="en-US" dirty="0">
                <a:effectLst/>
                <a:ea typeface="Arial Unicode MS" panose="020B0604020202020204" pitchFamily="34" charset="-128"/>
                <a:cs typeface="Arial Unicode MS" panose="020B0604020202020204" pitchFamily="34" charset="-128"/>
                <a:sym typeface="+mn-ea"/>
              </a:rPr>
              <a:t>o</a:t>
            </a:r>
            <a:r>
              <a:rPr lang="en-US" dirty="0" smtClean="0">
                <a:effectLst/>
                <a:ea typeface="Arial Unicode MS" panose="020B0604020202020204" pitchFamily="34" charset="-128"/>
                <a:cs typeface="Arial Unicode MS" panose="020B0604020202020204" pitchFamily="34" charset="-128"/>
                <a:sym typeface="+mn-ea"/>
              </a:rPr>
              <a:t>‘rnatilgan </a:t>
            </a:r>
            <a:r>
              <a:rPr lang="en-US" dirty="0">
                <a:effectLst/>
                <a:ea typeface="Arial Unicode MS" panose="020B0604020202020204" pitchFamily="34" charset="-128"/>
                <a:cs typeface="Arial Unicode MS" panose="020B0604020202020204" pitchFamily="34" charset="-128"/>
                <a:sym typeface="+mn-ea"/>
              </a:rPr>
              <a:t>ilova xotira qurilmasidagi joyni band etadi, «Telegram-bot»ga esa joy kerakmas</a:t>
            </a:r>
            <a:r>
              <a:rPr lang="en-US" dirty="0" smtClean="0">
                <a:effectLst/>
                <a:ea typeface="Arial Unicode MS" panose="020B0604020202020204" pitchFamily="34" charset="-128"/>
                <a:cs typeface="Arial Unicode MS" panose="020B0604020202020204" pitchFamily="34" charset="-128"/>
                <a:sym typeface="+mn-ea"/>
              </a:rPr>
              <a:t>.</a:t>
            </a:r>
            <a:br>
              <a:rPr lang="en-US" dirty="0" smtClean="0">
                <a:effectLst/>
                <a:ea typeface="Arial Unicode MS" panose="020B0604020202020204" pitchFamily="34" charset="-128"/>
                <a:cs typeface="Arial Unicode MS" panose="020B0604020202020204" pitchFamily="34" charset="-128"/>
                <a:sym typeface="+mn-ea"/>
              </a:rPr>
            </a:br>
            <a:r>
              <a:rPr lang="en-US" dirty="0" smtClean="0">
                <a:effectLst/>
                <a:ea typeface="Arial Unicode MS" panose="020B0604020202020204" pitchFamily="34" charset="-128"/>
                <a:cs typeface="Arial Unicode MS" panose="020B0604020202020204" pitchFamily="34" charset="-128"/>
                <a:sym typeface="+mn-ea"/>
              </a:rPr>
              <a:t> - Juda </a:t>
            </a:r>
            <a:r>
              <a:rPr lang="en-US" dirty="0">
                <a:effectLst/>
                <a:ea typeface="Arial Unicode MS" panose="020B0604020202020204" pitchFamily="34" charset="-128"/>
                <a:cs typeface="Arial Unicode MS" panose="020B0604020202020204" pitchFamily="34" charset="-128"/>
                <a:sym typeface="+mn-ea"/>
              </a:rPr>
              <a:t>ko‘plab ilovalar o‘rnatilganidan keyin qurilmaning (kompyuter, smartfon) ishi sekinlashadi, internet-trafik sarfi oshadi. Kerakli «Telegram-bot»ni o‘rnatib, bu dahmazalarga barham berish </a:t>
            </a:r>
            <a:r>
              <a:rPr lang="en-US" dirty="0" smtClean="0">
                <a:effectLst/>
                <a:ea typeface="Arial Unicode MS" panose="020B0604020202020204" pitchFamily="34" charset="-128"/>
                <a:cs typeface="Arial Unicode MS" panose="020B0604020202020204" pitchFamily="34" charset="-128"/>
                <a:sym typeface="+mn-ea"/>
              </a:rPr>
              <a:t>mumkin. Shu </a:t>
            </a:r>
            <a:r>
              <a:rPr lang="en-US" dirty="0" err="1" smtClean="0">
                <a:effectLst/>
                <a:ea typeface="Arial Unicode MS" panose="020B0604020202020204" pitchFamily="34" charset="-128"/>
                <a:cs typeface="Arial Unicode MS" panose="020B0604020202020204" pitchFamily="34" charset="-128"/>
                <a:sym typeface="+mn-ea"/>
              </a:rPr>
              <a:t>sababli</a:t>
            </a:r>
            <a:r>
              <a:rPr lang="en-US" dirty="0" smtClean="0">
                <a:effectLst/>
                <a:ea typeface="Arial Unicode MS" panose="020B0604020202020204" pitchFamily="34" charset="-128"/>
                <a:cs typeface="Arial Unicode MS" panose="020B0604020202020204" pitchFamily="34" charset="-128"/>
                <a:sym typeface="+mn-ea"/>
              </a:rPr>
              <a:t> telegram </a:t>
            </a:r>
            <a:r>
              <a:rPr lang="en-US" dirty="0" err="1" smtClean="0">
                <a:effectLst/>
                <a:ea typeface="Arial Unicode MS" panose="020B0604020202020204" pitchFamily="34" charset="-128"/>
                <a:cs typeface="Arial Unicode MS" panose="020B0604020202020204" pitchFamily="34" charset="-128"/>
                <a:sym typeface="+mn-ea"/>
              </a:rPr>
              <a:t>botdan</a:t>
            </a:r>
            <a:r>
              <a:rPr lang="en-US" dirty="0" smtClean="0">
                <a:effectLst/>
                <a:ea typeface="Arial Unicode MS" panose="020B0604020202020204" pitchFamily="34" charset="-128"/>
                <a:cs typeface="Arial Unicode MS" panose="020B0604020202020204" pitchFamily="34" charset="-128"/>
                <a:sym typeface="+mn-ea"/>
              </a:rPr>
              <a:t> </a:t>
            </a:r>
            <a:r>
              <a:rPr lang="en-US" dirty="0" err="1" smtClean="0">
                <a:effectLst/>
                <a:ea typeface="Arial Unicode MS" panose="020B0604020202020204" pitchFamily="34" charset="-128"/>
                <a:cs typeface="Arial Unicode MS" panose="020B0604020202020204" pitchFamily="34" charset="-128"/>
                <a:sym typeface="+mn-ea"/>
              </a:rPr>
              <a:t>foydalandik</a:t>
            </a:r>
            <a:r>
              <a:rPr lang="en-US" dirty="0" smtClean="0">
                <a:effectLst/>
                <a:ea typeface="Arial Unicode MS" panose="020B0604020202020204" pitchFamily="34" charset="-128"/>
                <a:cs typeface="Arial Unicode MS" panose="020B0604020202020204" pitchFamily="34" charset="-128"/>
                <a:sym typeface="+mn-ea"/>
              </a:rPr>
              <a:t>.</a:t>
            </a:r>
            <a:br>
              <a:rPr lang="en-US" dirty="0" smtClean="0">
                <a:effectLst/>
                <a:ea typeface="Arial Unicode MS" panose="020B0604020202020204" pitchFamily="34" charset="-128"/>
                <a:cs typeface="Arial Unicode MS" panose="020B0604020202020204" pitchFamily="34" charset="-128"/>
                <a:sym typeface="+mn-ea"/>
              </a:rPr>
            </a:br>
            <a:r>
              <a:rPr lang="en-US" i="1" dirty="0" smtClean="0">
                <a:effectLst/>
                <a:ea typeface="Arial Unicode MS" panose="020B0604020202020204" pitchFamily="34" charset="-128"/>
                <a:cs typeface="Arial Unicode MS" panose="020B0604020202020204" pitchFamily="34" charset="-128"/>
                <a:sym typeface="+mn-ea"/>
              </a:rPr>
              <a:t>Telegram </a:t>
            </a:r>
            <a:r>
              <a:rPr lang="en-US" i="1" dirty="0" err="1">
                <a:effectLst/>
                <a:ea typeface="Arial Unicode MS" panose="020B0604020202020204" pitchFamily="34" charset="-128"/>
                <a:cs typeface="Arial Unicode MS" panose="020B0604020202020204" pitchFamily="34" charset="-128"/>
                <a:sym typeface="+mn-ea"/>
              </a:rPr>
              <a:t>botni</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yaratish</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davomida</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quydagi</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Bilim</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va</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ko’nikmalar</a:t>
            </a:r>
            <a:r>
              <a:rPr lang="en-US" i="1" dirty="0">
                <a:effectLst/>
                <a:ea typeface="Arial Unicode MS" panose="020B0604020202020204" pitchFamily="34" charset="-128"/>
                <a:cs typeface="Arial Unicode MS" panose="020B0604020202020204" pitchFamily="34" charset="-128"/>
                <a:sym typeface="+mn-ea"/>
              </a:rPr>
              <a:t> </a:t>
            </a:r>
            <a:r>
              <a:rPr lang="en-US" i="1" dirty="0" err="1">
                <a:effectLst/>
                <a:ea typeface="Arial Unicode MS" panose="020B0604020202020204" pitchFamily="34" charset="-128"/>
                <a:cs typeface="Arial Unicode MS" panose="020B0604020202020204" pitchFamily="34" charset="-128"/>
                <a:sym typeface="+mn-ea"/>
              </a:rPr>
              <a:t>o’zlashtirildi</a:t>
            </a:r>
            <a:r>
              <a:rPr lang="en-US" i="1" dirty="0" smtClean="0">
                <a:effectLst/>
                <a:ea typeface="Arial Unicode MS" panose="020B0604020202020204" pitchFamily="34" charset="-128"/>
                <a:cs typeface="Arial Unicode MS" panose="020B0604020202020204" pitchFamily="34" charset="-128"/>
                <a:sym typeface="+mn-ea"/>
              </a:rPr>
              <a:t>:</a:t>
            </a:r>
            <a:br>
              <a:rPr lang="en-US" dirty="0">
                <a:effectLst/>
                <a:sym typeface="+mn-ea"/>
              </a:rPr>
            </a:br>
            <a:r>
              <a:rPr lang="en-US" dirty="0" smtClean="0">
                <a:effectLst/>
                <a:sym typeface="+mn-ea"/>
              </a:rPr>
              <a:t>- </a:t>
            </a:r>
            <a:r>
              <a:rPr lang="en-US" dirty="0" err="1" smtClean="0">
                <a:effectLst/>
                <a:sym typeface="+mn-ea"/>
              </a:rPr>
              <a:t>Terminalda</a:t>
            </a:r>
            <a:r>
              <a:rPr lang="en-US" dirty="0" smtClean="0">
                <a:effectLst/>
                <a:sym typeface="+mn-ea"/>
              </a:rPr>
              <a:t> </a:t>
            </a:r>
            <a:r>
              <a:rPr lang="en-US" dirty="0" err="1">
                <a:effectLst/>
                <a:sym typeface="+mn-ea"/>
              </a:rPr>
              <a:t>ishlash</a:t>
            </a:r>
            <a:br>
              <a:rPr lang="en-US" dirty="0">
                <a:effectLst/>
                <a:sym typeface="+mn-ea"/>
              </a:rPr>
            </a:br>
            <a:r>
              <a:rPr lang="en-US" dirty="0" smtClean="0">
                <a:effectLst/>
                <a:sym typeface="+mn-ea"/>
              </a:rPr>
              <a:t>- Php </a:t>
            </a:r>
            <a:r>
              <a:rPr lang="en-US" dirty="0" err="1">
                <a:effectLst/>
                <a:sym typeface="+mn-ea"/>
              </a:rPr>
              <a:t>APIlar</a:t>
            </a:r>
            <a:r>
              <a:rPr lang="en-US" dirty="0">
                <a:effectLst/>
                <a:sym typeface="+mn-ea"/>
              </a:rPr>
              <a:t> </a:t>
            </a:r>
            <a:r>
              <a:rPr lang="en-US" dirty="0" err="1">
                <a:effectLst/>
                <a:sym typeface="+mn-ea"/>
              </a:rPr>
              <a:t>bilan</a:t>
            </a:r>
            <a:r>
              <a:rPr lang="en-US" dirty="0">
                <a:effectLst/>
                <a:sym typeface="+mn-ea"/>
              </a:rPr>
              <a:t> </a:t>
            </a:r>
            <a:r>
              <a:rPr lang="en-US" dirty="0" err="1">
                <a:effectLst/>
                <a:sym typeface="+mn-ea"/>
              </a:rPr>
              <a:t>ishlash</a:t>
            </a:r>
            <a:br>
              <a:rPr lang="ru-RU" dirty="0">
                <a:sym typeface="+mn-ea"/>
              </a:rPr>
            </a:br>
            <a:br>
              <a:rPr lang="en-US" dirty="0">
                <a:sym typeface="+mn-ea"/>
              </a:rPr>
            </a:br>
            <a:endParaRPr lang="ru-RU" dirty="0">
              <a:effectLst/>
              <a:ea typeface="Arial Unicode MS" panose="020B0604020202020204" pitchFamily="34" charset="-128"/>
              <a:cs typeface="Arial Unicode MS" panose="020B0604020202020204" pitchFamily="34" charset="-128"/>
            </a:endParaRPr>
          </a:p>
          <a:p>
            <a:endParaRPr lang="en-GB" altLang="en-US"/>
          </a:p>
        </p:txBody>
      </p:sp>
      <p:sp>
        <p:nvSpPr>
          <p:cNvPr id="4" name="Rounded Rectangle 3"/>
          <p:cNvSpPr/>
          <p:nvPr/>
        </p:nvSpPr>
        <p:spPr>
          <a:xfrm>
            <a:off x="3761105" y="556895"/>
            <a:ext cx="3813810" cy="871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XULOSA</a:t>
            </a:r>
            <a:endParaRPr lang="en-US" alt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0541" y="645459"/>
            <a:ext cx="9211235" cy="5499847"/>
          </a:xfrm>
        </p:spPr>
        <p:txBody>
          <a:bodyPr>
            <a:normAutofit/>
          </a:bodyPr>
          <a:lstStyle/>
          <a:p>
            <a:pPr>
              <a:lnSpc>
                <a:spcPct val="150000"/>
              </a:lnSpc>
            </a:pPr>
            <a:r>
              <a:rPr lang="en-US" sz="2000" b="1" dirty="0"/>
              <a:t>					</a:t>
            </a:r>
            <a:r>
              <a:rPr lang="en-US" sz="2200" b="1" dirty="0">
                <a:ln w="9525" cmpd="sng">
                  <a:solidFill>
                    <a:schemeClr val="accent1"/>
                  </a:solidFill>
                  <a:prstDash val="solid"/>
                </a:ln>
                <a:solidFill>
                  <a:srgbClr val="70AD47">
                    <a:tint val="1000"/>
                  </a:srgbClr>
                </a:solidFill>
                <a:effectLst>
                  <a:glow rad="38100">
                    <a:schemeClr val="accent1">
                      <a:alpha val="40000"/>
                    </a:schemeClr>
                  </a:glow>
                </a:effectLst>
              </a:rPr>
              <a:t>Foydalanilgan adabiyotlar</a:t>
            </a:r>
            <a:br>
              <a:rPr lang="ru-RU" sz="2000" dirty="0">
                <a:ln w="9525" cmpd="sng">
                  <a:solidFill>
                    <a:schemeClr val="accent1"/>
                  </a:solidFill>
                  <a:prstDash val="solid"/>
                </a:ln>
                <a:solidFill>
                  <a:srgbClr val="70AD47">
                    <a:tint val="1000"/>
                  </a:srgbClr>
                </a:solidFill>
                <a:effectLst>
                  <a:glow rad="38100">
                    <a:schemeClr val="accent1">
                      <a:alpha val="40000"/>
                    </a:schemeClr>
                  </a:glow>
                </a:effectLst>
              </a:rPr>
            </a:br>
            <a:r>
              <a:rPr lang="en-US" sz="2000" dirty="0"/>
              <a:t>       1.   Дэвид Скляр. </a:t>
            </a:r>
            <a:r>
              <a:rPr lang="en-US" sz="2000" b="1" dirty="0"/>
              <a:t>“Изучаем PHP 7”.  </a:t>
            </a:r>
            <a:r>
              <a:rPr lang="en-US" sz="2000" dirty="0"/>
              <a:t>2017 г.</a:t>
            </a:r>
            <a:br>
              <a:rPr lang="ru-RU" sz="2000" dirty="0"/>
            </a:br>
            <a:r>
              <a:rPr lang="en-US" sz="2000" dirty="0"/>
              <a:t>       2</a:t>
            </a:r>
            <a:r>
              <a:rPr lang="en-US" sz="2000" b="1" dirty="0"/>
              <a:t>. </a:t>
            </a:r>
            <a:r>
              <a:rPr lang="en-US" sz="2000" b="1" i="1" dirty="0"/>
              <a:t>  </a:t>
            </a:r>
            <a:r>
              <a:rPr lang="en-US" sz="2000" dirty="0"/>
              <a:t>Робин Никсон.</a:t>
            </a:r>
            <a:r>
              <a:rPr lang="en-US" sz="2000" b="1" dirty="0"/>
              <a:t>  “ PHP, MySQL, JavaScript, CSS и HTML5 “. </a:t>
            </a:r>
            <a:r>
              <a:rPr lang="en-US" sz="2000" dirty="0"/>
              <a:t>2015 г.        	 3.   </a:t>
            </a:r>
            <a:r>
              <a:rPr lang="en-US" sz="2000" dirty="0">
                <a:sym typeface="+mn-ea"/>
              </a:rPr>
              <a:t>Nicolas </a:t>
            </a:r>
            <a:r>
              <a:rPr lang="en-US" sz="2000" dirty="0" err="1">
                <a:sym typeface="+mn-ea"/>
              </a:rPr>
              <a:t>Modrzyk</a:t>
            </a:r>
            <a:r>
              <a:rPr lang="en-US" sz="2000" dirty="0">
                <a:sym typeface="+mn-ea"/>
              </a:rPr>
              <a:t>. Building Telegram Bots: Develop Bots in 12 Programming Languages using the Telegram Bot API. 2019.288p.</a:t>
            </a:r>
            <a:r>
              <a:rPr lang="ru-RU" sz="2000" b="1" dirty="0"/>
              <a:t>         </a:t>
            </a:r>
            <a:r>
              <a:rPr lang="en-US" sz="2000" b="1" dirty="0"/>
              <a:t>  		      			профессионала</a:t>
            </a:r>
            <a:r>
              <a:rPr lang="ru-RU" sz="2000" b="1" dirty="0"/>
              <a:t>”</a:t>
            </a:r>
            <a:r>
              <a:rPr lang="en-US" sz="2000" dirty="0"/>
              <a:t>.</a:t>
            </a:r>
            <a:r>
              <a:rPr lang="ru-RU" sz="2000" dirty="0"/>
              <a:t> 2014 </a:t>
            </a:r>
            <a:r>
              <a:rPr lang="en-US" sz="2000" dirty="0"/>
              <a:t>г.</a:t>
            </a:r>
            <a:br>
              <a:rPr lang="ru-RU" sz="2000" dirty="0"/>
            </a:br>
            <a:r>
              <a:rPr lang="en-US" sz="2000" b="1" dirty="0"/>
              <a:t>                              </a:t>
            </a:r>
            <a:r>
              <a:rPr lang="en-US" sz="2000" b="1"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sz="2200" b="1" dirty="0">
                <a:ln w="9525" cmpd="sng">
                  <a:solidFill>
                    <a:schemeClr val="accent1"/>
                  </a:solidFill>
                  <a:prstDash val="solid"/>
                </a:ln>
                <a:solidFill>
                  <a:srgbClr val="70AD47">
                    <a:tint val="1000"/>
                  </a:srgbClr>
                </a:solidFill>
                <a:effectLst>
                  <a:glow rad="38100">
                    <a:schemeClr val="accent1">
                      <a:alpha val="40000"/>
                    </a:schemeClr>
                  </a:glow>
                </a:effectLst>
              </a:rPr>
              <a:t> Internet resurslari</a:t>
            </a:r>
            <a:br>
              <a:rPr lang="en-US" sz="2200" b="1" dirty="0">
                <a:ln w="9525" cmpd="sng">
                  <a:solidFill>
                    <a:schemeClr val="accent1"/>
                  </a:solidFill>
                  <a:prstDash val="solid"/>
                </a:ln>
                <a:solidFill>
                  <a:srgbClr val="70AD47">
                    <a:tint val="1000"/>
                  </a:srgbClr>
                </a:solidFill>
                <a:effectLst>
                  <a:glow rad="38100">
                    <a:schemeClr val="accent1">
                      <a:alpha val="40000"/>
                    </a:schemeClr>
                  </a:glow>
                </a:effectLst>
              </a:rPr>
            </a:br>
            <a:r>
              <a:rPr lang="en-US" sz="2000" b="1" dirty="0">
                <a:ln w="9525" cmpd="sng">
                  <a:solidFill>
                    <a:schemeClr val="accent1"/>
                  </a:solidFill>
                  <a:prstDash val="solid"/>
                </a:ln>
                <a:solidFill>
                  <a:srgbClr val="70AD47">
                    <a:tint val="1000"/>
                  </a:srgbClr>
                </a:solidFill>
                <a:effectLst>
                  <a:glow rad="38100">
                    <a:schemeClr val="accent1">
                      <a:alpha val="40000"/>
                    </a:schemeClr>
                  </a:glow>
                </a:effectLst>
              </a:rPr>
              <a:t>	</a:t>
            </a:r>
            <a:r>
              <a:rPr lang="en-US" altLang="ru-RU" sz="2000" dirty="0">
                <a:solidFill>
                  <a:schemeClr val="tx1"/>
                </a:solidFill>
                <a:latin typeface="+mn-lt"/>
              </a:rPr>
              <a:t>https://www.w3schools.com/</a:t>
            </a:r>
            <a:br>
              <a:rPr lang="ru-RU" sz="2000" dirty="0">
                <a:solidFill>
                  <a:schemeClr val="tx1"/>
                </a:solidFill>
                <a:latin typeface="+mn-lt"/>
              </a:rPr>
            </a:br>
            <a:r>
              <a:rPr lang="en-US" sz="2000" dirty="0">
                <a:solidFill>
                  <a:schemeClr val="tx1"/>
                </a:solidFill>
                <a:latin typeface="+mn-lt"/>
              </a:rPr>
              <a:t>      https://www.php.net/</a:t>
            </a:r>
            <a:br>
              <a:rPr lang="ru-RU" sz="2000" dirty="0">
                <a:solidFill>
                  <a:schemeClr val="tx1"/>
                </a:solidFill>
                <a:latin typeface="+mn-lt"/>
              </a:rPr>
            </a:br>
            <a:r>
              <a:rPr lang="en-US" sz="2000" dirty="0">
                <a:solidFill>
                  <a:schemeClr val="tx1"/>
                </a:solidFill>
                <a:latin typeface="+mn-lt"/>
              </a:rPr>
              <a:t>      http://www.google.com</a:t>
            </a:r>
            <a:br>
              <a:rPr lang="ru-RU" sz="2000" dirty="0"/>
            </a:br>
            <a:r>
              <a:rPr lang="en-US" sz="2000" u="sng" dirty="0">
                <a:latin typeface="Times New Roman" panose="02020603050405020304" pitchFamily="18" charset="0"/>
                <a:cs typeface="Times New Roman" panose="02020603050405020304" pitchFamily="18" charset="0"/>
              </a:rPr>
              <a:t>        </a:t>
            </a:r>
            <a:endParaRPr lang="ru-RU" sz="2000" dirty="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159125" y="1854835"/>
            <a:ext cx="5873115" cy="1156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500" i="1" dirty="0" err="1">
                <a:sym typeface="+mn-ea"/>
              </a:rPr>
              <a:t>E’tiboringgiz</a:t>
            </a:r>
            <a:r>
              <a:rPr lang="en-US" sz="2500" i="1" dirty="0">
                <a:sym typeface="+mn-ea"/>
              </a:rPr>
              <a:t> </a:t>
            </a:r>
            <a:r>
              <a:rPr lang="en-US" sz="2500" i="1" dirty="0" err="1">
                <a:sym typeface="+mn-ea"/>
              </a:rPr>
              <a:t>uchun</a:t>
            </a:r>
            <a:r>
              <a:rPr lang="en-US" sz="2500" i="1" dirty="0">
                <a:sym typeface="+mn-ea"/>
              </a:rPr>
              <a:t> </a:t>
            </a:r>
            <a:r>
              <a:rPr lang="en-US" sz="2500" i="1" dirty="0" err="1">
                <a:sym typeface="+mn-ea"/>
              </a:rPr>
              <a:t>raxmat</a:t>
            </a:r>
            <a:endParaRPr lang="en-GB" altLang="en-US" sz="25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784350" y="2103755"/>
            <a:ext cx="9534525" cy="1440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rtl="0">
              <a:lnSpc>
                <a:spcPct val="100000"/>
              </a:lnSpc>
              <a:spcBef>
                <a:spcPct val="0"/>
              </a:spcBef>
              <a:spcAft>
                <a:spcPct val="35000"/>
              </a:spcAft>
            </a:pPr>
            <a:r>
              <a:rPr lang="en-US" sz="2500" b="1" dirty="0" err="1">
                <a:ln w="9525" cmpd="sng">
                  <a:solidFill>
                    <a:schemeClr val="accent1"/>
                  </a:solidFill>
                  <a:prstDash val="solid"/>
                </a:ln>
                <a:solidFill>
                  <a:srgbClr val="70AD47">
                    <a:tint val="1000"/>
                  </a:srgbClr>
                </a:solidFill>
                <a:effectLst>
                  <a:glow rad="38100">
                    <a:schemeClr val="accent1">
                      <a:alpha val="40000"/>
                    </a:schemeClr>
                  </a:glow>
                </a:effectLst>
                <a:sym typeface="+mn-ea"/>
              </a:rPr>
              <a:t>Mavzu:</a:t>
            </a:r>
            <a:r>
              <a:rPr lang="en-US" sz="2500" b="1" dirty="0">
                <a:ln w="9525" cmpd="sng">
                  <a:solidFill>
                    <a:schemeClr val="accent1"/>
                  </a:solidFill>
                  <a:prstDash val="solid"/>
                </a:ln>
                <a:solidFill>
                  <a:srgbClr val="70AD47">
                    <a:tint val="1000"/>
                  </a:srgbClr>
                </a:solidFill>
                <a:effectLst>
                  <a:glow rad="38100">
                    <a:schemeClr val="accent1">
                      <a:alpha val="40000"/>
                    </a:schemeClr>
                  </a:glow>
                </a:effectLst>
                <a:sym typeface="+mn-ea"/>
              </a:rPr>
              <a:t> </a:t>
            </a:r>
            <a:r>
              <a:rPr lang="en-US" sz="2500" b="1">
                <a:ln w="9525" cmpd="sng">
                  <a:solidFill>
                    <a:schemeClr val="accent1"/>
                  </a:solidFill>
                  <a:prstDash val="solid"/>
                </a:ln>
                <a:solidFill>
                  <a:srgbClr val="70AD47">
                    <a:tint val="1000"/>
                  </a:srgbClr>
                </a:solidFill>
                <a:effectLst>
                  <a:glow rad="38100">
                    <a:schemeClr val="accent1">
                      <a:alpha val="40000"/>
                    </a:schemeClr>
                  </a:glow>
                </a:effectLst>
                <a:sym typeface="+mn-ea"/>
              </a:rPr>
              <a:t>Dars jadvali uchun telegram bot ishlab chiqish</a:t>
            </a:r>
            <a:endParaRPr lang="en-US" altLang="en-US" sz="2500" b="1">
              <a:ln w="9525" cmpd="sng">
                <a:solidFill>
                  <a:schemeClr val="accent1"/>
                </a:solidFill>
                <a:prstDash val="solid"/>
              </a:ln>
              <a:solidFill>
                <a:srgbClr val="70AD47">
                  <a:tint val="1000"/>
                </a:srgbClr>
              </a:solidFill>
              <a:effectLst>
                <a:glow rad="38100">
                  <a:schemeClr val="accent1">
                    <a:alpha val="40000"/>
                  </a:schemeClr>
                </a:glo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17315" y="1540964"/>
            <a:ext cx="10416618" cy="3784600"/>
          </a:xfrm>
          <a:prstGeom prst="rect">
            <a:avLst/>
          </a:prstGeom>
        </p:spPr>
        <p:txBody>
          <a:bodyPr wrap="square">
            <a:spAutoFit/>
          </a:bodyPr>
          <a:lstStyle/>
          <a:p>
            <a:pPr>
              <a:lnSpc>
                <a:spcPct val="150000"/>
              </a:lnSpc>
            </a:pPr>
            <a:r>
              <a:rPr lang="en-US" sz="2000" b="1" dirty="0"/>
              <a:t>Ushbu kurs ishida qo’yilgan asosiy maqsaddan kelib chiqib, quyidagi vazifalarni hal qilish lozim:</a:t>
            </a:r>
            <a:endParaRPr lang="ru-RU" sz="2000" dirty="0"/>
          </a:p>
          <a:p>
            <a:pPr lvl="0">
              <a:lnSpc>
                <a:spcPct val="150000"/>
              </a:lnSpc>
            </a:pPr>
            <a:r>
              <a:rPr lang="en-US" sz="2000" dirty="0"/>
              <a:t>-     Telegram botni qanday yaratishni o’rganish;</a:t>
            </a:r>
            <a:endParaRPr lang="ru-RU" sz="2000" dirty="0"/>
          </a:p>
          <a:p>
            <a:pPr lvl="0">
              <a:lnSpc>
                <a:spcPct val="150000"/>
              </a:lnSpc>
            </a:pPr>
            <a:r>
              <a:rPr lang="en-US" sz="2000" dirty="0"/>
              <a:t>-     Api lar bilan ishlashni o’rganish;</a:t>
            </a:r>
            <a:endParaRPr lang="en-US" sz="2000" dirty="0"/>
          </a:p>
          <a:p>
            <a:pPr lvl="0">
              <a:lnSpc>
                <a:spcPct val="150000"/>
              </a:lnSpc>
            </a:pPr>
            <a:endParaRPr lang="ru-RU" sz="2000" dirty="0"/>
          </a:p>
          <a:p>
            <a:pPr>
              <a:lnSpc>
                <a:spcPct val="150000"/>
              </a:lnSpc>
            </a:pPr>
            <a:r>
              <a:rPr lang="en-US" sz="2000" b="1" dirty="0" err="1"/>
              <a:t>Dasturda</a:t>
            </a:r>
            <a:r>
              <a:rPr lang="en-US" sz="2000" b="1" dirty="0"/>
              <a:t> </a:t>
            </a:r>
            <a:r>
              <a:rPr lang="en-US" sz="2000" b="1" dirty="0" err="1"/>
              <a:t>quydagi</a:t>
            </a:r>
            <a:r>
              <a:rPr lang="en-US" sz="2000" b="1" dirty="0"/>
              <a:t> </a:t>
            </a:r>
            <a:r>
              <a:rPr lang="en-US" sz="2000" b="1" dirty="0" err="1"/>
              <a:t>ishlar</a:t>
            </a:r>
            <a:r>
              <a:rPr lang="en-US" sz="2000" b="1" dirty="0"/>
              <a:t> </a:t>
            </a:r>
            <a:r>
              <a:rPr lang="en-US" sz="2000" b="1" dirty="0" err="1"/>
              <a:t>amalga</a:t>
            </a:r>
            <a:r>
              <a:rPr lang="en-US" sz="2000" b="1" dirty="0"/>
              <a:t> </a:t>
            </a:r>
            <a:r>
              <a:rPr lang="en-US" sz="2000" b="1" dirty="0" err="1"/>
              <a:t>oshirilishi</a:t>
            </a:r>
            <a:r>
              <a:rPr lang="en-US" sz="2000" b="1" dirty="0"/>
              <a:t> </a:t>
            </a:r>
            <a:r>
              <a:rPr lang="en-US" sz="2000" b="1" dirty="0" err="1"/>
              <a:t>lozim</a:t>
            </a:r>
            <a:r>
              <a:rPr lang="en-US" sz="2000" b="1" dirty="0"/>
              <a:t>:</a:t>
            </a:r>
            <a:endParaRPr lang="ru-RU" sz="2000" b="1" dirty="0"/>
          </a:p>
          <a:p>
            <a:pPr>
              <a:lnSpc>
                <a:spcPct val="150000"/>
              </a:lnSpc>
            </a:pPr>
            <a:r>
              <a:rPr lang="en-US" sz="2000" dirty="0"/>
              <a:t>-    Telegram Api sini olib uni botda ishlatish;</a:t>
            </a:r>
            <a:endParaRPr lang="ru-RU" sz="2000" dirty="0"/>
          </a:p>
          <a:p>
            <a:pPr>
              <a:lnSpc>
                <a:spcPct val="150000"/>
              </a:lnSpc>
            </a:pPr>
            <a:r>
              <a:rPr lang="en-US" sz="2000" dirty="0"/>
              <a:t>-    Botda bizga kerak bo’lgan </a:t>
            </a:r>
            <a:r>
              <a:rPr lang="en-US" sz="2000" dirty="0">
                <a:sym typeface="+mn-ea"/>
              </a:rPr>
              <a:t>hamma</a:t>
            </a:r>
            <a:r>
              <a:rPr lang="en-US" sz="2000" dirty="0"/>
              <a:t> malumotlarni bo’lishi ;</a:t>
            </a:r>
            <a:endParaRPr lang="ru-RU" sz="2000" dirty="0"/>
          </a:p>
        </p:txBody>
      </p:sp>
      <p:sp>
        <p:nvSpPr>
          <p:cNvPr id="3" name="Rounded Rectangle 2"/>
          <p:cNvSpPr/>
          <p:nvPr/>
        </p:nvSpPr>
        <p:spPr>
          <a:xfrm>
            <a:off x="2807335" y="628650"/>
            <a:ext cx="5285105" cy="669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1">
              <a:lnSpc>
                <a:spcPct val="150000"/>
              </a:lnSpc>
            </a:pPr>
            <a:r>
              <a:rPr lang="en-US" sz="2000" b="1" dirty="0" err="1">
                <a:sym typeface="+mn-ea"/>
              </a:rPr>
              <a:t>	Masalaning</a:t>
            </a:r>
            <a:r>
              <a:rPr lang="en-US" sz="2000" b="1" dirty="0">
                <a:sym typeface="+mn-ea"/>
              </a:rPr>
              <a:t> </a:t>
            </a:r>
            <a:r>
              <a:rPr lang="en-US" sz="2000" b="1" dirty="0" err="1">
                <a:sym typeface="+mn-ea"/>
              </a:rPr>
              <a:t>qo’ylishi</a:t>
            </a:r>
            <a:endParaRPr lang="en-GB" altLang="en-US" sz="2000"/>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4752" y="1513300"/>
            <a:ext cx="10086680" cy="2245360"/>
          </a:xfrm>
          <a:prstGeom prst="rect">
            <a:avLst/>
          </a:prstGeom>
        </p:spPr>
        <p:txBody>
          <a:bodyPr wrap="square">
            <a:spAutoFit/>
          </a:bodyPr>
          <a:lstStyle/>
          <a:p>
            <a:pPr marR="179705" algn="just">
              <a:spcAft>
                <a:spcPts val="0"/>
              </a:spcAft>
            </a:pPr>
            <a:endParaRPr lang="ru-RU" sz="2000" dirty="0">
              <a:ea typeface="Times New Roman" panose="02020603050405020304" pitchFamily="18" charset="0"/>
              <a:cs typeface="Sylfaen" panose="010A0502050306030303" pitchFamily="18" charset="0"/>
            </a:endParaRPr>
          </a:p>
          <a:p>
            <a:pPr marR="179705" algn="just">
              <a:spcAft>
                <a:spcPts val="0"/>
              </a:spcAft>
            </a:pPr>
            <a:r>
              <a:rPr lang="en-US" sz="2000" dirty="0">
                <a:ea typeface="Times New Roman" panose="02020603050405020304" pitchFamily="18" charset="0"/>
                <a:cs typeface="Sylfaen" panose="010A0502050306030303" pitchFamily="18" charset="0"/>
              </a:rPr>
              <a:t>1. Bu botimizda Telegram Api si bilan ishlatish.</a:t>
            </a:r>
            <a:endParaRPr lang="ru-RU" sz="2000" dirty="0">
              <a:ea typeface="Times New Roman" panose="02020603050405020304" pitchFamily="18" charset="0"/>
              <a:cs typeface="Sylfaen" panose="010A0502050306030303" pitchFamily="18" charset="0"/>
            </a:endParaRPr>
          </a:p>
          <a:p>
            <a:pPr marR="179705" algn="just">
              <a:spcAft>
                <a:spcPts val="0"/>
              </a:spcAft>
            </a:pPr>
            <a:endParaRPr lang="en-US" sz="2000" dirty="0">
              <a:ea typeface="Times New Roman" panose="02020603050405020304" pitchFamily="18" charset="0"/>
              <a:cs typeface="Sylfaen" panose="010A0502050306030303" pitchFamily="18" charset="0"/>
            </a:endParaRPr>
          </a:p>
          <a:p>
            <a:pPr marR="179705" algn="just">
              <a:spcAft>
                <a:spcPts val="0"/>
              </a:spcAft>
            </a:pPr>
            <a:r>
              <a:rPr lang="en-US" sz="2000" dirty="0">
                <a:ea typeface="Times New Roman" panose="02020603050405020304" pitchFamily="18" charset="0"/>
                <a:cs typeface="Sylfaen" panose="010A0502050306030303" pitchFamily="18" charset="0"/>
              </a:rPr>
              <a:t>2. Botda darslar haqida to’liq malumot berilgan yani qaysi xonada bo’ladi va qaysi domilla kiradi shunga o’xshash malumotlar</a:t>
            </a:r>
            <a:endParaRPr lang="en-US" sz="2000" dirty="0">
              <a:ea typeface="Times New Roman" panose="02020603050405020304" pitchFamily="18" charset="0"/>
              <a:cs typeface="Sylfaen" panose="010A0502050306030303" pitchFamily="18" charset="0"/>
            </a:endParaRPr>
          </a:p>
          <a:p>
            <a:pPr marR="179705" algn="just">
              <a:spcAft>
                <a:spcPts val="0"/>
              </a:spcAft>
            </a:pPr>
            <a:endParaRPr lang="en-US" sz="2000" dirty="0">
              <a:ea typeface="Times New Roman" panose="02020603050405020304" pitchFamily="18" charset="0"/>
              <a:cs typeface="Sylfaen" panose="010A0502050306030303" pitchFamily="18" charset="0"/>
            </a:endParaRPr>
          </a:p>
          <a:p>
            <a:pPr marR="179705" algn="just">
              <a:spcAft>
                <a:spcPts val="0"/>
              </a:spcAft>
            </a:pPr>
            <a:r>
              <a:rPr lang="en-US" sz="2000" dirty="0">
                <a:ea typeface="Times New Roman" panose="02020603050405020304" pitchFamily="18" charset="0"/>
                <a:cs typeface="Sylfaen" panose="010A0502050306030303" pitchFamily="18" charset="0"/>
              </a:rPr>
              <a:t>3. T</a:t>
            </a:r>
            <a:r>
              <a:rPr lang="en-US" sz="2000" dirty="0" smtClean="0">
                <a:sym typeface="+mn-ea"/>
              </a:rPr>
              <a:t>elegram bot Php </a:t>
            </a:r>
            <a:r>
              <a:rPr lang="en-US" sz="2000" dirty="0" err="1" smtClean="0">
                <a:sym typeface="+mn-ea"/>
              </a:rPr>
              <a:t>dasturlash</a:t>
            </a:r>
            <a:r>
              <a:rPr lang="en-US" sz="2000" dirty="0" smtClean="0">
                <a:sym typeface="+mn-ea"/>
              </a:rPr>
              <a:t> </a:t>
            </a:r>
            <a:r>
              <a:rPr lang="en-US" sz="2000" dirty="0" smtClean="0">
                <a:ea typeface="Times New Roman" panose="02020603050405020304" pitchFamily="18" charset="0"/>
                <a:cs typeface="Sylfaen" panose="010A0502050306030303" pitchFamily="18" charset="0"/>
                <a:sym typeface="+mn-ea"/>
              </a:rPr>
              <a:t> </a:t>
            </a:r>
            <a:r>
              <a:rPr lang="en-US" sz="2000" dirty="0" err="1" smtClean="0">
                <a:ea typeface="Times New Roman" panose="02020603050405020304" pitchFamily="18" charset="0"/>
                <a:cs typeface="Sylfaen" panose="010A0502050306030303" pitchFamily="18" charset="0"/>
                <a:sym typeface="+mn-ea"/>
              </a:rPr>
              <a:t>tilini</a:t>
            </a:r>
            <a:r>
              <a:rPr lang="en-US" sz="2000" dirty="0" smtClean="0">
                <a:ea typeface="Times New Roman" panose="02020603050405020304" pitchFamily="18" charset="0"/>
                <a:cs typeface="Sylfaen" panose="010A0502050306030303" pitchFamily="18" charset="0"/>
                <a:sym typeface="+mn-ea"/>
              </a:rPr>
              <a:t> </a:t>
            </a:r>
            <a:r>
              <a:rPr lang="en-US" sz="2000" dirty="0" err="1">
                <a:ea typeface="Times New Roman" panose="02020603050405020304" pitchFamily="18" charset="0"/>
                <a:cs typeface="Sylfaen" panose="010A0502050306030303" pitchFamily="18" charset="0"/>
                <a:sym typeface="+mn-ea"/>
              </a:rPr>
              <a:t>o’rgangan</a:t>
            </a:r>
            <a:r>
              <a:rPr lang="en-US" sz="2000" dirty="0">
                <a:ea typeface="Times New Roman" panose="02020603050405020304" pitchFamily="18" charset="0"/>
                <a:cs typeface="Sylfaen" panose="010A0502050306030303" pitchFamily="18" charset="0"/>
                <a:sym typeface="+mn-ea"/>
              </a:rPr>
              <a:t> </a:t>
            </a:r>
            <a:r>
              <a:rPr lang="en-US" sz="2000" dirty="0" err="1" smtClean="0">
                <a:ea typeface="Times New Roman" panose="02020603050405020304" pitchFamily="18" charset="0"/>
                <a:cs typeface="Sylfaen" panose="010A0502050306030303" pitchFamily="18" charset="0"/>
                <a:sym typeface="+mn-ea"/>
              </a:rPr>
              <a:t>holda</a:t>
            </a:r>
            <a:r>
              <a:rPr lang="en-US" sz="2000" dirty="0" smtClean="0">
                <a:ea typeface="Times New Roman" panose="02020603050405020304" pitchFamily="18" charset="0"/>
                <a:cs typeface="Sylfaen" panose="010A0502050306030303" pitchFamily="18" charset="0"/>
                <a:sym typeface="+mn-ea"/>
              </a:rPr>
              <a:t> </a:t>
            </a:r>
            <a:r>
              <a:rPr lang="en-US" sz="2000" dirty="0" err="1">
                <a:ea typeface="Times New Roman" panose="02020603050405020304" pitchFamily="18" charset="0"/>
                <a:cs typeface="Sylfaen" panose="010A0502050306030303" pitchFamily="18" charset="0"/>
                <a:sym typeface="+mn-ea"/>
              </a:rPr>
              <a:t>ishlab</a:t>
            </a:r>
            <a:r>
              <a:rPr lang="en-US" sz="2000" dirty="0">
                <a:ea typeface="Times New Roman" panose="02020603050405020304" pitchFamily="18" charset="0"/>
                <a:cs typeface="Sylfaen" panose="010A0502050306030303" pitchFamily="18" charset="0"/>
                <a:sym typeface="+mn-ea"/>
              </a:rPr>
              <a:t> </a:t>
            </a:r>
            <a:r>
              <a:rPr lang="en-US" sz="2000" dirty="0" err="1">
                <a:ea typeface="Times New Roman" panose="02020603050405020304" pitchFamily="18" charset="0"/>
                <a:cs typeface="Sylfaen" panose="010A0502050306030303" pitchFamily="18" charset="0"/>
                <a:sym typeface="+mn-ea"/>
              </a:rPr>
              <a:t>chiqildi</a:t>
            </a:r>
            <a:r>
              <a:rPr lang="en-US" sz="2000" dirty="0">
                <a:ea typeface="Times New Roman" panose="02020603050405020304" pitchFamily="18" charset="0"/>
                <a:cs typeface="Sylfaen" panose="010A0502050306030303" pitchFamily="18" charset="0"/>
                <a:sym typeface="+mn-ea"/>
              </a:rPr>
              <a:t>;</a:t>
            </a:r>
            <a:r>
              <a:rPr lang="en-US" sz="2000" dirty="0">
                <a:ea typeface="Times New Roman" panose="02020603050405020304" pitchFamily="18" charset="0"/>
                <a:cs typeface="Sylfaen" panose="010A0502050306030303" pitchFamily="18" charset="0"/>
              </a:rPr>
              <a:t> </a:t>
            </a:r>
            <a:endParaRPr lang="ru-RU" sz="2000" dirty="0">
              <a:effectLst/>
              <a:ea typeface="Times New Roman" panose="02020603050405020304" pitchFamily="18" charset="0"/>
              <a:cs typeface="Sylfaen" panose="010A0502050306030303" pitchFamily="18" charset="0"/>
            </a:endParaRPr>
          </a:p>
        </p:txBody>
      </p:sp>
      <p:sp>
        <p:nvSpPr>
          <p:cNvPr id="3" name="Rounded Rectangle 2"/>
          <p:cNvSpPr/>
          <p:nvPr/>
        </p:nvSpPr>
        <p:spPr>
          <a:xfrm>
            <a:off x="1926590" y="610870"/>
            <a:ext cx="9208770" cy="902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marR="179705" algn="just">
              <a:spcAft>
                <a:spcPts val="0"/>
              </a:spcAft>
            </a:pPr>
            <a:r>
              <a:rPr lang="en-US" b="1" i="1" dirty="0" err="1">
                <a:ea typeface="Times New Roman" panose="02020603050405020304" pitchFamily="18" charset="0"/>
                <a:cs typeface="Sylfaen" panose="010A0502050306030303" pitchFamily="18" charset="0"/>
                <a:sym typeface="+mn-ea"/>
              </a:rPr>
              <a:t>	Ushbu</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kurs</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ishini</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bajarish</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davomida</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quydagi</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ishlar</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amalga</a:t>
            </a:r>
            <a:r>
              <a:rPr lang="en-US" b="1" i="1" dirty="0">
                <a:ea typeface="Times New Roman" panose="02020603050405020304" pitchFamily="18" charset="0"/>
                <a:cs typeface="Sylfaen" panose="010A0502050306030303" pitchFamily="18" charset="0"/>
                <a:sym typeface="+mn-ea"/>
              </a:rPr>
              <a:t> </a:t>
            </a:r>
            <a:r>
              <a:rPr lang="en-US" b="1" i="1" dirty="0" err="1">
                <a:ea typeface="Times New Roman" panose="02020603050405020304" pitchFamily="18" charset="0"/>
                <a:cs typeface="Sylfaen" panose="010A0502050306030303" pitchFamily="18" charset="0"/>
                <a:sym typeface="+mn-ea"/>
              </a:rPr>
              <a:t>oshirildi</a:t>
            </a:r>
            <a:r>
              <a:rPr lang="en-US" b="1" i="1" dirty="0">
                <a:ea typeface="Times New Roman" panose="02020603050405020304" pitchFamily="18" charset="0"/>
                <a:cs typeface="Sylfaen" panose="010A0502050306030303" pitchFamily="18" charset="0"/>
                <a:sym typeface="+mn-ea"/>
              </a:rPr>
              <a:t>:</a:t>
            </a:r>
            <a:endParaRPr lang="en-GB" alt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71320" y="1663065"/>
            <a:ext cx="9277985" cy="3969385"/>
          </a:xfrm>
          <a:prstGeom prst="rect">
            <a:avLst/>
          </a:prstGeom>
          <a:noFill/>
        </p:spPr>
        <p:txBody>
          <a:bodyPr wrap="square" rtlCol="0">
            <a:spAutoFit/>
          </a:bodyPr>
          <a:p>
            <a:pPr algn="l">
              <a:lnSpc>
                <a:spcPct val="140000"/>
              </a:lnSpc>
            </a:pPr>
            <a:r>
              <a:rPr lang="en-GB" altLang="en-US" sz="2000"/>
              <a:t>Telegram bot, Telegram messaging platformida ishlaydigan avtomatlashtirilgan programmalar hisoblanadi. Bu botlar, Telegram API'sini qo'llab-quvvatlash orqali foydalanuvchilarga xizmat ko'rsatish, axborot yuborish, buyruqlar qabul qilish va turli xizmatlarni o'zlashtirish imkonini beradi. Bu botlar Python, Node.js, Java, PHP va boshqa ko'plab dasturlash tillarida yozilishi mumkin. Telegram botlarining o'rnatilgan imkoniyatlari va xizmatlaridan foydalanish uchun, avval Telegram Bot API orqali botni yaratishingiz, so'ng esa unga zarur funksiyalarni qo'shib qo'yishingiz kerak.</a:t>
            </a:r>
            <a:endParaRPr lang="en-GB" altLang="en-US" sz="2000"/>
          </a:p>
        </p:txBody>
      </p:sp>
      <p:sp>
        <p:nvSpPr>
          <p:cNvPr id="3" name="Rounded Rectangle 2"/>
          <p:cNvSpPr/>
          <p:nvPr/>
        </p:nvSpPr>
        <p:spPr>
          <a:xfrm>
            <a:off x="3253740" y="617855"/>
            <a:ext cx="5000625"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Telegram Bot haqida malumot</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plus(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ounded Rectangle 4"/>
          <p:cNvSpPr/>
          <p:nvPr/>
        </p:nvSpPr>
        <p:spPr>
          <a:xfrm>
            <a:off x="3466465" y="506095"/>
            <a:ext cx="4483100" cy="730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rPr>
              <a:t>Telegram Botni </a:t>
            </a:r>
            <a:r>
              <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rPr>
              <a:t>ishlatish jarayoni</a:t>
            </a:r>
            <a:endParaRPr lang="en-US" altLang="en-GB">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7" name="Picture 6"/>
          <p:cNvPicPr>
            <a:picLocks noChangeAspect="1"/>
          </p:cNvPicPr>
          <p:nvPr/>
        </p:nvPicPr>
        <p:blipFill>
          <a:blip r:embed="rId1"/>
          <a:stretch>
            <a:fillRect/>
          </a:stretch>
        </p:blipFill>
        <p:spPr>
          <a:xfrm>
            <a:off x="247650" y="1733550"/>
            <a:ext cx="6525260" cy="4345305"/>
          </a:xfrm>
          <a:prstGeom prst="rect">
            <a:avLst/>
          </a:prstGeom>
        </p:spPr>
      </p:pic>
      <p:pic>
        <p:nvPicPr>
          <p:cNvPr id="9" name="Picture 8"/>
          <p:cNvPicPr>
            <a:picLocks noChangeAspect="1"/>
          </p:cNvPicPr>
          <p:nvPr/>
        </p:nvPicPr>
        <p:blipFill>
          <a:blip r:embed="rId2"/>
          <a:stretch>
            <a:fillRect/>
          </a:stretch>
        </p:blipFill>
        <p:spPr>
          <a:xfrm>
            <a:off x="6914515" y="1733550"/>
            <a:ext cx="5277485" cy="4345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2959735" y="586740"/>
            <a:ext cx="6085840" cy="943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Telegram Botning ishlash jarayoni</a:t>
            </a:r>
            <a:endParaRPr lang="en-US" altLang="en-GB"/>
          </a:p>
        </p:txBody>
      </p:sp>
      <p:pic>
        <p:nvPicPr>
          <p:cNvPr id="4" name="Picture 3"/>
          <p:cNvPicPr>
            <a:picLocks noChangeAspect="1"/>
          </p:cNvPicPr>
          <p:nvPr/>
        </p:nvPicPr>
        <p:blipFill>
          <a:blip r:embed="rId1"/>
          <a:stretch>
            <a:fillRect/>
          </a:stretch>
        </p:blipFill>
        <p:spPr>
          <a:xfrm>
            <a:off x="346710" y="1637665"/>
            <a:ext cx="4053840" cy="5106670"/>
          </a:xfrm>
          <a:prstGeom prst="rect">
            <a:avLst/>
          </a:prstGeom>
        </p:spPr>
      </p:pic>
      <p:pic>
        <p:nvPicPr>
          <p:cNvPr id="7" name="Picture 6"/>
          <p:cNvPicPr>
            <a:picLocks noChangeAspect="1"/>
          </p:cNvPicPr>
          <p:nvPr/>
        </p:nvPicPr>
        <p:blipFill>
          <a:blip r:embed="rId2"/>
          <a:stretch>
            <a:fillRect/>
          </a:stretch>
        </p:blipFill>
        <p:spPr>
          <a:xfrm>
            <a:off x="4436110" y="1615440"/>
            <a:ext cx="7620000" cy="5151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plus(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884680" y="1657350"/>
            <a:ext cx="8096885" cy="5086350"/>
          </a:xfrm>
          <a:prstGeom prst="rect">
            <a:avLst/>
          </a:prstGeom>
        </p:spPr>
      </p:pic>
      <p:sp>
        <p:nvSpPr>
          <p:cNvPr id="4" name="Rounded Rectangle 3"/>
          <p:cNvSpPr/>
          <p:nvPr/>
        </p:nvSpPr>
        <p:spPr>
          <a:xfrm>
            <a:off x="3162935" y="567055"/>
            <a:ext cx="5243830" cy="892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GB"/>
              <a:t>Botimizdagi foydalanuvchilar</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55775" y="1009650"/>
            <a:ext cx="9879330" cy="1999615"/>
          </a:xfrm>
          <a:prstGeom prst="rect">
            <a:avLst/>
          </a:prstGeom>
        </p:spPr>
        <p:txBody>
          <a:bodyPr wrap="square">
            <a:spAutoFit/>
          </a:bodyPr>
          <a:lstStyle/>
          <a:p>
            <a:r>
              <a:rPr lang="en-US" sz="2000" b="1" dirty="0" err="1"/>
              <a:t>Dastur</a:t>
            </a:r>
            <a:r>
              <a:rPr lang="en-US" sz="2000" b="1" dirty="0"/>
              <a:t> </a:t>
            </a:r>
            <a:r>
              <a:rPr lang="en-US" sz="2000" b="1" dirty="0" err="1"/>
              <a:t>quydagi</a:t>
            </a:r>
            <a:r>
              <a:rPr lang="en-US" sz="2000" b="1" dirty="0"/>
              <a:t> </a:t>
            </a:r>
            <a:r>
              <a:rPr lang="en-US" sz="2000" b="1" dirty="0" err="1"/>
              <a:t>qulayliklarga</a:t>
            </a:r>
            <a:r>
              <a:rPr lang="en-US" sz="2000" b="1" dirty="0"/>
              <a:t> </a:t>
            </a:r>
            <a:r>
              <a:rPr lang="en-US" sz="2000" b="1" dirty="0" err="1"/>
              <a:t>ega</a:t>
            </a:r>
            <a:r>
              <a:rPr lang="en-US" sz="2000" b="1" dirty="0"/>
              <a:t>:</a:t>
            </a:r>
            <a:endParaRPr lang="en-US" sz="2000" b="1" dirty="0"/>
          </a:p>
          <a:p>
            <a:endParaRPr lang="en-US" sz="2000" dirty="0"/>
          </a:p>
          <a:p>
            <a:pPr lvl="0">
              <a:lnSpc>
                <a:spcPct val="140000"/>
              </a:lnSpc>
            </a:pPr>
            <a:r>
              <a:rPr lang="en-US" sz="2000" dirty="0"/>
              <a:t>1.Bu bot orqali dars mashg’ulotlarini haqida malumot olishingiz mumkin bo’ladi</a:t>
            </a:r>
            <a:endParaRPr lang="ru-RU" sz="2000" dirty="0"/>
          </a:p>
          <a:p>
            <a:pPr>
              <a:lnSpc>
                <a:spcPct val="140000"/>
              </a:lnSpc>
            </a:pPr>
            <a:r>
              <a:rPr lang="en-US" sz="2000" dirty="0"/>
              <a:t>2. Botimiz orqali faqat bitta guruh uchun emas barcha guruh uchun ishlatsa bo’ladi.</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2944</Words>
  <Application>WPS Presentation</Application>
  <PresentationFormat>Widescreen</PresentationFormat>
  <Paragraphs>48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3</vt:lpstr>
      <vt:lpstr>Arial</vt:lpstr>
      <vt:lpstr>Times New Roman</vt:lpstr>
      <vt:lpstr>Sylfaen</vt:lpstr>
      <vt:lpstr>Arial Unicode MS</vt:lpstr>
      <vt:lpstr>Microsoft YaHei</vt:lpstr>
      <vt:lpstr>Arial Unicode MS</vt:lpstr>
      <vt:lpstr>Century Gothic</vt:lpstr>
      <vt:lpstr>Calibri</vt:lpstr>
      <vt:lpstr>Легкий дым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Foydalanilgan adabiyotlar        1.   Дэвид Скляр. “Изучаем PHP 7”.  2017 г.        2.   Робин Никсон.  “ PHP, MySQL, JavaScript, CSS и HTML5 “. 2015 г.        	 3.   Nicolas Modrzyk. Building Telegram Bots: Develop Bots in 12 Programming Languages using the Telegram Bot API. 2019.288p.           		      			профессионала”. 2014 г.                                           Internet resurslari 	https://www.w3schools.com/       https://www.php.net/       http://www.google.com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Komunal to`lovlar ma`lumotlar                   bazasi</dc:title>
  <dc:creator>Toxirov</dc:creator>
  <cp:lastModifiedBy>Abror Boltayev</cp:lastModifiedBy>
  <cp:revision>87</cp:revision>
  <dcterms:created xsi:type="dcterms:W3CDTF">2018-01-25T18:41:00Z</dcterms:created>
  <dcterms:modified xsi:type="dcterms:W3CDTF">2023-06-22T09:45:35Z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7F16B7EC722B43208F35E4C32EEF3FB4</vt:lpwstr>
  </property>
  <property fmtid="{D5CDD505-2E9C-101B-9397-08002B2CF9AE}" pid="3" name="KSOProductBuildVer">
    <vt:lpwstr>2057-11.2.0.11537</vt:lpwstr>
  </property>
</Properties>
</file>