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9"/>
  </p:notesMasterIdLst>
  <p:sldIdLst>
    <p:sldId id="256" r:id="rId2"/>
    <p:sldId id="258" r:id="rId3"/>
    <p:sldId id="259" r:id="rId4"/>
    <p:sldId id="270" r:id="rId5"/>
    <p:sldId id="271" r:id="rId6"/>
    <p:sldId id="257" r:id="rId7"/>
    <p:sldId id="260" r:id="rId8"/>
    <p:sldId id="261" r:id="rId9"/>
    <p:sldId id="272" r:id="rId10"/>
    <p:sldId id="262" r:id="rId11"/>
    <p:sldId id="263" r:id="rId12"/>
    <p:sldId id="269" r:id="rId13"/>
    <p:sldId id="264" r:id="rId14"/>
    <p:sldId id="265" r:id="rId15"/>
    <p:sldId id="266" r:id="rId16"/>
    <p:sldId id="267" r:id="rId17"/>
    <p:sldId id="26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29" autoAdjust="0"/>
    <p:restoredTop sz="73840" autoAdjust="0"/>
  </p:normalViewPr>
  <p:slideViewPr>
    <p:cSldViewPr snapToGrid="0" showGuides="1">
      <p:cViewPr varScale="1">
        <p:scale>
          <a:sx n="49" d="100"/>
          <a:sy n="49" d="100"/>
        </p:scale>
        <p:origin x="1416" y="54"/>
      </p:cViewPr>
      <p:guideLst>
        <p:guide orient="horz" pos="2112"/>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1F9EB9-BAC9-4CB3-B31D-E5D597CECF10}" type="datetimeFigureOut">
              <a:rPr lang="en-US" smtClean="0"/>
              <a:t>1/9/2018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F0A651-CBE8-4D52-83AA-B624D65496CF}" type="slidenum">
              <a:rPr lang="en-US" smtClean="0"/>
              <a:t>‹#›</a:t>
            </a:fld>
            <a:endParaRPr lang="en-US"/>
          </a:p>
        </p:txBody>
      </p:sp>
    </p:spTree>
    <p:extLst>
      <p:ext uri="{BB962C8B-B14F-4D97-AF65-F5344CB8AC3E}">
        <p14:creationId xmlns:p14="http://schemas.microsoft.com/office/powerpoint/2010/main" val="4243294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Instructor lecture notes will go down here.</a:t>
            </a:r>
          </a:p>
        </p:txBody>
      </p:sp>
      <p:sp>
        <p:nvSpPr>
          <p:cNvPr id="4" name="Slide Number Placeholder 3"/>
          <p:cNvSpPr>
            <a:spLocks noGrp="1"/>
          </p:cNvSpPr>
          <p:nvPr>
            <p:ph type="sldNum" sz="quarter" idx="10"/>
          </p:nvPr>
        </p:nvSpPr>
        <p:spPr/>
        <p:txBody>
          <a:bodyPr/>
          <a:lstStyle/>
          <a:p>
            <a:fld id="{65F0A651-CBE8-4D52-83AA-B624D65496CF}" type="slidenum">
              <a:rPr lang="en-US" smtClean="0"/>
              <a:t>1</a:t>
            </a:fld>
            <a:endParaRPr lang="en-US"/>
          </a:p>
        </p:txBody>
      </p:sp>
    </p:spTree>
    <p:extLst>
      <p:ext uri="{BB962C8B-B14F-4D97-AF65-F5344CB8AC3E}">
        <p14:creationId xmlns:p14="http://schemas.microsoft.com/office/powerpoint/2010/main" val="40849940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Break the bad news that there is a final exam and a final project.</a:t>
            </a:r>
          </a:p>
          <a:p>
            <a:r>
              <a:rPr lang="en-US" dirty="0"/>
              <a:t>The exam is cumulative, will talk more about it nearer the end of the semester.</a:t>
            </a:r>
          </a:p>
          <a:p>
            <a:r>
              <a:rPr lang="en-US" dirty="0"/>
              <a:t>Exams are important for assessing their understanding and motivating them to master the material.</a:t>
            </a:r>
          </a:p>
          <a:p>
            <a:r>
              <a:rPr lang="en-US" dirty="0"/>
              <a:t>There are several mini-projects throughout the course, and then one big final project.</a:t>
            </a:r>
          </a:p>
          <a:p>
            <a:r>
              <a:rPr lang="en-US" dirty="0"/>
              <a:t>A lot of class-time will be dedicated to working on the final project.</a:t>
            </a:r>
          </a:p>
        </p:txBody>
      </p:sp>
      <p:sp>
        <p:nvSpPr>
          <p:cNvPr id="4" name="Slide Number Placeholder 3"/>
          <p:cNvSpPr>
            <a:spLocks noGrp="1"/>
          </p:cNvSpPr>
          <p:nvPr>
            <p:ph type="sldNum" sz="quarter" idx="10"/>
          </p:nvPr>
        </p:nvSpPr>
        <p:spPr/>
        <p:txBody>
          <a:bodyPr/>
          <a:lstStyle/>
          <a:p>
            <a:fld id="{65F0A651-CBE8-4D52-83AA-B624D65496CF}" type="slidenum">
              <a:rPr lang="en-US" smtClean="0"/>
              <a:t>10</a:t>
            </a:fld>
            <a:endParaRPr lang="en-US"/>
          </a:p>
        </p:txBody>
      </p:sp>
    </p:spTree>
    <p:extLst>
      <p:ext uri="{BB962C8B-B14F-4D97-AF65-F5344CB8AC3E}">
        <p14:creationId xmlns:p14="http://schemas.microsoft.com/office/powerpoint/2010/main" val="17411272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no required textbook for the course.</a:t>
            </a:r>
          </a:p>
          <a:p>
            <a:r>
              <a:rPr lang="en-US" dirty="0"/>
              <a:t>There are three optional textbooks available, two of which are free online.</a:t>
            </a:r>
          </a:p>
          <a:p>
            <a:r>
              <a:rPr lang="en-US" dirty="0"/>
              <a:t>Some lessons will have readings highlighted for it.</a:t>
            </a:r>
          </a:p>
          <a:p>
            <a:r>
              <a:rPr lang="en-US" dirty="0"/>
              <a:t>But again, no one is required to buy any textbooks.</a:t>
            </a:r>
          </a:p>
        </p:txBody>
      </p:sp>
      <p:sp>
        <p:nvSpPr>
          <p:cNvPr id="4" name="Slide Number Placeholder 3"/>
          <p:cNvSpPr>
            <a:spLocks noGrp="1"/>
          </p:cNvSpPr>
          <p:nvPr>
            <p:ph type="sldNum" sz="quarter" idx="10"/>
          </p:nvPr>
        </p:nvSpPr>
        <p:spPr/>
        <p:txBody>
          <a:bodyPr/>
          <a:lstStyle/>
          <a:p>
            <a:fld id="{65F0A651-CBE8-4D52-83AA-B624D65496CF}" type="slidenum">
              <a:rPr lang="en-US" smtClean="0"/>
              <a:t>11</a:t>
            </a:fld>
            <a:endParaRPr lang="en-US"/>
          </a:p>
        </p:txBody>
      </p:sp>
    </p:spTree>
    <p:extLst>
      <p:ext uri="{BB962C8B-B14F-4D97-AF65-F5344CB8AC3E}">
        <p14:creationId xmlns:p14="http://schemas.microsoft.com/office/powerpoint/2010/main" val="24362774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Clickers are required.</a:t>
            </a:r>
          </a:p>
          <a:p>
            <a:r>
              <a:rPr lang="en-US" dirty="0"/>
              <a:t>They must be the regular </a:t>
            </a:r>
            <a:r>
              <a:rPr lang="en-US" dirty="0" err="1"/>
              <a:t>i</a:t>
            </a:r>
            <a:r>
              <a:rPr lang="en-US" dirty="0"/>
              <a:t>&gt;clicker – these shouldn't be too expensive, can probably get a used one for cheap.</a:t>
            </a:r>
          </a:p>
          <a:p>
            <a:r>
              <a:rPr lang="en-US" dirty="0"/>
              <a:t>Laptops are also required.</a:t>
            </a:r>
          </a:p>
          <a:p>
            <a:r>
              <a:rPr lang="en-US" dirty="0"/>
              <a:t>You'll be doing a lot of work in class.</a:t>
            </a:r>
          </a:p>
        </p:txBody>
      </p:sp>
      <p:sp>
        <p:nvSpPr>
          <p:cNvPr id="4" name="Slide Number Placeholder 3"/>
          <p:cNvSpPr>
            <a:spLocks noGrp="1"/>
          </p:cNvSpPr>
          <p:nvPr>
            <p:ph type="sldNum" sz="quarter" idx="10"/>
          </p:nvPr>
        </p:nvSpPr>
        <p:spPr/>
        <p:txBody>
          <a:bodyPr/>
          <a:lstStyle/>
          <a:p>
            <a:fld id="{65F0A651-CBE8-4D52-83AA-B624D65496CF}" type="slidenum">
              <a:rPr lang="en-US" smtClean="0"/>
              <a:t>12</a:t>
            </a:fld>
            <a:endParaRPr lang="en-US"/>
          </a:p>
        </p:txBody>
      </p:sp>
    </p:spTree>
    <p:extLst>
      <p:ext uri="{BB962C8B-B14F-4D97-AF65-F5344CB8AC3E}">
        <p14:creationId xmlns:p14="http://schemas.microsoft.com/office/powerpoint/2010/main" val="7361330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chance for a demo of the canvas site. You should walk through the following in the Student View:</a:t>
            </a:r>
          </a:p>
          <a:p>
            <a:pPr marL="171450" indent="-171450">
              <a:buFont typeface="Arial" panose="020B0604020202020204" pitchFamily="34" charset="0"/>
              <a:buChar char="•"/>
            </a:pPr>
            <a:r>
              <a:rPr lang="en-US" dirty="0"/>
              <a:t>The navigation tabs on the left</a:t>
            </a:r>
          </a:p>
          <a:p>
            <a:pPr marL="171450" indent="-171450">
              <a:buFont typeface="Arial" panose="020B0604020202020204" pitchFamily="34" charset="0"/>
              <a:buChar char="•"/>
            </a:pPr>
            <a:r>
              <a:rPr lang="en-US" dirty="0"/>
              <a:t>The Module view</a:t>
            </a:r>
          </a:p>
          <a:p>
            <a:pPr marL="171450" indent="-171450">
              <a:buFont typeface="Arial" panose="020B0604020202020204" pitchFamily="34" charset="0"/>
              <a:buChar char="•"/>
            </a:pPr>
            <a:r>
              <a:rPr lang="en-US" dirty="0"/>
              <a:t>What an individual lesson looks like ("#1) Lesson: Introduction")</a:t>
            </a:r>
          </a:p>
          <a:p>
            <a:pPr marL="628650" lvl="1" indent="-171450">
              <a:buFont typeface="Arial" panose="020B0604020202020204" pitchFamily="34" charset="0"/>
              <a:buChar char="•"/>
            </a:pPr>
            <a:r>
              <a:rPr lang="en-US" dirty="0"/>
              <a:t>How to look at the video</a:t>
            </a:r>
          </a:p>
          <a:p>
            <a:pPr marL="628650" lvl="1" indent="-171450">
              <a:buFont typeface="Arial" panose="020B0604020202020204" pitchFamily="34" charset="0"/>
              <a:buChar char="•"/>
            </a:pPr>
            <a:r>
              <a:rPr lang="en-US" dirty="0"/>
              <a:t>How to show the transcript under the video (there's a button for Show/Hide transcript)</a:t>
            </a:r>
          </a:p>
          <a:p>
            <a:pPr marL="628650" lvl="1" indent="-171450">
              <a:buFont typeface="Arial" panose="020B0604020202020204" pitchFamily="34" charset="0"/>
              <a:buChar char="•"/>
            </a:pPr>
            <a:r>
              <a:rPr lang="en-US" dirty="0"/>
              <a:t>How to access the slides</a:t>
            </a:r>
          </a:p>
          <a:p>
            <a:pPr marL="628650" lvl="1" indent="-171450">
              <a:buFont typeface="Arial" panose="020B0604020202020204" pitchFamily="34" charset="0"/>
              <a:buChar char="•"/>
            </a:pPr>
            <a:r>
              <a:rPr lang="en-US" dirty="0"/>
              <a:t>How to access the lesson's assignments</a:t>
            </a:r>
          </a:p>
          <a:p>
            <a:pPr marL="171450" lvl="0" indent="-171450">
              <a:buFont typeface="Arial" panose="020B0604020202020204" pitchFamily="34" charset="0"/>
              <a:buChar char="•"/>
            </a:pPr>
            <a:r>
              <a:rPr lang="en-US" dirty="0"/>
              <a:t>What a quiz looks like</a:t>
            </a:r>
          </a:p>
          <a:p>
            <a:pPr marL="171450" lvl="0" indent="-171450">
              <a:buFont typeface="Arial" panose="020B0604020202020204" pitchFamily="34" charset="0"/>
              <a:buChar char="•"/>
            </a:pPr>
            <a:r>
              <a:rPr lang="en-US" dirty="0"/>
              <a:t>Today's programming assignment (Maze game)</a:t>
            </a:r>
          </a:p>
          <a:p>
            <a:pPr marL="171450" lvl="0" indent="-171450">
              <a:buFont typeface="Arial" panose="020B0604020202020204" pitchFamily="34" charset="0"/>
              <a:buChar char="•"/>
            </a:pPr>
            <a:r>
              <a:rPr lang="en-US" dirty="0"/>
              <a:t>What the Grades menu looks like, how to go to a submission and then the assignment for that submission</a:t>
            </a:r>
          </a:p>
          <a:p>
            <a:pPr marL="171450" lvl="0" indent="-171450">
              <a:buFont typeface="Arial" panose="020B0604020202020204" pitchFamily="34" charset="0"/>
              <a:buChar char="•"/>
            </a:pPr>
            <a:r>
              <a:rPr lang="en-US" dirty="0"/>
              <a:t>Show the syllabus page</a:t>
            </a:r>
          </a:p>
          <a:p>
            <a:pPr marL="171450" lvl="0" indent="-171450">
              <a:buFont typeface="Arial" panose="020B0604020202020204" pitchFamily="34" charset="0"/>
              <a:buChar char="•"/>
            </a:pPr>
            <a:r>
              <a:rPr lang="en-US" dirty="0"/>
              <a:t>Show the Course Staff page</a:t>
            </a:r>
          </a:p>
          <a:p>
            <a:pPr marL="171450" lvl="0" indent="-171450">
              <a:buFont typeface="Arial" panose="020B0604020202020204" pitchFamily="34" charset="0"/>
              <a:buChar char="•"/>
            </a:pPr>
            <a:r>
              <a:rPr lang="en-US" dirty="0"/>
              <a:t>Go to the Piazza, demonstrate how to make a post</a:t>
            </a:r>
          </a:p>
        </p:txBody>
      </p:sp>
      <p:sp>
        <p:nvSpPr>
          <p:cNvPr id="4" name="Slide Number Placeholder 3"/>
          <p:cNvSpPr>
            <a:spLocks noGrp="1"/>
          </p:cNvSpPr>
          <p:nvPr>
            <p:ph type="sldNum" sz="quarter" idx="10"/>
          </p:nvPr>
        </p:nvSpPr>
        <p:spPr/>
        <p:txBody>
          <a:bodyPr/>
          <a:lstStyle/>
          <a:p>
            <a:fld id="{65F0A651-CBE8-4D52-83AA-B624D65496CF}" type="slidenum">
              <a:rPr lang="en-US" smtClean="0"/>
              <a:t>13</a:t>
            </a:fld>
            <a:endParaRPr lang="en-US"/>
          </a:p>
        </p:txBody>
      </p:sp>
    </p:spTree>
    <p:extLst>
      <p:ext uri="{BB962C8B-B14F-4D97-AF65-F5344CB8AC3E}">
        <p14:creationId xmlns:p14="http://schemas.microsoft.com/office/powerpoint/2010/main" val="5658821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them know the major sources of help.</a:t>
            </a:r>
          </a:p>
          <a:p>
            <a:r>
              <a:rPr lang="en-US" dirty="0"/>
              <a:t>The piazza is one of the most preferred ways.</a:t>
            </a:r>
            <a:br>
              <a:rPr lang="en-US" dirty="0"/>
            </a:br>
            <a:r>
              <a:rPr lang="en-US" dirty="0"/>
              <a:t>They need to follow its rules: no posting code publicly (honor code violation).</a:t>
            </a:r>
          </a:p>
          <a:p>
            <a:r>
              <a:rPr lang="en-US" dirty="0"/>
              <a:t>There are also office hours scheduled, and of course the class time.</a:t>
            </a:r>
          </a:p>
          <a:p>
            <a:r>
              <a:rPr lang="en-US" dirty="0"/>
              <a:t>They can get help from each other, but need to be careful.</a:t>
            </a:r>
          </a:p>
        </p:txBody>
      </p:sp>
      <p:sp>
        <p:nvSpPr>
          <p:cNvPr id="4" name="Slide Number Placeholder 3"/>
          <p:cNvSpPr>
            <a:spLocks noGrp="1"/>
          </p:cNvSpPr>
          <p:nvPr>
            <p:ph type="sldNum" sz="quarter" idx="10"/>
          </p:nvPr>
        </p:nvSpPr>
        <p:spPr/>
        <p:txBody>
          <a:bodyPr/>
          <a:lstStyle/>
          <a:p>
            <a:fld id="{65F0A651-CBE8-4D52-83AA-B624D65496CF}" type="slidenum">
              <a:rPr lang="en-US" smtClean="0"/>
              <a:t>14</a:t>
            </a:fld>
            <a:endParaRPr lang="en-US"/>
          </a:p>
        </p:txBody>
      </p:sp>
    </p:spTree>
    <p:extLst>
      <p:ext uri="{BB962C8B-B14F-4D97-AF65-F5344CB8AC3E}">
        <p14:creationId xmlns:p14="http://schemas.microsoft.com/office/powerpoint/2010/main" val="36262898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They must not take code from anyone besides the course staff.</a:t>
            </a:r>
          </a:p>
          <a:p>
            <a:r>
              <a:rPr lang="en-US" dirty="0"/>
              <a:t>Doing so is an honor code violation, and we have ways of detecting that (e.g., MOSS).</a:t>
            </a:r>
          </a:p>
          <a:p>
            <a:r>
              <a:rPr lang="en-US" dirty="0"/>
              <a:t>When you get help from peers, it can only be high level conceptual help or motivational.</a:t>
            </a:r>
          </a:p>
          <a:p>
            <a:r>
              <a:rPr lang="en-US" dirty="0"/>
              <a:t>You are encouraged to help each other, but do not share code or look at each other's solutions.</a:t>
            </a:r>
          </a:p>
          <a:p>
            <a:r>
              <a:rPr lang="en-US" dirty="0"/>
              <a:t>All of this is laid out in the Cheating Collaboration Communication Page on Canvas.</a:t>
            </a:r>
          </a:p>
        </p:txBody>
      </p:sp>
      <p:sp>
        <p:nvSpPr>
          <p:cNvPr id="4" name="Slide Number Placeholder 3"/>
          <p:cNvSpPr>
            <a:spLocks noGrp="1"/>
          </p:cNvSpPr>
          <p:nvPr>
            <p:ph type="sldNum" sz="quarter" idx="10"/>
          </p:nvPr>
        </p:nvSpPr>
        <p:spPr/>
        <p:txBody>
          <a:bodyPr/>
          <a:lstStyle/>
          <a:p>
            <a:fld id="{65F0A651-CBE8-4D52-83AA-B624D65496CF}" type="slidenum">
              <a:rPr lang="en-US" smtClean="0"/>
              <a:t>15</a:t>
            </a:fld>
            <a:endParaRPr lang="en-US"/>
          </a:p>
        </p:txBody>
      </p:sp>
    </p:spTree>
    <p:extLst>
      <p:ext uri="{BB962C8B-B14F-4D97-AF65-F5344CB8AC3E}">
        <p14:creationId xmlns:p14="http://schemas.microsoft.com/office/powerpoint/2010/main" val="16268388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usually let them ask whatever questions they have now.</a:t>
            </a:r>
          </a:p>
        </p:txBody>
      </p:sp>
      <p:sp>
        <p:nvSpPr>
          <p:cNvPr id="4" name="Slide Number Placeholder 3"/>
          <p:cNvSpPr>
            <a:spLocks noGrp="1"/>
          </p:cNvSpPr>
          <p:nvPr>
            <p:ph type="sldNum" sz="quarter" idx="10"/>
          </p:nvPr>
        </p:nvSpPr>
        <p:spPr/>
        <p:txBody>
          <a:bodyPr/>
          <a:lstStyle/>
          <a:p>
            <a:fld id="{65F0A651-CBE8-4D52-83AA-B624D65496CF}" type="slidenum">
              <a:rPr lang="en-US" smtClean="0"/>
              <a:t>16</a:t>
            </a:fld>
            <a:endParaRPr lang="en-US"/>
          </a:p>
        </p:txBody>
      </p:sp>
    </p:spTree>
    <p:extLst>
      <p:ext uri="{BB962C8B-B14F-4D97-AF65-F5344CB8AC3E}">
        <p14:creationId xmlns:p14="http://schemas.microsoft.com/office/powerpoint/2010/main" val="15971242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will leave, but ask them to stay and work on assignments. You can check to see how many are actually done before class starts, and gauge if too many are leaving. Still, the early material is easy so don’t necessarily need to hold them down.</a:t>
            </a:r>
          </a:p>
        </p:txBody>
      </p:sp>
      <p:sp>
        <p:nvSpPr>
          <p:cNvPr id="4" name="Slide Number Placeholder 3"/>
          <p:cNvSpPr>
            <a:spLocks noGrp="1"/>
          </p:cNvSpPr>
          <p:nvPr>
            <p:ph type="sldNum" sz="quarter" idx="10"/>
          </p:nvPr>
        </p:nvSpPr>
        <p:spPr/>
        <p:txBody>
          <a:bodyPr/>
          <a:lstStyle/>
          <a:p>
            <a:fld id="{65F0A651-CBE8-4D52-83AA-B624D65496CF}" type="slidenum">
              <a:rPr lang="en-US" smtClean="0"/>
              <a:t>17</a:t>
            </a:fld>
            <a:endParaRPr lang="en-US"/>
          </a:p>
        </p:txBody>
      </p:sp>
    </p:spTree>
    <p:extLst>
      <p:ext uri="{BB962C8B-B14F-4D97-AF65-F5344CB8AC3E}">
        <p14:creationId xmlns:p14="http://schemas.microsoft.com/office/powerpoint/2010/main" val="3224514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is meant to introduce you to the students. You are free to customize it as you see fit. I gave them my title, discipline, research background, and teaching experience. You are free to give whatever information you think is relevant to make you seem more authoritative/approachable/etc.</a:t>
            </a:r>
          </a:p>
        </p:txBody>
      </p:sp>
      <p:sp>
        <p:nvSpPr>
          <p:cNvPr id="4" name="Slide Number Placeholder 3"/>
          <p:cNvSpPr>
            <a:spLocks noGrp="1"/>
          </p:cNvSpPr>
          <p:nvPr>
            <p:ph type="sldNum" sz="quarter" idx="10"/>
          </p:nvPr>
        </p:nvSpPr>
        <p:spPr/>
        <p:txBody>
          <a:bodyPr/>
          <a:lstStyle/>
          <a:p>
            <a:fld id="{65F0A651-CBE8-4D52-83AA-B624D65496CF}" type="slidenum">
              <a:rPr lang="en-US" smtClean="0"/>
              <a:t>2</a:t>
            </a:fld>
            <a:endParaRPr lang="en-US"/>
          </a:p>
        </p:txBody>
      </p:sp>
    </p:spTree>
    <p:extLst>
      <p:ext uri="{BB962C8B-B14F-4D97-AF65-F5344CB8AC3E}">
        <p14:creationId xmlns:p14="http://schemas.microsoft.com/office/powerpoint/2010/main" val="18379208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is meant to show photos of the other course staff. In particular, you can show photos of the other instructors and teaching assistants, and give their names. You want students to be comfortable approaching the teaching assistants. This information should also be on the course site.</a:t>
            </a:r>
          </a:p>
        </p:txBody>
      </p:sp>
      <p:sp>
        <p:nvSpPr>
          <p:cNvPr id="4" name="Slide Number Placeholder 3"/>
          <p:cNvSpPr>
            <a:spLocks noGrp="1"/>
          </p:cNvSpPr>
          <p:nvPr>
            <p:ph type="sldNum" sz="quarter" idx="10"/>
          </p:nvPr>
        </p:nvSpPr>
        <p:spPr/>
        <p:txBody>
          <a:bodyPr/>
          <a:lstStyle/>
          <a:p>
            <a:fld id="{65F0A651-CBE8-4D52-83AA-B624D65496CF}" type="slidenum">
              <a:rPr lang="en-US" smtClean="0"/>
              <a:t>3</a:t>
            </a:fld>
            <a:endParaRPr lang="en-US"/>
          </a:p>
        </p:txBody>
      </p:sp>
    </p:spTree>
    <p:extLst>
      <p:ext uri="{BB962C8B-B14F-4D97-AF65-F5344CB8AC3E}">
        <p14:creationId xmlns:p14="http://schemas.microsoft.com/office/powerpoint/2010/main" val="21121992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statistics break down who the students are and give them a sense of who their classmates are. These numbers are accurate for Fall 2017.</a:t>
            </a:r>
          </a:p>
        </p:txBody>
      </p:sp>
      <p:sp>
        <p:nvSpPr>
          <p:cNvPr id="4" name="Slide Number Placeholder 3"/>
          <p:cNvSpPr>
            <a:spLocks noGrp="1"/>
          </p:cNvSpPr>
          <p:nvPr>
            <p:ph type="sldNum" sz="quarter" idx="10"/>
          </p:nvPr>
        </p:nvSpPr>
        <p:spPr/>
        <p:txBody>
          <a:bodyPr/>
          <a:lstStyle/>
          <a:p>
            <a:fld id="{65F0A651-CBE8-4D52-83AA-B624D65496CF}" type="slidenum">
              <a:rPr lang="en-US" smtClean="0"/>
              <a:t>4</a:t>
            </a:fld>
            <a:endParaRPr lang="en-US"/>
          </a:p>
        </p:txBody>
      </p:sp>
    </p:spTree>
    <p:extLst>
      <p:ext uri="{BB962C8B-B14F-4D97-AF65-F5344CB8AC3E}">
        <p14:creationId xmlns:p14="http://schemas.microsoft.com/office/powerpoint/2010/main" val="3858962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may have a different force-add policy, but this is the current one for the department.</a:t>
            </a:r>
          </a:p>
        </p:txBody>
      </p:sp>
      <p:sp>
        <p:nvSpPr>
          <p:cNvPr id="4" name="Slide Number Placeholder 3"/>
          <p:cNvSpPr>
            <a:spLocks noGrp="1"/>
          </p:cNvSpPr>
          <p:nvPr>
            <p:ph type="sldNum" sz="quarter" idx="10"/>
          </p:nvPr>
        </p:nvSpPr>
        <p:spPr/>
        <p:txBody>
          <a:bodyPr/>
          <a:lstStyle/>
          <a:p>
            <a:fld id="{65F0A651-CBE8-4D52-83AA-B624D65496CF}" type="slidenum">
              <a:rPr lang="en-US" smtClean="0"/>
              <a:t>5</a:t>
            </a:fld>
            <a:endParaRPr lang="en-US"/>
          </a:p>
        </p:txBody>
      </p:sp>
    </p:spTree>
    <p:extLst>
      <p:ext uri="{BB962C8B-B14F-4D97-AF65-F5344CB8AC3E}">
        <p14:creationId xmlns:p14="http://schemas.microsoft.com/office/powerpoint/2010/main" val="2113479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Remind the students that this course is named "Introduction to Programming in Python", and therefore they will be learning to program in Python.</a:t>
            </a:r>
          </a:p>
          <a:p>
            <a:pPr marL="171450" indent="-171450">
              <a:buFont typeface="Arial" panose="020B0604020202020204" pitchFamily="34" charset="0"/>
              <a:buChar char="•"/>
            </a:pPr>
            <a:r>
              <a:rPr lang="en-US" dirty="0"/>
              <a:t>This course has no prerequisites</a:t>
            </a:r>
          </a:p>
          <a:p>
            <a:pPr marL="171450" indent="-171450">
              <a:buFont typeface="Arial" panose="020B0604020202020204" pitchFamily="34" charset="0"/>
              <a:buChar char="•"/>
            </a:pPr>
            <a:r>
              <a:rPr lang="en-US" dirty="0"/>
              <a:t>Although some students have prior experience, it is assumed that you have no prior programming experience</a:t>
            </a:r>
          </a:p>
          <a:p>
            <a:pPr marL="171450" indent="-171450">
              <a:buFont typeface="Arial" panose="020B0604020202020204" pitchFamily="34" charset="0"/>
              <a:buChar char="•"/>
            </a:pPr>
            <a:r>
              <a:rPr lang="en-US" dirty="0"/>
              <a:t>Basic digital literacy is expected – you should know how to use a web-browser</a:t>
            </a:r>
          </a:p>
        </p:txBody>
      </p:sp>
      <p:sp>
        <p:nvSpPr>
          <p:cNvPr id="4" name="Slide Number Placeholder 3"/>
          <p:cNvSpPr>
            <a:spLocks noGrp="1"/>
          </p:cNvSpPr>
          <p:nvPr>
            <p:ph type="sldNum" sz="quarter" idx="10"/>
          </p:nvPr>
        </p:nvSpPr>
        <p:spPr/>
        <p:txBody>
          <a:bodyPr/>
          <a:lstStyle/>
          <a:p>
            <a:fld id="{65F0A651-CBE8-4D52-83AA-B624D65496CF}" type="slidenum">
              <a:rPr lang="en-US" smtClean="0"/>
              <a:t>6</a:t>
            </a:fld>
            <a:endParaRPr lang="en-US"/>
          </a:p>
        </p:txBody>
      </p:sp>
    </p:spTree>
    <p:extLst>
      <p:ext uri="{BB962C8B-B14F-4D97-AF65-F5344CB8AC3E}">
        <p14:creationId xmlns:p14="http://schemas.microsoft.com/office/powerpoint/2010/main" val="31073198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when you outline the major course format.</a:t>
            </a:r>
          </a:p>
          <a:p>
            <a:pPr marL="171450" indent="-171450">
              <a:buFont typeface="Arial" panose="020B0604020202020204" pitchFamily="34" charset="0"/>
              <a:buChar char="•"/>
            </a:pPr>
            <a:r>
              <a:rPr lang="en-US" dirty="0"/>
              <a:t>You want to explain the weekly module format, and the format of lessons.</a:t>
            </a:r>
          </a:p>
          <a:p>
            <a:pPr marL="171450" indent="-171450">
              <a:buFont typeface="Arial" panose="020B0604020202020204" pitchFamily="34" charset="0"/>
              <a:buChar char="•"/>
            </a:pPr>
            <a:r>
              <a:rPr lang="en-US" dirty="0"/>
              <a:t>Mention that lessons do not necessarily always have a quiz and programming problems, but they will have one of those.</a:t>
            </a:r>
          </a:p>
          <a:p>
            <a:pPr marL="171450" indent="-171450">
              <a:buFont typeface="Arial" panose="020B0604020202020204" pitchFamily="34" charset="0"/>
              <a:buChar char="•"/>
            </a:pPr>
            <a:r>
              <a:rPr lang="en-US" dirty="0"/>
              <a:t>You can speak a little bit about the video lessons – students should check them out, but they can also just read the transcript or skim the slides if they feel confident about the material.</a:t>
            </a:r>
          </a:p>
          <a:p>
            <a:pPr marL="171450" indent="-171450">
              <a:buFont typeface="Arial" panose="020B0604020202020204" pitchFamily="34" charset="0"/>
              <a:buChar char="•"/>
            </a:pPr>
            <a:r>
              <a:rPr lang="en-US" dirty="0"/>
              <a:t>Don't worry about explaining anything too in-depth at this point.</a:t>
            </a:r>
          </a:p>
        </p:txBody>
      </p:sp>
      <p:sp>
        <p:nvSpPr>
          <p:cNvPr id="4" name="Slide Number Placeholder 3"/>
          <p:cNvSpPr>
            <a:spLocks noGrp="1"/>
          </p:cNvSpPr>
          <p:nvPr>
            <p:ph type="sldNum" sz="quarter" idx="10"/>
          </p:nvPr>
        </p:nvSpPr>
        <p:spPr/>
        <p:txBody>
          <a:bodyPr/>
          <a:lstStyle/>
          <a:p>
            <a:fld id="{65F0A651-CBE8-4D52-83AA-B624D65496CF}" type="slidenum">
              <a:rPr lang="en-US" smtClean="0"/>
              <a:t>7</a:t>
            </a:fld>
            <a:endParaRPr lang="en-US"/>
          </a:p>
        </p:txBody>
      </p:sp>
    </p:spTree>
    <p:extLst>
      <p:ext uri="{BB962C8B-B14F-4D97-AF65-F5344CB8AC3E}">
        <p14:creationId xmlns:p14="http://schemas.microsoft.com/office/powerpoint/2010/main" val="38198014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All the assignments for a module open the Friday before the module starts</a:t>
            </a:r>
          </a:p>
          <a:p>
            <a:pPr marL="171450" indent="-171450">
              <a:buFont typeface="Arial" panose="020B0604020202020204" pitchFamily="34" charset="0"/>
              <a:buChar char="•"/>
            </a:pPr>
            <a:r>
              <a:rPr lang="en-US" dirty="0"/>
              <a:t>Those assignments will lock two weeks later</a:t>
            </a:r>
          </a:p>
          <a:p>
            <a:pPr marL="171450" indent="-171450">
              <a:buFont typeface="Arial" panose="020B0604020202020204" pitchFamily="34" charset="0"/>
              <a:buChar char="•"/>
            </a:pPr>
            <a:r>
              <a:rPr lang="en-US" dirty="0"/>
              <a:t>Recommend that they complete assignments during their week, rather than waiting till the deadline</a:t>
            </a:r>
          </a:p>
          <a:p>
            <a:pPr marL="171450" indent="-171450">
              <a:buFont typeface="Arial" panose="020B0604020202020204" pitchFamily="34" charset="0"/>
              <a:buChar char="•"/>
            </a:pPr>
            <a:r>
              <a:rPr lang="en-US" dirty="0"/>
              <a:t>Once a module locks, no submissions are possible (don't waver on this – you'll be eaten alive reopening assignments)</a:t>
            </a:r>
          </a:p>
          <a:p>
            <a:pPr marL="171450" indent="-171450">
              <a:buFont typeface="Arial" panose="020B0604020202020204" pitchFamily="34" charset="0"/>
              <a:buChar char="•"/>
            </a:pPr>
            <a:r>
              <a:rPr lang="en-US" dirty="0"/>
              <a:t>But on the plus side, there are no late penalties.</a:t>
            </a:r>
          </a:p>
        </p:txBody>
      </p:sp>
      <p:sp>
        <p:nvSpPr>
          <p:cNvPr id="4" name="Slide Number Placeholder 3"/>
          <p:cNvSpPr>
            <a:spLocks noGrp="1"/>
          </p:cNvSpPr>
          <p:nvPr>
            <p:ph type="sldNum" sz="quarter" idx="10"/>
          </p:nvPr>
        </p:nvSpPr>
        <p:spPr/>
        <p:txBody>
          <a:bodyPr/>
          <a:lstStyle/>
          <a:p>
            <a:fld id="{65F0A651-CBE8-4D52-83AA-B624D65496CF}" type="slidenum">
              <a:rPr lang="en-US" smtClean="0"/>
              <a:t>8</a:t>
            </a:fld>
            <a:endParaRPr lang="en-US"/>
          </a:p>
        </p:txBody>
      </p:sp>
    </p:spTree>
    <p:extLst>
      <p:ext uri="{BB962C8B-B14F-4D97-AF65-F5344CB8AC3E}">
        <p14:creationId xmlns:p14="http://schemas.microsoft.com/office/powerpoint/2010/main" val="2922680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Depending on how you plan to use </a:t>
            </a:r>
            <a:r>
              <a:rPr lang="en-US" dirty="0" err="1"/>
              <a:t>classtime</a:t>
            </a:r>
            <a:r>
              <a:rPr lang="en-US" dirty="0"/>
              <a:t>, you might modify this.</a:t>
            </a:r>
          </a:p>
          <a:p>
            <a:r>
              <a:rPr lang="en-US" dirty="0"/>
              <a:t>I tell them that I lecture for about ~20 minutes (some slides, performances, code examples) to reinforce the important bits of lessons.</a:t>
            </a:r>
          </a:p>
          <a:p>
            <a:r>
              <a:rPr lang="en-US" dirty="0"/>
              <a:t>Then I usually have the rest of </a:t>
            </a:r>
            <a:r>
              <a:rPr lang="en-US" dirty="0" err="1"/>
              <a:t>classtime</a:t>
            </a:r>
            <a:r>
              <a:rPr lang="en-US" dirty="0"/>
              <a:t> open for students to work on problems and ask the staff questions.</a:t>
            </a:r>
          </a:p>
          <a:p>
            <a:r>
              <a:rPr lang="en-US" dirty="0"/>
              <a:t>If we see you leave, and then you show up in our office hours later, don't expect much sympathy or attention.</a:t>
            </a:r>
          </a:p>
          <a:p>
            <a:r>
              <a:rPr lang="en-US" dirty="0"/>
              <a:t>Class time is the ideal time to get help.</a:t>
            </a:r>
          </a:p>
          <a:p>
            <a:r>
              <a:rPr lang="en-US" dirty="0"/>
              <a:t>We'll talk about the groupwork aspect when it becomes relevant.</a:t>
            </a:r>
          </a:p>
        </p:txBody>
      </p:sp>
      <p:sp>
        <p:nvSpPr>
          <p:cNvPr id="4" name="Slide Number Placeholder 3"/>
          <p:cNvSpPr>
            <a:spLocks noGrp="1"/>
          </p:cNvSpPr>
          <p:nvPr>
            <p:ph type="sldNum" sz="quarter" idx="10"/>
          </p:nvPr>
        </p:nvSpPr>
        <p:spPr/>
        <p:txBody>
          <a:bodyPr/>
          <a:lstStyle/>
          <a:p>
            <a:fld id="{65F0A651-CBE8-4D52-83AA-B624D65496CF}" type="slidenum">
              <a:rPr lang="en-US" smtClean="0"/>
              <a:t>9</a:t>
            </a:fld>
            <a:endParaRPr lang="en-US"/>
          </a:p>
        </p:txBody>
      </p:sp>
    </p:spTree>
    <p:extLst>
      <p:ext uri="{BB962C8B-B14F-4D97-AF65-F5344CB8AC3E}">
        <p14:creationId xmlns:p14="http://schemas.microsoft.com/office/powerpoint/2010/main" val="30089238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D24FC6A9-4111-4AC1-868B-C72ADE60B037}" type="datetimeFigureOut">
              <a:rPr lang="en-US" smtClean="0"/>
              <a:t>1/9/2018</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83894D82-3C9C-465F-97CF-BEB0AC75D80C}" type="slidenum">
              <a:rPr lang="en-US" smtClean="0"/>
              <a:t>‹#›</a:t>
            </a:fld>
            <a:endParaRPr lang="en-US"/>
          </a:p>
        </p:txBody>
      </p:sp>
    </p:spTree>
    <p:extLst>
      <p:ext uri="{BB962C8B-B14F-4D97-AF65-F5344CB8AC3E}">
        <p14:creationId xmlns:p14="http://schemas.microsoft.com/office/powerpoint/2010/main" val="3270647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4FC6A9-4111-4AC1-868B-C72ADE60B037}" type="datetimeFigureOut">
              <a:rPr lang="en-US" smtClean="0"/>
              <a:t>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1954692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4FC6A9-4111-4AC1-868B-C72ADE60B037}" type="datetimeFigureOut">
              <a:rPr lang="en-US" smtClean="0"/>
              <a:t>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1735506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2pPr marL="457200" indent="-182880">
              <a:buFont typeface="Arial" panose="020B0604020202020204" pitchFamily="34" charset="0"/>
              <a:buChar char="•"/>
              <a:defRPr/>
            </a:lvl2pPr>
            <a:lvl3pPr marL="731520" indent="-274320">
              <a:buFont typeface="Courier New" panose="02070309020205020404" pitchFamily="49" charset="0"/>
              <a:buChar char="o"/>
              <a:defRPr/>
            </a:lvl3pPr>
            <a:lvl4pPr marL="914400" indent="-274320">
              <a:buFont typeface="Wingdings" panose="05000000000000000000" pitchFamily="2" charset="2"/>
              <a:buChar char="Ø"/>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24FC6A9-4111-4AC1-868B-C72ADE60B037}" type="datetimeFigureOut">
              <a:rPr lang="en-US" smtClean="0"/>
              <a:t>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4062001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24FC6A9-4111-4AC1-868B-C72ADE60B037}" type="datetimeFigureOut">
              <a:rPr lang="en-US" smtClean="0"/>
              <a:t>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3643694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4FC6A9-4111-4AC1-868B-C72ADE60B037}" type="datetimeFigureOut">
              <a:rPr lang="en-US" smtClean="0"/>
              <a:t>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946940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4FC6A9-4111-4AC1-868B-C72ADE60B037}" type="datetimeFigureOut">
              <a:rPr lang="en-US" smtClean="0"/>
              <a:t>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4224038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4FC6A9-4111-4AC1-868B-C72ADE60B037}" type="datetimeFigureOut">
              <a:rPr lang="en-US" smtClean="0"/>
              <a:t>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3722291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4FC6A9-4111-4AC1-868B-C72ADE60B037}" type="datetimeFigureOut">
              <a:rPr lang="en-US" smtClean="0"/>
              <a:t>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862024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Edit Master text styles</a:t>
            </a:r>
          </a:p>
        </p:txBody>
      </p:sp>
      <p:sp>
        <p:nvSpPr>
          <p:cNvPr id="5" name="Date Placeholder 4"/>
          <p:cNvSpPr>
            <a:spLocks noGrp="1"/>
          </p:cNvSpPr>
          <p:nvPr>
            <p:ph type="dt" sz="half" idx="10"/>
          </p:nvPr>
        </p:nvSpPr>
        <p:spPr/>
        <p:txBody>
          <a:bodyPr/>
          <a:lstStyle/>
          <a:p>
            <a:fld id="{D24FC6A9-4111-4AC1-868B-C72ADE60B037}" type="datetimeFigureOut">
              <a:rPr lang="en-US" smtClean="0"/>
              <a:t>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83894D82-3C9C-465F-97CF-BEB0AC75D80C}" type="slidenum">
              <a:rPr lang="en-US" smtClean="0"/>
              <a:t>‹#›</a:t>
            </a:fld>
            <a:endParaRPr lang="en-US"/>
          </a:p>
        </p:txBody>
      </p:sp>
    </p:spTree>
    <p:extLst>
      <p:ext uri="{BB962C8B-B14F-4D97-AF65-F5344CB8AC3E}">
        <p14:creationId xmlns:p14="http://schemas.microsoft.com/office/powerpoint/2010/main" val="4185036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D24FC6A9-4111-4AC1-868B-C72ADE60B037}" type="datetimeFigureOut">
              <a:rPr lang="en-US" smtClean="0"/>
              <a:t>1/9/2018</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83894D82-3C9C-465F-97CF-BEB0AC75D80C}" type="slidenum">
              <a:rPr lang="en-US" smtClean="0"/>
              <a:t>‹#›</a:t>
            </a:fld>
            <a:endParaRPr lang="en-US"/>
          </a:p>
        </p:txBody>
      </p:sp>
    </p:spTree>
    <p:extLst>
      <p:ext uri="{BB962C8B-B14F-4D97-AF65-F5344CB8AC3E}">
        <p14:creationId xmlns:p14="http://schemas.microsoft.com/office/powerpoint/2010/main" val="4369372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D24FC6A9-4111-4AC1-868B-C72ADE60B037}" type="datetimeFigureOut">
              <a:rPr lang="en-US" smtClean="0"/>
              <a:t>1/9/2018</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83894D82-3C9C-465F-97CF-BEB0AC75D80C}" type="slidenum">
              <a:rPr lang="en-US" smtClean="0"/>
              <a:t>‹#›</a:t>
            </a:fld>
            <a:endParaRPr lang="en-US"/>
          </a:p>
        </p:txBody>
      </p:sp>
    </p:spTree>
    <p:extLst>
      <p:ext uri="{BB962C8B-B14F-4D97-AF65-F5344CB8AC3E}">
        <p14:creationId xmlns:p14="http://schemas.microsoft.com/office/powerpoint/2010/main" val="3904013484"/>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6E5E4-9610-462F-904A-B500274C5C3D}"/>
              </a:ext>
            </a:extLst>
          </p:cNvPr>
          <p:cNvSpPr>
            <a:spLocks noGrp="1"/>
          </p:cNvSpPr>
          <p:nvPr>
            <p:ph type="ctrTitle"/>
          </p:nvPr>
        </p:nvSpPr>
        <p:spPr/>
        <p:txBody>
          <a:bodyPr/>
          <a:lstStyle/>
          <a:p>
            <a:r>
              <a:rPr lang="en-US" dirty="0"/>
              <a:t>Introduction</a:t>
            </a:r>
          </a:p>
        </p:txBody>
      </p:sp>
      <p:sp>
        <p:nvSpPr>
          <p:cNvPr id="3" name="Subtitle 2">
            <a:extLst>
              <a:ext uri="{FF2B5EF4-FFF2-40B4-BE49-F238E27FC236}">
                <a16:creationId xmlns:a16="http://schemas.microsoft.com/office/drawing/2014/main" id="{3D766791-3667-40B9-BE78-4207513557D9}"/>
              </a:ext>
            </a:extLst>
          </p:cNvPr>
          <p:cNvSpPr>
            <a:spLocks noGrp="1"/>
          </p:cNvSpPr>
          <p:nvPr>
            <p:ph type="subTitle" idx="1"/>
          </p:nvPr>
        </p:nvSpPr>
        <p:spPr/>
        <p:txBody>
          <a:bodyPr/>
          <a:lstStyle/>
          <a:p>
            <a:r>
              <a:rPr lang="en-US" dirty="0"/>
              <a:t>Week 0 – Day 1</a:t>
            </a:r>
          </a:p>
          <a:p>
            <a:r>
              <a:rPr lang="en-US" dirty="0"/>
              <a:t>CS-1064 "Intro to Python"</a:t>
            </a:r>
          </a:p>
        </p:txBody>
      </p:sp>
      <p:sp>
        <p:nvSpPr>
          <p:cNvPr id="4" name="TextBox 3">
            <a:extLst>
              <a:ext uri="{FF2B5EF4-FFF2-40B4-BE49-F238E27FC236}">
                <a16:creationId xmlns:a16="http://schemas.microsoft.com/office/drawing/2014/main" id="{AF66BC51-F074-4BE1-804E-2067EC111B6B}"/>
              </a:ext>
            </a:extLst>
          </p:cNvPr>
          <p:cNvSpPr txBox="1"/>
          <p:nvPr/>
        </p:nvSpPr>
        <p:spPr>
          <a:xfrm>
            <a:off x="8644490" y="6488668"/>
            <a:ext cx="3547510" cy="369332"/>
          </a:xfrm>
          <a:prstGeom prst="rect">
            <a:avLst/>
          </a:prstGeom>
          <a:noFill/>
        </p:spPr>
        <p:txBody>
          <a:bodyPr wrap="none" rtlCol="0">
            <a:spAutoFit/>
          </a:bodyPr>
          <a:lstStyle/>
          <a:p>
            <a:pPr algn="r"/>
            <a:r>
              <a:rPr lang="en-US" dirty="0"/>
              <a:t>Austin Cory Bart, Virginia Tech, 2018</a:t>
            </a:r>
          </a:p>
        </p:txBody>
      </p:sp>
    </p:spTree>
    <p:extLst>
      <p:ext uri="{BB962C8B-B14F-4D97-AF65-F5344CB8AC3E}">
        <p14:creationId xmlns:p14="http://schemas.microsoft.com/office/powerpoint/2010/main" val="2209359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DC156-D0ED-497F-9453-EDE969CEA303}"/>
              </a:ext>
            </a:extLst>
          </p:cNvPr>
          <p:cNvSpPr>
            <a:spLocks noGrp="1"/>
          </p:cNvSpPr>
          <p:nvPr>
            <p:ph type="title"/>
          </p:nvPr>
        </p:nvSpPr>
        <p:spPr/>
        <p:txBody>
          <a:bodyPr/>
          <a:lstStyle/>
          <a:p>
            <a:r>
              <a:rPr lang="en-US" dirty="0"/>
              <a:t>Finals</a:t>
            </a:r>
          </a:p>
        </p:txBody>
      </p:sp>
      <p:sp>
        <p:nvSpPr>
          <p:cNvPr id="3" name="Content Placeholder 2">
            <a:extLst>
              <a:ext uri="{FF2B5EF4-FFF2-40B4-BE49-F238E27FC236}">
                <a16:creationId xmlns:a16="http://schemas.microsoft.com/office/drawing/2014/main" id="{F5225DA5-9D70-4503-B442-925AA4F9574B}"/>
              </a:ext>
            </a:extLst>
          </p:cNvPr>
          <p:cNvSpPr>
            <a:spLocks noGrp="1"/>
          </p:cNvSpPr>
          <p:nvPr>
            <p:ph idx="1"/>
          </p:nvPr>
        </p:nvSpPr>
        <p:spPr/>
        <p:txBody>
          <a:bodyPr/>
          <a:lstStyle/>
          <a:p>
            <a:r>
              <a:rPr lang="en-US" dirty="0"/>
              <a:t>Exam</a:t>
            </a:r>
          </a:p>
          <a:p>
            <a:r>
              <a:rPr lang="en-US" dirty="0"/>
              <a:t>Project</a:t>
            </a:r>
          </a:p>
        </p:txBody>
      </p:sp>
    </p:spTree>
    <p:extLst>
      <p:ext uri="{BB962C8B-B14F-4D97-AF65-F5344CB8AC3E}">
        <p14:creationId xmlns:p14="http://schemas.microsoft.com/office/powerpoint/2010/main" val="3421701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049FD-47D8-4688-9906-CFEFD2CF2E2E}"/>
              </a:ext>
            </a:extLst>
          </p:cNvPr>
          <p:cNvSpPr>
            <a:spLocks noGrp="1"/>
          </p:cNvSpPr>
          <p:nvPr>
            <p:ph type="title"/>
          </p:nvPr>
        </p:nvSpPr>
        <p:spPr/>
        <p:txBody>
          <a:bodyPr/>
          <a:lstStyle/>
          <a:p>
            <a:r>
              <a:rPr lang="en-US" dirty="0"/>
              <a:t>Textbook</a:t>
            </a:r>
          </a:p>
        </p:txBody>
      </p:sp>
      <p:sp>
        <p:nvSpPr>
          <p:cNvPr id="3" name="Content Placeholder 2">
            <a:extLst>
              <a:ext uri="{FF2B5EF4-FFF2-40B4-BE49-F238E27FC236}">
                <a16:creationId xmlns:a16="http://schemas.microsoft.com/office/drawing/2014/main" id="{87F15BDF-7F75-4023-B112-96ABDAEA3AC7}"/>
              </a:ext>
            </a:extLst>
          </p:cNvPr>
          <p:cNvSpPr>
            <a:spLocks noGrp="1"/>
          </p:cNvSpPr>
          <p:nvPr>
            <p:ph idx="1"/>
          </p:nvPr>
        </p:nvSpPr>
        <p:spPr/>
        <p:txBody>
          <a:bodyPr/>
          <a:lstStyle/>
          <a:p>
            <a:r>
              <a:rPr lang="en-US" dirty="0"/>
              <a:t>NO TEXTBOOK!</a:t>
            </a:r>
          </a:p>
        </p:txBody>
      </p:sp>
      <p:pic>
        <p:nvPicPr>
          <p:cNvPr id="2050" name="Picture 2" descr="Image result for college textbooks scam">
            <a:extLst>
              <a:ext uri="{FF2B5EF4-FFF2-40B4-BE49-F238E27FC236}">
                <a16:creationId xmlns:a16="http://schemas.microsoft.com/office/drawing/2014/main" id="{6F129489-D2FD-4742-93E8-B788355857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929456"/>
            <a:ext cx="5524500" cy="5353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8425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84735-A468-40BE-952C-F0AE51A63279}"/>
              </a:ext>
            </a:extLst>
          </p:cNvPr>
          <p:cNvSpPr>
            <a:spLocks noGrp="1"/>
          </p:cNvSpPr>
          <p:nvPr>
            <p:ph type="title"/>
          </p:nvPr>
        </p:nvSpPr>
        <p:spPr/>
        <p:txBody>
          <a:bodyPr/>
          <a:lstStyle/>
          <a:p>
            <a:r>
              <a:rPr lang="en-US" dirty="0"/>
              <a:t>Clicker + Laptop</a:t>
            </a:r>
          </a:p>
        </p:txBody>
      </p:sp>
      <p:sp>
        <p:nvSpPr>
          <p:cNvPr id="3" name="Content Placeholder 2">
            <a:extLst>
              <a:ext uri="{FF2B5EF4-FFF2-40B4-BE49-F238E27FC236}">
                <a16:creationId xmlns:a16="http://schemas.microsoft.com/office/drawing/2014/main" id="{EC33792E-25DB-4A6C-BBD9-9195CF7A4FE5}"/>
              </a:ext>
            </a:extLst>
          </p:cNvPr>
          <p:cNvSpPr>
            <a:spLocks noGrp="1"/>
          </p:cNvSpPr>
          <p:nvPr>
            <p:ph idx="1"/>
          </p:nvPr>
        </p:nvSpPr>
        <p:spPr/>
        <p:txBody>
          <a:bodyPr/>
          <a:lstStyle/>
          <a:p>
            <a:r>
              <a:rPr lang="en-US" dirty="0"/>
              <a:t>Need an </a:t>
            </a:r>
            <a:r>
              <a:rPr lang="en-US" dirty="0" err="1"/>
              <a:t>i</a:t>
            </a:r>
            <a:r>
              <a:rPr lang="en-US" dirty="0"/>
              <a:t>&gt;clicker</a:t>
            </a:r>
          </a:p>
          <a:p>
            <a:endParaRPr lang="en-US" dirty="0"/>
          </a:p>
          <a:p>
            <a:r>
              <a:rPr lang="en-US" dirty="0"/>
              <a:t>Also, bring Laptop</a:t>
            </a:r>
          </a:p>
        </p:txBody>
      </p:sp>
      <p:pic>
        <p:nvPicPr>
          <p:cNvPr id="3074" name="Picture 2" descr="Image result for iclicker">
            <a:extLst>
              <a:ext uri="{FF2B5EF4-FFF2-40B4-BE49-F238E27FC236}">
                <a16:creationId xmlns:a16="http://schemas.microsoft.com/office/drawing/2014/main" id="{15343CB0-EEFC-4C74-8A9E-141D2921D0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97534" y="2287278"/>
            <a:ext cx="3171825" cy="2552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2649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97B96-1595-442D-9E2B-95768C45B8A1}"/>
              </a:ext>
            </a:extLst>
          </p:cNvPr>
          <p:cNvSpPr>
            <a:spLocks noGrp="1"/>
          </p:cNvSpPr>
          <p:nvPr>
            <p:ph type="title"/>
          </p:nvPr>
        </p:nvSpPr>
        <p:spPr/>
        <p:txBody>
          <a:bodyPr/>
          <a:lstStyle/>
          <a:p>
            <a:r>
              <a:rPr lang="en-US" dirty="0"/>
              <a:t>Canvas Site</a:t>
            </a:r>
          </a:p>
        </p:txBody>
      </p:sp>
      <p:sp>
        <p:nvSpPr>
          <p:cNvPr id="3" name="Content Placeholder 2">
            <a:extLst>
              <a:ext uri="{FF2B5EF4-FFF2-40B4-BE49-F238E27FC236}">
                <a16:creationId xmlns:a16="http://schemas.microsoft.com/office/drawing/2014/main" id="{71817CB1-04DD-422E-91B6-859077BAF99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55343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6CB32-DB68-4B5A-990B-36486173164C}"/>
              </a:ext>
            </a:extLst>
          </p:cNvPr>
          <p:cNvSpPr>
            <a:spLocks noGrp="1"/>
          </p:cNvSpPr>
          <p:nvPr>
            <p:ph type="title"/>
          </p:nvPr>
        </p:nvSpPr>
        <p:spPr/>
        <p:txBody>
          <a:bodyPr/>
          <a:lstStyle/>
          <a:p>
            <a:r>
              <a:rPr lang="en-US" dirty="0"/>
              <a:t>Getting Help</a:t>
            </a:r>
          </a:p>
        </p:txBody>
      </p:sp>
      <p:sp>
        <p:nvSpPr>
          <p:cNvPr id="3" name="Content Placeholder 2">
            <a:extLst>
              <a:ext uri="{FF2B5EF4-FFF2-40B4-BE49-F238E27FC236}">
                <a16:creationId xmlns:a16="http://schemas.microsoft.com/office/drawing/2014/main" id="{5BC234DC-10D2-44AE-9443-85BE428F2052}"/>
              </a:ext>
            </a:extLst>
          </p:cNvPr>
          <p:cNvSpPr>
            <a:spLocks noGrp="1"/>
          </p:cNvSpPr>
          <p:nvPr>
            <p:ph idx="1"/>
          </p:nvPr>
        </p:nvSpPr>
        <p:spPr/>
        <p:txBody>
          <a:bodyPr/>
          <a:lstStyle/>
          <a:p>
            <a:pPr>
              <a:buFont typeface="Arial" panose="020B0604020202020204" pitchFamily="34" charset="0"/>
              <a:buChar char="•"/>
            </a:pPr>
            <a:r>
              <a:rPr lang="en-US" dirty="0"/>
              <a:t>Piazza</a:t>
            </a:r>
          </a:p>
          <a:p>
            <a:pPr>
              <a:buFont typeface="Arial" panose="020B0604020202020204" pitchFamily="34" charset="0"/>
              <a:buChar char="•"/>
            </a:pPr>
            <a:r>
              <a:rPr lang="en-US" dirty="0"/>
              <a:t>TAs + Dr. Bart</a:t>
            </a:r>
          </a:p>
          <a:p>
            <a:pPr>
              <a:buFont typeface="Arial" panose="020B0604020202020204" pitchFamily="34" charset="0"/>
              <a:buChar char="•"/>
            </a:pPr>
            <a:r>
              <a:rPr lang="en-US" dirty="0"/>
              <a:t>Textbook</a:t>
            </a:r>
          </a:p>
          <a:p>
            <a:pPr>
              <a:buFont typeface="Arial" panose="020B0604020202020204" pitchFamily="34" charset="0"/>
              <a:buChar char="•"/>
            </a:pPr>
            <a:r>
              <a:rPr lang="en-US" dirty="0"/>
              <a:t>Classmates</a:t>
            </a:r>
          </a:p>
          <a:p>
            <a:pPr>
              <a:buFont typeface="Arial" panose="020B0604020202020204" pitchFamily="34" charset="0"/>
              <a:buChar char="•"/>
            </a:pPr>
            <a:r>
              <a:rPr lang="en-US" dirty="0"/>
              <a:t>Google</a:t>
            </a:r>
          </a:p>
        </p:txBody>
      </p:sp>
    </p:spTree>
    <p:extLst>
      <p:ext uri="{BB962C8B-B14F-4D97-AF65-F5344CB8AC3E}">
        <p14:creationId xmlns:p14="http://schemas.microsoft.com/office/powerpoint/2010/main" val="13706217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98A37-2820-4B05-BC72-7F284D33F6E5}"/>
              </a:ext>
            </a:extLst>
          </p:cNvPr>
          <p:cNvSpPr>
            <a:spLocks noGrp="1"/>
          </p:cNvSpPr>
          <p:nvPr>
            <p:ph type="title"/>
          </p:nvPr>
        </p:nvSpPr>
        <p:spPr/>
        <p:txBody>
          <a:bodyPr/>
          <a:lstStyle/>
          <a:p>
            <a:r>
              <a:rPr lang="en-US" dirty="0"/>
              <a:t>Cheating, Collaboration, Communication</a:t>
            </a:r>
          </a:p>
        </p:txBody>
      </p:sp>
      <p:sp>
        <p:nvSpPr>
          <p:cNvPr id="3" name="Content Placeholder 2">
            <a:extLst>
              <a:ext uri="{FF2B5EF4-FFF2-40B4-BE49-F238E27FC236}">
                <a16:creationId xmlns:a16="http://schemas.microsoft.com/office/drawing/2014/main" id="{C07AD689-CAEA-423A-AE42-8B6C04F3E8C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718400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A2927-A565-45A0-8182-83FBE9210A64}"/>
              </a:ext>
            </a:extLst>
          </p:cNvPr>
          <p:cNvSpPr>
            <a:spLocks noGrp="1"/>
          </p:cNvSpPr>
          <p:nvPr>
            <p:ph type="title"/>
          </p:nvPr>
        </p:nvSpPr>
        <p:spPr/>
        <p:txBody>
          <a:bodyPr/>
          <a:lstStyle/>
          <a:p>
            <a:r>
              <a:rPr lang="en-US" dirty="0"/>
              <a:t>Any Questions?</a:t>
            </a:r>
          </a:p>
        </p:txBody>
      </p:sp>
      <p:sp>
        <p:nvSpPr>
          <p:cNvPr id="3" name="Content Placeholder 2">
            <a:extLst>
              <a:ext uri="{FF2B5EF4-FFF2-40B4-BE49-F238E27FC236}">
                <a16:creationId xmlns:a16="http://schemas.microsoft.com/office/drawing/2014/main" id="{45EF8445-D345-473F-9C30-811C4DE6EA96}"/>
              </a:ext>
            </a:extLst>
          </p:cNvPr>
          <p:cNvSpPr>
            <a:spLocks noGrp="1"/>
          </p:cNvSpPr>
          <p:nvPr>
            <p:ph idx="1"/>
          </p:nvPr>
        </p:nvSpPr>
        <p:spPr/>
        <p:txBody>
          <a:bodyPr/>
          <a:lstStyle/>
          <a:p>
            <a:endParaRPr lang="en-US"/>
          </a:p>
        </p:txBody>
      </p:sp>
      <p:pic>
        <p:nvPicPr>
          <p:cNvPr id="5122" name="Picture 2" descr="Image result for question dog">
            <a:extLst>
              <a:ext uri="{FF2B5EF4-FFF2-40B4-BE49-F238E27FC236}">
                <a16:creationId xmlns:a16="http://schemas.microsoft.com/office/drawing/2014/main" id="{B52E1D80-E94F-4281-9B29-F69B67A851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0468" y="2157731"/>
            <a:ext cx="2771065" cy="3176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05088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0F1A5-9A66-4BF6-B26F-5151B16FC289}"/>
              </a:ext>
            </a:extLst>
          </p:cNvPr>
          <p:cNvSpPr>
            <a:spLocks noGrp="1"/>
          </p:cNvSpPr>
          <p:nvPr>
            <p:ph type="title"/>
          </p:nvPr>
        </p:nvSpPr>
        <p:spPr/>
        <p:txBody>
          <a:bodyPr/>
          <a:lstStyle/>
          <a:p>
            <a:r>
              <a:rPr lang="en-US" dirty="0"/>
              <a:t>Lab Time</a:t>
            </a:r>
          </a:p>
        </p:txBody>
      </p:sp>
      <p:sp>
        <p:nvSpPr>
          <p:cNvPr id="3" name="Content Placeholder 2">
            <a:extLst>
              <a:ext uri="{FF2B5EF4-FFF2-40B4-BE49-F238E27FC236}">
                <a16:creationId xmlns:a16="http://schemas.microsoft.com/office/drawing/2014/main" id="{9D6E2508-33CF-4C0B-AB65-C4BA6765E3BA}"/>
              </a:ext>
            </a:extLst>
          </p:cNvPr>
          <p:cNvSpPr>
            <a:spLocks noGrp="1"/>
          </p:cNvSpPr>
          <p:nvPr>
            <p:ph idx="1"/>
          </p:nvPr>
        </p:nvSpPr>
        <p:spPr/>
        <p:txBody>
          <a:bodyPr/>
          <a:lstStyle/>
          <a:p>
            <a:r>
              <a:rPr lang="en-US" dirty="0"/>
              <a:t>DO NOT LEAVE</a:t>
            </a:r>
          </a:p>
          <a:p>
            <a:pPr lvl="1"/>
            <a:r>
              <a:rPr lang="en-US" dirty="0"/>
              <a:t>I mean, like, unless you're on fire or something</a:t>
            </a:r>
          </a:p>
          <a:p>
            <a:pPr lvl="1"/>
            <a:endParaRPr lang="en-US" dirty="0"/>
          </a:p>
          <a:p>
            <a:r>
              <a:rPr lang="en-US" dirty="0"/>
              <a:t>Work on class assignments!</a:t>
            </a:r>
          </a:p>
        </p:txBody>
      </p:sp>
    </p:spTree>
    <p:extLst>
      <p:ext uri="{BB962C8B-B14F-4D97-AF65-F5344CB8AC3E}">
        <p14:creationId xmlns:p14="http://schemas.microsoft.com/office/powerpoint/2010/main" val="3486905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475C4-CCBE-49A0-82F3-477693011101}"/>
              </a:ext>
            </a:extLst>
          </p:cNvPr>
          <p:cNvSpPr>
            <a:spLocks noGrp="1"/>
          </p:cNvSpPr>
          <p:nvPr>
            <p:ph type="title"/>
          </p:nvPr>
        </p:nvSpPr>
        <p:spPr/>
        <p:txBody>
          <a:bodyPr/>
          <a:lstStyle/>
          <a:p>
            <a:r>
              <a:rPr lang="en-US" dirty="0"/>
              <a:t>Dr. XXX</a:t>
            </a:r>
          </a:p>
        </p:txBody>
      </p:sp>
      <p:sp>
        <p:nvSpPr>
          <p:cNvPr id="9" name="Content Placeholder 8">
            <a:extLst>
              <a:ext uri="{FF2B5EF4-FFF2-40B4-BE49-F238E27FC236}">
                <a16:creationId xmlns:a16="http://schemas.microsoft.com/office/drawing/2014/main" id="{59641C8E-F040-4D56-8FCB-0ACA59E8D826}"/>
              </a:ext>
            </a:extLst>
          </p:cNvPr>
          <p:cNvSpPr>
            <a:spLocks noGrp="1"/>
          </p:cNvSpPr>
          <p:nvPr>
            <p:ph sz="half" idx="1"/>
          </p:nvPr>
        </p:nvSpPr>
        <p:spPr/>
        <p:txBody>
          <a:bodyPr/>
          <a:lstStyle/>
          <a:p>
            <a:pPr>
              <a:buFont typeface="Arial" panose="020B0604020202020204" pitchFamily="34" charset="0"/>
              <a:buChar char="•"/>
            </a:pPr>
            <a:r>
              <a:rPr lang="en-US" dirty="0"/>
              <a:t>&lt;Discipline&gt;</a:t>
            </a:r>
          </a:p>
          <a:p>
            <a:pPr>
              <a:buFont typeface="Arial" panose="020B0604020202020204" pitchFamily="34" charset="0"/>
              <a:buChar char="•"/>
            </a:pPr>
            <a:endParaRPr lang="en-US" dirty="0"/>
          </a:p>
          <a:p>
            <a:pPr>
              <a:buFont typeface="Arial" panose="020B0604020202020204" pitchFamily="34" charset="0"/>
              <a:buChar char="•"/>
            </a:pPr>
            <a:r>
              <a:rPr lang="en-US" dirty="0"/>
              <a:t>&lt;Teaching Experience&gt;</a:t>
            </a:r>
          </a:p>
          <a:p>
            <a:pPr>
              <a:buFont typeface="Arial" panose="020B0604020202020204" pitchFamily="34" charset="0"/>
              <a:buChar char="•"/>
            </a:pPr>
            <a:endParaRPr lang="en-US" dirty="0"/>
          </a:p>
          <a:p>
            <a:pPr>
              <a:buFont typeface="Arial" panose="020B0604020202020204" pitchFamily="34" charset="0"/>
              <a:buChar char="•"/>
            </a:pPr>
            <a:r>
              <a:rPr lang="en-US" dirty="0"/>
              <a:t>&lt;Hobbies/Research&gt;</a:t>
            </a:r>
          </a:p>
        </p:txBody>
      </p:sp>
      <p:pic>
        <p:nvPicPr>
          <p:cNvPr id="15" name="Content Placeholder 4">
            <a:extLst>
              <a:ext uri="{FF2B5EF4-FFF2-40B4-BE49-F238E27FC236}">
                <a16:creationId xmlns:a16="http://schemas.microsoft.com/office/drawing/2014/main" id="{6A2566D8-3818-4729-AAAE-FAC09A65DF77}"/>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902731" y="1998663"/>
            <a:ext cx="2880751" cy="376713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18431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CEF9F-E421-45B3-83B2-E9C80DF2009A}"/>
              </a:ext>
            </a:extLst>
          </p:cNvPr>
          <p:cNvSpPr>
            <a:spLocks noGrp="1"/>
          </p:cNvSpPr>
          <p:nvPr>
            <p:ph type="title"/>
          </p:nvPr>
        </p:nvSpPr>
        <p:spPr/>
        <p:txBody>
          <a:bodyPr/>
          <a:lstStyle/>
          <a:p>
            <a:r>
              <a:rPr lang="en-US" dirty="0"/>
              <a:t>The Course Staff</a:t>
            </a:r>
          </a:p>
        </p:txBody>
      </p:sp>
      <p:grpSp>
        <p:nvGrpSpPr>
          <p:cNvPr id="23" name="Group 22">
            <a:extLst>
              <a:ext uri="{FF2B5EF4-FFF2-40B4-BE49-F238E27FC236}">
                <a16:creationId xmlns:a16="http://schemas.microsoft.com/office/drawing/2014/main" id="{D63637EF-E52B-40A2-B5AA-5F1667023FEE}"/>
              </a:ext>
            </a:extLst>
          </p:cNvPr>
          <p:cNvGrpSpPr/>
          <p:nvPr/>
        </p:nvGrpSpPr>
        <p:grpSpPr>
          <a:xfrm>
            <a:off x="3000669" y="2054445"/>
            <a:ext cx="1704917" cy="2074249"/>
            <a:chOff x="633850" y="1971898"/>
            <a:chExt cx="1704917" cy="2074249"/>
          </a:xfrm>
        </p:grpSpPr>
        <p:sp>
          <p:nvSpPr>
            <p:cNvPr id="24" name="TextBox 23">
              <a:extLst>
                <a:ext uri="{FF2B5EF4-FFF2-40B4-BE49-F238E27FC236}">
                  <a16:creationId xmlns:a16="http://schemas.microsoft.com/office/drawing/2014/main" id="{CD63DEDB-F701-4FAB-A795-249B0F37B992}"/>
                </a:ext>
              </a:extLst>
            </p:cNvPr>
            <p:cNvSpPr txBox="1"/>
            <p:nvPr/>
          </p:nvSpPr>
          <p:spPr>
            <a:xfrm>
              <a:off x="1169528" y="3676815"/>
              <a:ext cx="633571" cy="369332"/>
            </a:xfrm>
            <a:prstGeom prst="rect">
              <a:avLst/>
            </a:prstGeom>
            <a:noFill/>
          </p:spPr>
          <p:txBody>
            <a:bodyPr wrap="none" rtlCol="0">
              <a:spAutoFit/>
            </a:bodyPr>
            <a:lstStyle/>
            <a:p>
              <a:pPr algn="ctr"/>
              <a:r>
                <a:rPr lang="en-US" b="1" dirty="0"/>
                <a:t>GTAs</a:t>
              </a:r>
            </a:p>
          </p:txBody>
        </p:sp>
        <p:pic>
          <p:nvPicPr>
            <p:cNvPr id="25" name="Picture 24">
              <a:extLst>
                <a:ext uri="{FF2B5EF4-FFF2-40B4-BE49-F238E27FC236}">
                  <a16:creationId xmlns:a16="http://schemas.microsoft.com/office/drawing/2014/main" id="{D53CE394-D098-4A0F-B28F-B36DC722C2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850" y="1971898"/>
              <a:ext cx="1704917" cy="1704917"/>
            </a:xfrm>
            <a:prstGeom prst="rect">
              <a:avLst/>
            </a:prstGeom>
          </p:spPr>
        </p:pic>
      </p:grpSp>
      <p:grpSp>
        <p:nvGrpSpPr>
          <p:cNvPr id="35" name="Group 34">
            <a:extLst>
              <a:ext uri="{FF2B5EF4-FFF2-40B4-BE49-F238E27FC236}">
                <a16:creationId xmlns:a16="http://schemas.microsoft.com/office/drawing/2014/main" id="{9DB6F405-2276-4286-9663-A11E3AC9DC46}"/>
              </a:ext>
            </a:extLst>
          </p:cNvPr>
          <p:cNvGrpSpPr/>
          <p:nvPr/>
        </p:nvGrpSpPr>
        <p:grpSpPr>
          <a:xfrm>
            <a:off x="642272" y="2054445"/>
            <a:ext cx="1734834" cy="2074249"/>
            <a:chOff x="618898" y="1971898"/>
            <a:chExt cx="1734834" cy="2074249"/>
          </a:xfrm>
        </p:grpSpPr>
        <p:sp>
          <p:nvSpPr>
            <p:cNvPr id="36" name="TextBox 35">
              <a:extLst>
                <a:ext uri="{FF2B5EF4-FFF2-40B4-BE49-F238E27FC236}">
                  <a16:creationId xmlns:a16="http://schemas.microsoft.com/office/drawing/2014/main" id="{9887D9BD-F7B4-4A45-A06B-46160BF95852}"/>
                </a:ext>
              </a:extLst>
            </p:cNvPr>
            <p:cNvSpPr txBox="1"/>
            <p:nvPr/>
          </p:nvSpPr>
          <p:spPr>
            <a:xfrm>
              <a:off x="618898" y="3676815"/>
              <a:ext cx="1734834" cy="369332"/>
            </a:xfrm>
            <a:prstGeom prst="rect">
              <a:avLst/>
            </a:prstGeom>
            <a:noFill/>
          </p:spPr>
          <p:txBody>
            <a:bodyPr wrap="none" rtlCol="0">
              <a:spAutoFit/>
            </a:bodyPr>
            <a:lstStyle/>
            <a:p>
              <a:pPr algn="ctr"/>
              <a:r>
                <a:rPr lang="en-US" b="1" dirty="0"/>
                <a:t>Other instructors</a:t>
              </a:r>
            </a:p>
          </p:txBody>
        </p:sp>
        <p:pic>
          <p:nvPicPr>
            <p:cNvPr id="37" name="Picture 36">
              <a:extLst>
                <a:ext uri="{FF2B5EF4-FFF2-40B4-BE49-F238E27FC236}">
                  <a16:creationId xmlns:a16="http://schemas.microsoft.com/office/drawing/2014/main" id="{316823E4-A4CC-47DC-AD96-3BE3F7A14F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850" y="1971898"/>
              <a:ext cx="1704917" cy="1704917"/>
            </a:xfrm>
            <a:prstGeom prst="rect">
              <a:avLst/>
            </a:prstGeom>
          </p:spPr>
        </p:pic>
      </p:grpSp>
      <p:grpSp>
        <p:nvGrpSpPr>
          <p:cNvPr id="38" name="Group 37">
            <a:extLst>
              <a:ext uri="{FF2B5EF4-FFF2-40B4-BE49-F238E27FC236}">
                <a16:creationId xmlns:a16="http://schemas.microsoft.com/office/drawing/2014/main" id="{0D2CF2E4-3EBE-461D-9DF8-D63EF3DF0C5C}"/>
              </a:ext>
            </a:extLst>
          </p:cNvPr>
          <p:cNvGrpSpPr/>
          <p:nvPr/>
        </p:nvGrpSpPr>
        <p:grpSpPr>
          <a:xfrm>
            <a:off x="5243535" y="2054445"/>
            <a:ext cx="1704917" cy="2074249"/>
            <a:chOff x="633850" y="1971898"/>
            <a:chExt cx="1704917" cy="2074249"/>
          </a:xfrm>
        </p:grpSpPr>
        <p:sp>
          <p:nvSpPr>
            <p:cNvPr id="39" name="TextBox 38">
              <a:extLst>
                <a:ext uri="{FF2B5EF4-FFF2-40B4-BE49-F238E27FC236}">
                  <a16:creationId xmlns:a16="http://schemas.microsoft.com/office/drawing/2014/main" id="{1127556C-C152-477A-A872-38B377D3FE90}"/>
                </a:ext>
              </a:extLst>
            </p:cNvPr>
            <p:cNvSpPr txBox="1"/>
            <p:nvPr/>
          </p:nvSpPr>
          <p:spPr>
            <a:xfrm>
              <a:off x="1168152" y="3676815"/>
              <a:ext cx="636329" cy="369332"/>
            </a:xfrm>
            <a:prstGeom prst="rect">
              <a:avLst/>
            </a:prstGeom>
            <a:noFill/>
          </p:spPr>
          <p:txBody>
            <a:bodyPr wrap="none" rtlCol="0">
              <a:spAutoFit/>
            </a:bodyPr>
            <a:lstStyle/>
            <a:p>
              <a:pPr algn="ctr"/>
              <a:r>
                <a:rPr lang="en-US" b="1" dirty="0"/>
                <a:t>UTAs</a:t>
              </a:r>
            </a:p>
          </p:txBody>
        </p:sp>
        <p:pic>
          <p:nvPicPr>
            <p:cNvPr id="40" name="Picture 39">
              <a:extLst>
                <a:ext uri="{FF2B5EF4-FFF2-40B4-BE49-F238E27FC236}">
                  <a16:creationId xmlns:a16="http://schemas.microsoft.com/office/drawing/2014/main" id="{7E5A085E-350C-49A5-8D7B-88AFCC3DDB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850" y="1971898"/>
              <a:ext cx="1704917" cy="1704917"/>
            </a:xfrm>
            <a:prstGeom prst="rect">
              <a:avLst/>
            </a:prstGeom>
          </p:spPr>
        </p:pic>
      </p:grpSp>
    </p:spTree>
    <p:extLst>
      <p:ext uri="{BB962C8B-B14F-4D97-AF65-F5344CB8AC3E}">
        <p14:creationId xmlns:p14="http://schemas.microsoft.com/office/powerpoint/2010/main" val="1721163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A8660-AA4A-4CCD-AE14-C5A0DF0640EF}"/>
              </a:ext>
            </a:extLst>
          </p:cNvPr>
          <p:cNvSpPr>
            <a:spLocks noGrp="1"/>
          </p:cNvSpPr>
          <p:nvPr>
            <p:ph type="title"/>
          </p:nvPr>
        </p:nvSpPr>
        <p:spPr/>
        <p:txBody>
          <a:bodyPr/>
          <a:lstStyle/>
          <a:p>
            <a:r>
              <a:rPr lang="en-US" dirty="0"/>
              <a:t>You</a:t>
            </a:r>
          </a:p>
        </p:txBody>
      </p:sp>
      <p:sp>
        <p:nvSpPr>
          <p:cNvPr id="3" name="Content Placeholder 2">
            <a:extLst>
              <a:ext uri="{FF2B5EF4-FFF2-40B4-BE49-F238E27FC236}">
                <a16:creationId xmlns:a16="http://schemas.microsoft.com/office/drawing/2014/main" id="{8CD3E842-71FA-4919-A932-41AB4CAFECDE}"/>
              </a:ext>
            </a:extLst>
          </p:cNvPr>
          <p:cNvSpPr>
            <a:spLocks noGrp="1"/>
          </p:cNvSpPr>
          <p:nvPr>
            <p:ph idx="1"/>
          </p:nvPr>
        </p:nvSpPr>
        <p:spPr/>
        <p:txBody>
          <a:bodyPr>
            <a:normAutofit/>
          </a:bodyPr>
          <a:lstStyle/>
          <a:p>
            <a:pPr>
              <a:buFont typeface="Arial" panose="020B0604020202020204" pitchFamily="34" charset="0"/>
              <a:buChar char="•"/>
            </a:pPr>
            <a:r>
              <a:rPr lang="en-US" sz="2800" dirty="0"/>
              <a:t>~300 students</a:t>
            </a:r>
          </a:p>
          <a:p>
            <a:pPr>
              <a:buFont typeface="Arial" panose="020B0604020202020204" pitchFamily="34" charset="0"/>
              <a:buChar char="•"/>
            </a:pPr>
            <a:endParaRPr lang="en-US" sz="2800" dirty="0"/>
          </a:p>
          <a:p>
            <a:pPr>
              <a:buFont typeface="Arial" panose="020B0604020202020204" pitchFamily="34" charset="0"/>
              <a:buChar char="•"/>
            </a:pPr>
            <a:r>
              <a:rPr lang="en-US" sz="2800" dirty="0"/>
              <a:t>50% sophomore, 40% juniors and seniors, 10% freshmen</a:t>
            </a:r>
          </a:p>
          <a:p>
            <a:pPr>
              <a:buFont typeface="Arial" panose="020B0604020202020204" pitchFamily="34" charset="0"/>
              <a:buChar char="•"/>
            </a:pPr>
            <a:endParaRPr lang="en-US" sz="2800" dirty="0"/>
          </a:p>
          <a:p>
            <a:pPr>
              <a:buFont typeface="Arial" panose="020B0604020202020204" pitchFamily="34" charset="0"/>
              <a:buChar char="•"/>
            </a:pPr>
            <a:r>
              <a:rPr lang="en-US" sz="2800" dirty="0"/>
              <a:t>66% male, 33% female</a:t>
            </a:r>
          </a:p>
          <a:p>
            <a:pPr>
              <a:buFont typeface="Arial" panose="020B0604020202020204" pitchFamily="34" charset="0"/>
              <a:buChar char="•"/>
            </a:pPr>
            <a:endParaRPr lang="en-US" sz="2800" dirty="0"/>
          </a:p>
          <a:p>
            <a:pPr>
              <a:buFont typeface="Arial" panose="020B0604020202020204" pitchFamily="34" charset="0"/>
              <a:buChar char="•"/>
            </a:pPr>
            <a:r>
              <a:rPr lang="en-US" sz="2800" dirty="0"/>
              <a:t>GE, Ind. &amp; Sys. Eng., Mech Eng., Civil </a:t>
            </a:r>
            <a:r>
              <a:rPr lang="en-US" sz="2800" dirty="0" err="1"/>
              <a:t>Eng</a:t>
            </a:r>
            <a:r>
              <a:rPr lang="en-US" sz="2800" dirty="0"/>
              <a:t>, Physics, University Studies, etc.</a:t>
            </a:r>
          </a:p>
        </p:txBody>
      </p:sp>
    </p:spTree>
    <p:extLst>
      <p:ext uri="{BB962C8B-B14F-4D97-AF65-F5344CB8AC3E}">
        <p14:creationId xmlns:p14="http://schemas.microsoft.com/office/powerpoint/2010/main" val="2697172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D4D6E-EF6C-4E8A-9A87-4B2E06D6099B}"/>
              </a:ext>
            </a:extLst>
          </p:cNvPr>
          <p:cNvSpPr>
            <a:spLocks noGrp="1"/>
          </p:cNvSpPr>
          <p:nvPr>
            <p:ph type="title"/>
          </p:nvPr>
        </p:nvSpPr>
        <p:spPr/>
        <p:txBody>
          <a:bodyPr/>
          <a:lstStyle/>
          <a:p>
            <a:r>
              <a:rPr lang="en-US" dirty="0"/>
              <a:t>Force-Add</a:t>
            </a:r>
          </a:p>
        </p:txBody>
      </p:sp>
      <p:sp>
        <p:nvSpPr>
          <p:cNvPr id="3" name="Content Placeholder 2">
            <a:extLst>
              <a:ext uri="{FF2B5EF4-FFF2-40B4-BE49-F238E27FC236}">
                <a16:creationId xmlns:a16="http://schemas.microsoft.com/office/drawing/2014/main" id="{FDF8AA4B-740B-4B58-B10C-3E4AFFF8B535}"/>
              </a:ext>
            </a:extLst>
          </p:cNvPr>
          <p:cNvSpPr>
            <a:spLocks noGrp="1"/>
          </p:cNvSpPr>
          <p:nvPr>
            <p:ph idx="1"/>
          </p:nvPr>
        </p:nvSpPr>
        <p:spPr>
          <a:xfrm>
            <a:off x="676656" y="2011680"/>
            <a:ext cx="10753725" cy="3766185"/>
          </a:xfrm>
        </p:spPr>
        <p:txBody>
          <a:bodyPr/>
          <a:lstStyle/>
          <a:p>
            <a:pPr>
              <a:buFont typeface="Arial" panose="020B0604020202020204" pitchFamily="34" charset="0"/>
              <a:buChar char="•"/>
            </a:pPr>
            <a:r>
              <a:rPr lang="en-US" dirty="0"/>
              <a:t>I cannot Force-add.</a:t>
            </a:r>
          </a:p>
          <a:p>
            <a:pPr>
              <a:buFont typeface="Arial" panose="020B0604020202020204" pitchFamily="34" charset="0"/>
              <a:buChar char="•"/>
            </a:pPr>
            <a:endParaRPr lang="en-US" dirty="0"/>
          </a:p>
          <a:p>
            <a:pPr>
              <a:buFont typeface="Arial" panose="020B0604020202020204" pitchFamily="34" charset="0"/>
              <a:buChar char="•"/>
            </a:pPr>
            <a:r>
              <a:rPr lang="en-US" dirty="0"/>
              <a:t>I don't think there are any force adds.</a:t>
            </a:r>
          </a:p>
          <a:p>
            <a:pPr>
              <a:buFont typeface="Arial" panose="020B0604020202020204" pitchFamily="34" charset="0"/>
              <a:buChar char="•"/>
            </a:pPr>
            <a:endParaRPr lang="en-US" dirty="0"/>
          </a:p>
          <a:p>
            <a:pPr>
              <a:buFont typeface="Arial" panose="020B0604020202020204" pitchFamily="34" charset="0"/>
              <a:buChar char="•"/>
            </a:pPr>
            <a:r>
              <a:rPr lang="en-US" dirty="0"/>
              <a:t>Check department website for more information.</a:t>
            </a:r>
          </a:p>
        </p:txBody>
      </p:sp>
    </p:spTree>
    <p:extLst>
      <p:ext uri="{BB962C8B-B14F-4D97-AF65-F5344CB8AC3E}">
        <p14:creationId xmlns:p14="http://schemas.microsoft.com/office/powerpoint/2010/main" val="945004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0C4E1-2FF0-4C33-AD48-6D5DC477B7B6}"/>
              </a:ext>
            </a:extLst>
          </p:cNvPr>
          <p:cNvSpPr>
            <a:spLocks noGrp="1"/>
          </p:cNvSpPr>
          <p:nvPr>
            <p:ph type="title"/>
          </p:nvPr>
        </p:nvSpPr>
        <p:spPr/>
        <p:txBody>
          <a:bodyPr/>
          <a:lstStyle/>
          <a:p>
            <a:r>
              <a:rPr lang="en-US" dirty="0"/>
              <a:t>"Intro to Programming in Python"</a:t>
            </a:r>
          </a:p>
        </p:txBody>
      </p:sp>
      <p:pic>
        <p:nvPicPr>
          <p:cNvPr id="1026" name="Picture 2" descr="Image result for python">
            <a:extLst>
              <a:ext uri="{FF2B5EF4-FFF2-40B4-BE49-F238E27FC236}">
                <a16:creationId xmlns:a16="http://schemas.microsoft.com/office/drawing/2014/main" id="{3E7ACF37-9A02-4323-A3BD-2E1E5BF591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3738" y="2462213"/>
            <a:ext cx="5724525" cy="1933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5660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3DB4E-CF78-4176-94EC-ABBDE84BE5CE}"/>
              </a:ext>
            </a:extLst>
          </p:cNvPr>
          <p:cNvSpPr>
            <a:spLocks noGrp="1"/>
          </p:cNvSpPr>
          <p:nvPr>
            <p:ph type="title"/>
          </p:nvPr>
        </p:nvSpPr>
        <p:spPr/>
        <p:txBody>
          <a:bodyPr/>
          <a:lstStyle/>
          <a:p>
            <a:r>
              <a:rPr lang="en-US" dirty="0"/>
              <a:t>Course Format</a:t>
            </a:r>
          </a:p>
        </p:txBody>
      </p:sp>
      <p:sp>
        <p:nvSpPr>
          <p:cNvPr id="3" name="Content Placeholder 2">
            <a:extLst>
              <a:ext uri="{FF2B5EF4-FFF2-40B4-BE49-F238E27FC236}">
                <a16:creationId xmlns:a16="http://schemas.microsoft.com/office/drawing/2014/main" id="{38EAF1A2-C0A5-4B90-8491-695E1B63FC1F}"/>
              </a:ext>
            </a:extLst>
          </p:cNvPr>
          <p:cNvSpPr>
            <a:spLocks noGrp="1"/>
          </p:cNvSpPr>
          <p:nvPr>
            <p:ph idx="1"/>
          </p:nvPr>
        </p:nvSpPr>
        <p:spPr/>
        <p:txBody>
          <a:bodyPr/>
          <a:lstStyle/>
          <a:p>
            <a:pPr>
              <a:buFont typeface="Arial" panose="020B0604020202020204" pitchFamily="34" charset="0"/>
              <a:buChar char="•"/>
            </a:pPr>
            <a:r>
              <a:rPr lang="en-US" dirty="0"/>
              <a:t>Each week is a new module composed of 2-8 lessons</a:t>
            </a:r>
          </a:p>
          <a:p>
            <a:pPr>
              <a:buFont typeface="Arial" panose="020B0604020202020204" pitchFamily="34" charset="0"/>
              <a:buChar char="•"/>
            </a:pPr>
            <a:endParaRPr lang="en-US" dirty="0"/>
          </a:p>
          <a:p>
            <a:pPr>
              <a:buFont typeface="Arial" panose="020B0604020202020204" pitchFamily="34" charset="0"/>
              <a:buChar char="•"/>
            </a:pPr>
            <a:r>
              <a:rPr lang="en-US" dirty="0"/>
              <a:t>Each lesson is composed of:</a:t>
            </a:r>
          </a:p>
          <a:p>
            <a:pPr lvl="1"/>
            <a:r>
              <a:rPr lang="en-US" dirty="0"/>
              <a:t>Video/Slides/Transcript of material</a:t>
            </a:r>
          </a:p>
          <a:p>
            <a:pPr lvl="1"/>
            <a:r>
              <a:rPr lang="en-US" dirty="0"/>
              <a:t>Canvas quiz</a:t>
            </a:r>
          </a:p>
          <a:p>
            <a:pPr lvl="1"/>
            <a:r>
              <a:rPr lang="en-US" dirty="0"/>
              <a:t>Programming problems</a:t>
            </a:r>
          </a:p>
          <a:p>
            <a:pPr lvl="1"/>
            <a:endParaRPr lang="en-US" dirty="0"/>
          </a:p>
          <a:p>
            <a:pPr>
              <a:buFont typeface="Arial" panose="020B0604020202020204" pitchFamily="34" charset="0"/>
              <a:buChar char="•"/>
            </a:pPr>
            <a:r>
              <a:rPr lang="en-US" dirty="0"/>
              <a:t>Some modules have a mini-project, survey, or ethics activity</a:t>
            </a:r>
          </a:p>
        </p:txBody>
      </p:sp>
    </p:spTree>
    <p:extLst>
      <p:ext uri="{BB962C8B-B14F-4D97-AF65-F5344CB8AC3E}">
        <p14:creationId xmlns:p14="http://schemas.microsoft.com/office/powerpoint/2010/main" val="2196142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C2530-82D0-4D5A-8740-469F2C6A5BBB}"/>
              </a:ext>
            </a:extLst>
          </p:cNvPr>
          <p:cNvSpPr>
            <a:spLocks noGrp="1"/>
          </p:cNvSpPr>
          <p:nvPr>
            <p:ph type="title"/>
          </p:nvPr>
        </p:nvSpPr>
        <p:spPr/>
        <p:txBody>
          <a:bodyPr/>
          <a:lstStyle/>
          <a:p>
            <a:r>
              <a:rPr lang="en-US" dirty="0"/>
              <a:t>Open/Lock Dates</a:t>
            </a:r>
          </a:p>
        </p:txBody>
      </p:sp>
      <p:sp>
        <p:nvSpPr>
          <p:cNvPr id="3" name="Content Placeholder 2">
            <a:extLst>
              <a:ext uri="{FF2B5EF4-FFF2-40B4-BE49-F238E27FC236}">
                <a16:creationId xmlns:a16="http://schemas.microsoft.com/office/drawing/2014/main" id="{0A6F805A-81E0-4658-8525-8DD8CBDCD1C5}"/>
              </a:ext>
            </a:extLst>
          </p:cNvPr>
          <p:cNvSpPr>
            <a:spLocks noGrp="1"/>
          </p:cNvSpPr>
          <p:nvPr>
            <p:ph idx="1"/>
          </p:nvPr>
        </p:nvSpPr>
        <p:spPr/>
        <p:txBody>
          <a:bodyPr/>
          <a:lstStyle/>
          <a:p>
            <a:r>
              <a:rPr lang="en-US" dirty="0"/>
              <a:t>Module opens all at once Friday before</a:t>
            </a:r>
          </a:p>
          <a:p>
            <a:r>
              <a:rPr lang="en-US" dirty="0"/>
              <a:t>Module locks two weeks later</a:t>
            </a:r>
          </a:p>
          <a:p>
            <a:r>
              <a:rPr lang="en-US" dirty="0"/>
              <a:t>No late submissions/penalties</a:t>
            </a:r>
          </a:p>
        </p:txBody>
      </p:sp>
      <p:pic>
        <p:nvPicPr>
          <p:cNvPr id="4098" name="Picture 2" descr="Image result for due dates">
            <a:extLst>
              <a:ext uri="{FF2B5EF4-FFF2-40B4-BE49-F238E27FC236}">
                <a16:creationId xmlns:a16="http://schemas.microsoft.com/office/drawing/2014/main" id="{4D385571-0569-4923-B7DD-94F3933E30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0778" y="2019300"/>
            <a:ext cx="3933825" cy="281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1942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788AB-8F94-4641-A7E1-801D0784CE02}"/>
              </a:ext>
            </a:extLst>
          </p:cNvPr>
          <p:cNvSpPr>
            <a:spLocks noGrp="1"/>
          </p:cNvSpPr>
          <p:nvPr>
            <p:ph type="title"/>
          </p:nvPr>
        </p:nvSpPr>
        <p:spPr/>
        <p:txBody>
          <a:bodyPr/>
          <a:lstStyle/>
          <a:p>
            <a:r>
              <a:rPr lang="en-US" dirty="0"/>
              <a:t>Class Time</a:t>
            </a:r>
          </a:p>
        </p:txBody>
      </p:sp>
      <p:sp>
        <p:nvSpPr>
          <p:cNvPr id="3" name="Content Placeholder 2">
            <a:extLst>
              <a:ext uri="{FF2B5EF4-FFF2-40B4-BE49-F238E27FC236}">
                <a16:creationId xmlns:a16="http://schemas.microsoft.com/office/drawing/2014/main" id="{06A2D551-75D9-4C6E-B721-1514A6DA3FBC}"/>
              </a:ext>
            </a:extLst>
          </p:cNvPr>
          <p:cNvSpPr>
            <a:spLocks noGrp="1"/>
          </p:cNvSpPr>
          <p:nvPr>
            <p:ph idx="1"/>
          </p:nvPr>
        </p:nvSpPr>
        <p:spPr/>
        <p:txBody>
          <a:bodyPr/>
          <a:lstStyle/>
          <a:p>
            <a:r>
              <a:rPr lang="en-US" dirty="0"/>
              <a:t>Some lecture</a:t>
            </a:r>
          </a:p>
          <a:p>
            <a:r>
              <a:rPr lang="en-US" dirty="0"/>
              <a:t>Some group work</a:t>
            </a:r>
          </a:p>
          <a:p>
            <a:r>
              <a:rPr lang="en-US" dirty="0"/>
              <a:t>Some free time to work</a:t>
            </a:r>
          </a:p>
        </p:txBody>
      </p:sp>
    </p:spTree>
    <p:extLst>
      <p:ext uri="{BB962C8B-B14F-4D97-AF65-F5344CB8AC3E}">
        <p14:creationId xmlns:p14="http://schemas.microsoft.com/office/powerpoint/2010/main" val="3264855474"/>
      </p:ext>
    </p:extLst>
  </p:cSld>
  <p:clrMapOvr>
    <a:masterClrMapping/>
  </p:clrMapOvr>
</p:sld>
</file>

<file path=ppt/theme/theme1.xml><?xml version="1.0" encoding="utf-8"?>
<a:theme xmlns:a="http://schemas.openxmlformats.org/drawingml/2006/main" name="Metropolitan">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Metropolitan</Template>
  <TotalTime>3314</TotalTime>
  <Words>1231</Words>
  <Application>Microsoft Office PowerPoint</Application>
  <PresentationFormat>Widescreen</PresentationFormat>
  <Paragraphs>149</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Courier New</vt:lpstr>
      <vt:lpstr>Wingdings</vt:lpstr>
      <vt:lpstr>Metropolitan</vt:lpstr>
      <vt:lpstr>Introduction</vt:lpstr>
      <vt:lpstr>Dr. XXX</vt:lpstr>
      <vt:lpstr>The Course Staff</vt:lpstr>
      <vt:lpstr>You</vt:lpstr>
      <vt:lpstr>Force-Add</vt:lpstr>
      <vt:lpstr>"Intro to Programming in Python"</vt:lpstr>
      <vt:lpstr>Course Format</vt:lpstr>
      <vt:lpstr>Open/Lock Dates</vt:lpstr>
      <vt:lpstr>Class Time</vt:lpstr>
      <vt:lpstr>Finals</vt:lpstr>
      <vt:lpstr>Textbook</vt:lpstr>
      <vt:lpstr>Clicker + Laptop</vt:lpstr>
      <vt:lpstr>Canvas Site</vt:lpstr>
      <vt:lpstr>Getting Help</vt:lpstr>
      <vt:lpstr>Cheating, Collaboration, Communication</vt:lpstr>
      <vt:lpstr>Any Questions?</vt:lpstr>
      <vt:lpstr>Lab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acbart</dc:creator>
  <cp:lastModifiedBy>acbart</cp:lastModifiedBy>
  <cp:revision>73</cp:revision>
  <dcterms:created xsi:type="dcterms:W3CDTF">2017-08-24T16:45:08Z</dcterms:created>
  <dcterms:modified xsi:type="dcterms:W3CDTF">2018-01-10T05:05:43Z</dcterms:modified>
</cp:coreProperties>
</file>