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sldIdLst>
    <p:sldId id="269" r:id="rId2"/>
    <p:sldId id="268" r:id="rId3"/>
    <p:sldId id="265" r:id="rId4"/>
    <p:sldId id="257" r:id="rId5"/>
    <p:sldId id="258" r:id="rId6"/>
    <p:sldId id="259" r:id="rId7"/>
    <p:sldId id="262" r:id="rId8"/>
    <p:sldId id="260" r:id="rId9"/>
    <p:sldId id="261" r:id="rId10"/>
    <p:sldId id="263" r:id="rId11"/>
    <p:sldId id="270" r:id="rId12"/>
    <p:sldId id="264"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79406" autoAdjust="0"/>
  </p:normalViewPr>
  <p:slideViewPr>
    <p:cSldViewPr snapToGrid="0" showGuides="1">
      <p:cViewPr varScale="1">
        <p:scale>
          <a:sx n="53" d="100"/>
          <a:sy n="53" d="100"/>
        </p:scale>
        <p:origin x="1296" y="78"/>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1/10/2018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lecture notes will go down here.</a:t>
            </a:r>
          </a:p>
        </p:txBody>
      </p:sp>
      <p:sp>
        <p:nvSpPr>
          <p:cNvPr id="4" name="Slide Number Placeholder 3"/>
          <p:cNvSpPr>
            <a:spLocks noGrp="1"/>
          </p:cNvSpPr>
          <p:nvPr>
            <p:ph type="sldNum" sz="quarter" idx="10"/>
          </p:nvPr>
        </p:nvSpPr>
        <p:spPr/>
        <p:txBody>
          <a:bodyPr/>
          <a:lstStyle/>
          <a:p>
            <a:fld id="{65F0A651-CBE8-4D52-83AA-B624D65496CF}" type="slidenum">
              <a:rPr lang="en-US" smtClean="0"/>
              <a:t>1</a:t>
            </a:fld>
            <a:endParaRPr lang="en-US"/>
          </a:p>
        </p:txBody>
      </p:sp>
    </p:spTree>
    <p:extLst>
      <p:ext uri="{BB962C8B-B14F-4D97-AF65-F5344CB8AC3E}">
        <p14:creationId xmlns:p14="http://schemas.microsoft.com/office/powerpoint/2010/main" val="412101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Spyder is the name of the editor most of them should use. It is meant for writing scripts, and should be used for the projects. Open up the application and demonstrate:</a:t>
            </a:r>
          </a:p>
          <a:p>
            <a:pPr marL="171450" indent="-171450">
              <a:buFont typeface="Arial" panose="020B0604020202020204" pitchFamily="34" charset="0"/>
              <a:buChar char="•"/>
            </a:pPr>
            <a:r>
              <a:rPr lang="en-US" dirty="0"/>
              <a:t>Creating a new document</a:t>
            </a:r>
          </a:p>
          <a:p>
            <a:pPr marL="171450" indent="-171450">
              <a:buFont typeface="Arial" panose="020B0604020202020204" pitchFamily="34" charset="0"/>
              <a:buChar char="•"/>
            </a:pPr>
            <a:r>
              <a:rPr lang="en-US" dirty="0"/>
              <a:t>Editing a file</a:t>
            </a:r>
          </a:p>
          <a:p>
            <a:pPr marL="171450" indent="-171450">
              <a:buFont typeface="Arial" panose="020B0604020202020204" pitchFamily="34" charset="0"/>
              <a:buChar char="•"/>
            </a:pPr>
            <a:r>
              <a:rPr lang="en-US" dirty="0"/>
              <a:t>Opening a file, saving a file</a:t>
            </a:r>
          </a:p>
          <a:p>
            <a:pPr marL="171450" indent="-171450">
              <a:buFont typeface="Arial" panose="020B0604020202020204" pitchFamily="34" charset="0"/>
              <a:buChar char="•"/>
            </a:pPr>
            <a:r>
              <a:rPr lang="en-US" dirty="0"/>
              <a:t>Running your code with the green triangle</a:t>
            </a:r>
          </a:p>
          <a:p>
            <a:pPr marL="171450" indent="-171450">
              <a:buFont typeface="Arial" panose="020B0604020202020204" pitchFamily="34" charset="0"/>
              <a:buChar char="•"/>
            </a:pPr>
            <a:r>
              <a:rPr lang="en-US" dirty="0"/>
              <a:t>Interpreting the results of running code</a:t>
            </a:r>
          </a:p>
        </p:txBody>
      </p:sp>
      <p:sp>
        <p:nvSpPr>
          <p:cNvPr id="4" name="Slide Number Placeholder 3"/>
          <p:cNvSpPr>
            <a:spLocks noGrp="1"/>
          </p:cNvSpPr>
          <p:nvPr>
            <p:ph type="sldNum" sz="quarter" idx="10"/>
          </p:nvPr>
        </p:nvSpPr>
        <p:spPr/>
        <p:txBody>
          <a:bodyPr/>
          <a:lstStyle/>
          <a:p>
            <a:fld id="{65F0A651-CBE8-4D52-83AA-B624D65496CF}" type="slidenum">
              <a:rPr lang="en-US" smtClean="0"/>
              <a:t>10</a:t>
            </a:fld>
            <a:endParaRPr lang="en-US"/>
          </a:p>
        </p:txBody>
      </p:sp>
    </p:spTree>
    <p:extLst>
      <p:ext uri="{BB962C8B-B14F-4D97-AF65-F5344CB8AC3E}">
        <p14:creationId xmlns:p14="http://schemas.microsoft.com/office/powerpoint/2010/main" val="1024593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instructions will also demand they install a serious text editor. The built-in ones for mac and windows won't cut it. Some options are listed here. Expected a ton of questions from students about other valid ones, I'm betting.</a:t>
            </a:r>
          </a:p>
        </p:txBody>
      </p:sp>
      <p:sp>
        <p:nvSpPr>
          <p:cNvPr id="4" name="Slide Number Placeholder 3"/>
          <p:cNvSpPr>
            <a:spLocks noGrp="1"/>
          </p:cNvSpPr>
          <p:nvPr>
            <p:ph type="sldNum" sz="quarter" idx="10"/>
          </p:nvPr>
        </p:nvSpPr>
        <p:spPr/>
        <p:txBody>
          <a:bodyPr/>
          <a:lstStyle/>
          <a:p>
            <a:fld id="{65F0A651-CBE8-4D52-83AA-B624D65496CF}" type="slidenum">
              <a:rPr lang="en-US" smtClean="0"/>
              <a:t>11</a:t>
            </a:fld>
            <a:endParaRPr lang="en-US"/>
          </a:p>
        </p:txBody>
      </p:sp>
    </p:spTree>
    <p:extLst>
      <p:ext uri="{BB962C8B-B14F-4D97-AF65-F5344CB8AC3E}">
        <p14:creationId xmlns:p14="http://schemas.microsoft.com/office/powerpoint/2010/main" val="4188592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you'll want to demonstrate </a:t>
            </a:r>
            <a:r>
              <a:rPr lang="en-US" dirty="0" err="1"/>
              <a:t>BlockPy</a:t>
            </a:r>
            <a:r>
              <a:rPr lang="en-US" dirty="0"/>
              <a:t>. There's an actual assignment that uses </a:t>
            </a:r>
            <a:r>
              <a:rPr lang="en-US" dirty="0" err="1"/>
              <a:t>BlockPy</a:t>
            </a:r>
            <a:r>
              <a:rPr lang="en-US" dirty="0"/>
              <a:t> in lesson #3. Make sure you're in Student Mode and walk through the interface:</a:t>
            </a:r>
          </a:p>
          <a:p>
            <a:pPr marL="171450" indent="-171450">
              <a:buFont typeface="Arial" panose="020B0604020202020204" pitchFamily="34" charset="0"/>
              <a:buChar char="•"/>
            </a:pPr>
            <a:r>
              <a:rPr lang="en-US" dirty="0"/>
              <a:t>Next/Back buttons (though this assignment only has one question)</a:t>
            </a:r>
          </a:p>
          <a:p>
            <a:pPr marL="171450" indent="-171450">
              <a:buFont typeface="Arial" panose="020B0604020202020204" pitchFamily="34" charset="0"/>
              <a:buChar char="•"/>
            </a:pPr>
            <a:r>
              <a:rPr lang="en-US" dirty="0"/>
              <a:t>Read the prompt in the top-left</a:t>
            </a:r>
          </a:p>
          <a:p>
            <a:pPr marL="171450" indent="-171450">
              <a:buFont typeface="Arial" panose="020B0604020202020204" pitchFamily="34" charset="0"/>
              <a:buChar char="•"/>
            </a:pPr>
            <a:r>
              <a:rPr lang="en-US" dirty="0"/>
              <a:t>Below that is the console where you can print things and make graphs</a:t>
            </a:r>
          </a:p>
          <a:p>
            <a:pPr marL="171450" indent="-171450">
              <a:buFont typeface="Arial" panose="020B0604020202020204" pitchFamily="34" charset="0"/>
              <a:buChar char="•"/>
            </a:pPr>
            <a:r>
              <a:rPr lang="en-US" dirty="0"/>
              <a:t>Next to it is the spot for feedback</a:t>
            </a:r>
          </a:p>
          <a:p>
            <a:pPr marL="171450" indent="-171450">
              <a:buFont typeface="Arial" panose="020B0604020202020204" pitchFamily="34" charset="0"/>
              <a:buChar char="•"/>
            </a:pPr>
            <a:r>
              <a:rPr lang="en-US" dirty="0"/>
              <a:t>Below that is the toolbar, which has the all-important run button.</a:t>
            </a:r>
          </a:p>
          <a:p>
            <a:pPr marL="171450" indent="-171450">
              <a:buFont typeface="Arial" panose="020B0604020202020204" pitchFamily="34" charset="0"/>
              <a:buChar char="•"/>
            </a:pPr>
            <a:r>
              <a:rPr lang="en-US" dirty="0"/>
              <a:t>Write code in first the block interface, then the text interface, then show the Split view to see how they stay in sync.</a:t>
            </a:r>
          </a:p>
          <a:p>
            <a:pPr marL="171450" indent="-171450">
              <a:buFont typeface="Arial" panose="020B0604020202020204" pitchFamily="34" charset="0"/>
              <a:buChar char="•"/>
            </a:pPr>
            <a:r>
              <a:rPr lang="en-US" dirty="0"/>
              <a:t>Recommend they move to the text interface as soon as they are comfortable (students won't need much prompting)</a:t>
            </a:r>
          </a:p>
          <a:p>
            <a:pPr marL="171450" indent="-171450">
              <a:buFont typeface="Arial" panose="020B0604020202020204" pitchFamily="34" charset="0"/>
              <a:buChar char="•"/>
            </a:pPr>
            <a:r>
              <a:rPr lang="en-US" dirty="0"/>
              <a:t>Demonstrate running the code, observing the output, and reading the feedback.</a:t>
            </a:r>
          </a:p>
        </p:txBody>
      </p:sp>
      <p:sp>
        <p:nvSpPr>
          <p:cNvPr id="4" name="Slide Number Placeholder 3"/>
          <p:cNvSpPr>
            <a:spLocks noGrp="1"/>
          </p:cNvSpPr>
          <p:nvPr>
            <p:ph type="sldNum" sz="quarter" idx="10"/>
          </p:nvPr>
        </p:nvSpPr>
        <p:spPr/>
        <p:txBody>
          <a:bodyPr/>
          <a:lstStyle/>
          <a:p>
            <a:fld id="{65F0A651-CBE8-4D52-83AA-B624D65496CF}" type="slidenum">
              <a:rPr lang="en-US" smtClean="0"/>
              <a:t>12</a:t>
            </a:fld>
            <a:endParaRPr lang="en-US"/>
          </a:p>
        </p:txBody>
      </p:sp>
    </p:spTree>
    <p:extLst>
      <p:ext uri="{BB962C8B-B14F-4D97-AF65-F5344CB8AC3E}">
        <p14:creationId xmlns:p14="http://schemas.microsoft.com/office/powerpoint/2010/main" val="2433410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Chance to let them ask questions.</a:t>
            </a:r>
          </a:p>
        </p:txBody>
      </p:sp>
      <p:sp>
        <p:nvSpPr>
          <p:cNvPr id="4" name="Slide Number Placeholder 3"/>
          <p:cNvSpPr>
            <a:spLocks noGrp="1"/>
          </p:cNvSpPr>
          <p:nvPr>
            <p:ph type="sldNum" sz="quarter" idx="10"/>
          </p:nvPr>
        </p:nvSpPr>
        <p:spPr/>
        <p:txBody>
          <a:bodyPr/>
          <a:lstStyle/>
          <a:p>
            <a:fld id="{65F0A651-CBE8-4D52-83AA-B624D65496CF}" type="slidenum">
              <a:rPr lang="en-US" smtClean="0"/>
              <a:t>13</a:t>
            </a:fld>
            <a:endParaRPr lang="en-US"/>
          </a:p>
        </p:txBody>
      </p:sp>
    </p:spTree>
    <p:extLst>
      <p:ext uri="{BB962C8B-B14F-4D97-AF65-F5344CB8AC3E}">
        <p14:creationId xmlns:p14="http://schemas.microsoft.com/office/powerpoint/2010/main" val="3021632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 they finish all the lessons for this week so they can enjoy the </a:t>
            </a:r>
            <a:r>
              <a:rPr lang="en-US"/>
              <a:t>weekend hassle-free.</a:t>
            </a:r>
          </a:p>
        </p:txBody>
      </p:sp>
      <p:sp>
        <p:nvSpPr>
          <p:cNvPr id="4" name="Slide Number Placeholder 3"/>
          <p:cNvSpPr>
            <a:spLocks noGrp="1"/>
          </p:cNvSpPr>
          <p:nvPr>
            <p:ph type="sldNum" sz="quarter" idx="10"/>
          </p:nvPr>
        </p:nvSpPr>
        <p:spPr/>
        <p:txBody>
          <a:bodyPr/>
          <a:lstStyle/>
          <a:p>
            <a:fld id="{65F0A651-CBE8-4D52-83AA-B624D65496CF}" type="slidenum">
              <a:rPr lang="en-US" smtClean="0"/>
              <a:t>14</a:t>
            </a:fld>
            <a:endParaRPr lang="en-US"/>
          </a:p>
        </p:txBody>
      </p:sp>
    </p:spTree>
    <p:extLst>
      <p:ext uri="{BB962C8B-B14F-4D97-AF65-F5344CB8AC3E}">
        <p14:creationId xmlns:p14="http://schemas.microsoft.com/office/powerpoint/2010/main" val="954722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have other notes for students, feel free to modify as necessary.</a:t>
            </a:r>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3513906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to begin with a high-level motivation for why we're here. My argument to students is that programming is used everywhere and by everybody. There's probably several hundred computers in the room with the students right now, and they all needed to be programming. It's a relatively modern invention, and it's really changed the world. Probably most of them don't need to be convinced, but a pep talk can't hurt, right?</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153615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to remind them that this is a class about the Python programming language.</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3107319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that there are many other languages in the world, which have their own trade-offs. Python is not the best language for every task – but it is a useful language for many kinds of problems. We aren't here to sell Python too much, but let them know that it's one of the biggest ones out there, on par with Java, C, or JavaScript.</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1143876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quick history!</a:t>
            </a:r>
          </a:p>
          <a:p>
            <a:r>
              <a:rPr lang="en-US" dirty="0"/>
              <a:t>Python was created around 1991 (depending on when you consider its first release)</a:t>
            </a:r>
          </a:p>
          <a:p>
            <a:r>
              <a:rPr lang="en-US" dirty="0"/>
              <a:t>The guy in the photo is named Guido van Rossum (pronounced https://www.howtopronounce.com/guido-van-rossum/), he's the original creator of Python.</a:t>
            </a:r>
          </a:p>
          <a:p>
            <a:r>
              <a:rPr lang="en-US" dirty="0"/>
              <a:t>But Python is now more of a community effort than the work of one person. </a:t>
            </a:r>
          </a:p>
          <a:p>
            <a:r>
              <a:rPr lang="en-US" dirty="0"/>
              <a:t>It is not named after the snake, it's named after Monty Python's Flying Circus, a famous British comedy troupe that probably none of your students recognize.</a:t>
            </a:r>
          </a:p>
          <a:p>
            <a:r>
              <a:rPr lang="en-US" dirty="0"/>
              <a:t>More info: https://en.wikipedia.org/wiki/Python_(programming_language)</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4069231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goal of class time today is to have them install Anaconda, which is a distribution of Python that includes many common tools and packages.</a:t>
            </a:r>
          </a:p>
          <a:p>
            <a:r>
              <a:rPr lang="en-US" dirty="0"/>
              <a:t>Fortunately it's free and pretty easy to install. Instructions for installing it are in lesson #2, which requires them to upload three screenshots to prove that they successfully installed all the software they need.</a:t>
            </a:r>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a:p>
        </p:txBody>
      </p:sp>
    </p:spTree>
    <p:extLst>
      <p:ext uri="{BB962C8B-B14F-4D97-AF65-F5344CB8AC3E}">
        <p14:creationId xmlns:p14="http://schemas.microsoft.com/office/powerpoint/2010/main" val="2938918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you can demonstrate how to access the Anaconda website, download the installer, and then install things. </a:t>
            </a:r>
          </a:p>
        </p:txBody>
      </p:sp>
      <p:sp>
        <p:nvSpPr>
          <p:cNvPr id="4" name="Slide Number Placeholder 3"/>
          <p:cNvSpPr>
            <a:spLocks noGrp="1"/>
          </p:cNvSpPr>
          <p:nvPr>
            <p:ph type="sldNum" sz="quarter" idx="10"/>
          </p:nvPr>
        </p:nvSpPr>
        <p:spPr/>
        <p:txBody>
          <a:bodyPr/>
          <a:lstStyle/>
          <a:p>
            <a:fld id="{65F0A651-CBE8-4D52-83AA-B624D65496CF}" type="slidenum">
              <a:rPr lang="en-US" smtClean="0"/>
              <a:t>8</a:t>
            </a:fld>
            <a:endParaRPr lang="en-US"/>
          </a:p>
        </p:txBody>
      </p:sp>
    </p:spTree>
    <p:extLst>
      <p:ext uri="{BB962C8B-B14F-4D97-AF65-F5344CB8AC3E}">
        <p14:creationId xmlns:p14="http://schemas.microsoft.com/office/powerpoint/2010/main" val="3625403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want to have installed Anaconda before class so you can show them the </a:t>
            </a:r>
            <a:r>
              <a:rPr lang="en-US" dirty="0" err="1"/>
              <a:t>IPython</a:t>
            </a:r>
            <a:r>
              <a:rPr lang="en-US" dirty="0"/>
              <a:t> application. This is just a REPL for Python, makes it easy to try out commands. Make it clear to them that this is not a place to write longer scripts! This is for trying things out quickly.</a:t>
            </a:r>
          </a:p>
        </p:txBody>
      </p:sp>
      <p:sp>
        <p:nvSpPr>
          <p:cNvPr id="4" name="Slide Number Placeholder 3"/>
          <p:cNvSpPr>
            <a:spLocks noGrp="1"/>
          </p:cNvSpPr>
          <p:nvPr>
            <p:ph type="sldNum" sz="quarter" idx="10"/>
          </p:nvPr>
        </p:nvSpPr>
        <p:spPr/>
        <p:txBody>
          <a:bodyPr/>
          <a:lstStyle/>
          <a:p>
            <a:fld id="{65F0A651-CBE8-4D52-83AA-B624D65496CF}" type="slidenum">
              <a:rPr lang="en-US" smtClean="0"/>
              <a:t>9</a:t>
            </a:fld>
            <a:endParaRPr lang="en-US"/>
          </a:p>
        </p:txBody>
      </p:sp>
    </p:spTree>
    <p:extLst>
      <p:ext uri="{BB962C8B-B14F-4D97-AF65-F5344CB8AC3E}">
        <p14:creationId xmlns:p14="http://schemas.microsoft.com/office/powerpoint/2010/main" val="3998753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1/10/2018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1/10/2018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1/10/2018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Python</a:t>
            </a:r>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0 – Day 2</a:t>
            </a:r>
          </a:p>
          <a:p>
            <a:r>
              <a:rPr lang="en-US" dirty="0"/>
              <a:t>CS-1064 "Intro to Python"</a:t>
            </a:r>
          </a:p>
        </p:txBody>
      </p:sp>
      <p:sp>
        <p:nvSpPr>
          <p:cNvPr id="4" name="TextBox 3">
            <a:extLst>
              <a:ext uri="{FF2B5EF4-FFF2-40B4-BE49-F238E27FC236}">
                <a16:creationId xmlns:a16="http://schemas.microsoft.com/office/drawing/2014/main" id="{AF66BC51-F074-4BE1-804E-2067EC111B6B}"/>
              </a:ext>
            </a:extLst>
          </p:cNvPr>
          <p:cNvSpPr txBox="1"/>
          <p:nvPr/>
        </p:nvSpPr>
        <p:spPr>
          <a:xfrm>
            <a:off x="8644490" y="6488668"/>
            <a:ext cx="3547510" cy="369332"/>
          </a:xfrm>
          <a:prstGeom prst="rect">
            <a:avLst/>
          </a:prstGeom>
          <a:noFill/>
        </p:spPr>
        <p:txBody>
          <a:bodyPr wrap="none" rtlCol="0">
            <a:spAutoFit/>
          </a:bodyPr>
          <a:lstStyle/>
          <a:p>
            <a:pPr algn="r"/>
            <a:r>
              <a:rPr lang="en-US" dirty="0"/>
              <a:t>Austin Cory Bart, Virginia Tech, 2018</a:t>
            </a:r>
          </a:p>
        </p:txBody>
      </p:sp>
    </p:spTree>
    <p:extLst>
      <p:ext uri="{BB962C8B-B14F-4D97-AF65-F5344CB8AC3E}">
        <p14:creationId xmlns:p14="http://schemas.microsoft.com/office/powerpoint/2010/main" val="20340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D8B5-BFA6-475C-9CEE-7A1E4F65B59E}"/>
              </a:ext>
            </a:extLst>
          </p:cNvPr>
          <p:cNvSpPr>
            <a:spLocks noGrp="1"/>
          </p:cNvSpPr>
          <p:nvPr>
            <p:ph type="title"/>
          </p:nvPr>
        </p:nvSpPr>
        <p:spPr/>
        <p:txBody>
          <a:bodyPr/>
          <a:lstStyle/>
          <a:p>
            <a:r>
              <a:rPr lang="en-US" dirty="0"/>
              <a:t>Spyder</a:t>
            </a:r>
          </a:p>
        </p:txBody>
      </p:sp>
      <p:sp>
        <p:nvSpPr>
          <p:cNvPr id="3" name="Content Placeholder 2">
            <a:extLst>
              <a:ext uri="{FF2B5EF4-FFF2-40B4-BE49-F238E27FC236}">
                <a16:creationId xmlns:a16="http://schemas.microsoft.com/office/drawing/2014/main" id="{F8420FFD-78B3-47ED-AA40-91F220E07566}"/>
              </a:ext>
            </a:extLst>
          </p:cNvPr>
          <p:cNvSpPr>
            <a:spLocks noGrp="1"/>
          </p:cNvSpPr>
          <p:nvPr>
            <p:ph idx="1"/>
          </p:nvPr>
        </p:nvSpPr>
        <p:spPr/>
        <p:txBody>
          <a:bodyPr/>
          <a:lstStyle/>
          <a:p>
            <a:r>
              <a:rPr lang="en-US" dirty="0"/>
              <a:t>I promise I'm not making these names up</a:t>
            </a:r>
          </a:p>
        </p:txBody>
      </p:sp>
      <p:pic>
        <p:nvPicPr>
          <p:cNvPr id="8194" name="Picture 2" descr="Image result for spyder python icon">
            <a:extLst>
              <a:ext uri="{FF2B5EF4-FFF2-40B4-BE49-F238E27FC236}">
                <a16:creationId xmlns:a16="http://schemas.microsoft.com/office/drawing/2014/main" id="{A269505A-8136-4688-A2D8-ABB7A672B6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290" y="2802192"/>
            <a:ext cx="2551471" cy="25514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297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81283-EF0F-4760-B3F0-23B6696C2355}"/>
              </a:ext>
            </a:extLst>
          </p:cNvPr>
          <p:cNvSpPr>
            <a:spLocks noGrp="1"/>
          </p:cNvSpPr>
          <p:nvPr>
            <p:ph type="title"/>
          </p:nvPr>
        </p:nvSpPr>
        <p:spPr/>
        <p:txBody>
          <a:bodyPr/>
          <a:lstStyle/>
          <a:p>
            <a:r>
              <a:rPr lang="en-US" dirty="0"/>
              <a:t>Programmer Text Editor</a:t>
            </a:r>
          </a:p>
        </p:txBody>
      </p:sp>
      <p:sp>
        <p:nvSpPr>
          <p:cNvPr id="3" name="Content Placeholder 2">
            <a:extLst>
              <a:ext uri="{FF2B5EF4-FFF2-40B4-BE49-F238E27FC236}">
                <a16:creationId xmlns:a16="http://schemas.microsoft.com/office/drawing/2014/main" id="{695E5E35-0388-4F77-BB1C-74DE05017AF0}"/>
              </a:ext>
            </a:extLst>
          </p:cNvPr>
          <p:cNvSpPr>
            <a:spLocks noGrp="1"/>
          </p:cNvSpPr>
          <p:nvPr>
            <p:ph idx="1"/>
          </p:nvPr>
        </p:nvSpPr>
        <p:spPr/>
        <p:txBody>
          <a:bodyPr/>
          <a:lstStyle/>
          <a:p>
            <a:r>
              <a:rPr lang="en-US" dirty="0"/>
              <a:t>Windows:</a:t>
            </a:r>
          </a:p>
          <a:p>
            <a:pPr lvl="1"/>
            <a:r>
              <a:rPr lang="en-US" dirty="0" err="1"/>
              <a:t>NotePad</a:t>
            </a:r>
            <a:r>
              <a:rPr lang="en-US" dirty="0"/>
              <a:t>++</a:t>
            </a:r>
          </a:p>
          <a:p>
            <a:endParaRPr lang="en-US" dirty="0"/>
          </a:p>
          <a:p>
            <a:r>
              <a:rPr lang="en-US" dirty="0"/>
              <a:t>Mac:</a:t>
            </a:r>
          </a:p>
          <a:p>
            <a:pPr lvl="1"/>
            <a:r>
              <a:rPr lang="en-US" dirty="0"/>
              <a:t>Sublime</a:t>
            </a:r>
          </a:p>
          <a:p>
            <a:endParaRPr lang="en-US" dirty="0"/>
          </a:p>
          <a:p>
            <a:r>
              <a:rPr lang="en-US" dirty="0"/>
              <a:t>Linux:</a:t>
            </a:r>
          </a:p>
          <a:p>
            <a:pPr lvl="1"/>
            <a:r>
              <a:rPr lang="en-US" dirty="0" err="1"/>
              <a:t>eMacs</a:t>
            </a:r>
            <a:r>
              <a:rPr lang="en-US" dirty="0"/>
              <a:t>, VIM</a:t>
            </a:r>
          </a:p>
        </p:txBody>
      </p:sp>
    </p:spTree>
    <p:extLst>
      <p:ext uri="{BB962C8B-B14F-4D97-AF65-F5344CB8AC3E}">
        <p14:creationId xmlns:p14="http://schemas.microsoft.com/office/powerpoint/2010/main" val="3062513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B74F3-7A9C-450B-BA31-EF4204C355C1}"/>
              </a:ext>
            </a:extLst>
          </p:cNvPr>
          <p:cNvSpPr>
            <a:spLocks noGrp="1"/>
          </p:cNvSpPr>
          <p:nvPr>
            <p:ph type="title"/>
          </p:nvPr>
        </p:nvSpPr>
        <p:spPr/>
        <p:txBody>
          <a:bodyPr/>
          <a:lstStyle/>
          <a:p>
            <a:r>
              <a:rPr lang="en-US" dirty="0" err="1"/>
              <a:t>BlockPy</a:t>
            </a:r>
            <a:endParaRPr lang="en-US" dirty="0"/>
          </a:p>
        </p:txBody>
      </p:sp>
      <p:pic>
        <p:nvPicPr>
          <p:cNvPr id="5" name="Content Placeholder 4" descr="A picture containing screenshot&#10;&#10;Description generated with high confidence">
            <a:extLst>
              <a:ext uri="{FF2B5EF4-FFF2-40B4-BE49-F238E27FC236}">
                <a16:creationId xmlns:a16="http://schemas.microsoft.com/office/drawing/2014/main" id="{82BE4F11-E588-4892-80F8-D12E5675334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65756" y="2294359"/>
            <a:ext cx="4776797" cy="2863673"/>
          </a:xfrm>
        </p:spPr>
      </p:pic>
    </p:spTree>
    <p:extLst>
      <p:ext uri="{BB962C8B-B14F-4D97-AF65-F5344CB8AC3E}">
        <p14:creationId xmlns:p14="http://schemas.microsoft.com/office/powerpoint/2010/main" val="1098860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1AF3-4A9B-497A-92C8-C6C7466B0C35}"/>
              </a:ext>
            </a:extLst>
          </p:cNvPr>
          <p:cNvSpPr>
            <a:spLocks noGrp="1"/>
          </p:cNvSpPr>
          <p:nvPr>
            <p:ph type="title"/>
          </p:nvPr>
        </p:nvSpPr>
        <p:spPr/>
        <p:txBody>
          <a:bodyPr/>
          <a:lstStyle/>
          <a:p>
            <a:r>
              <a:rPr lang="en-US" dirty="0"/>
              <a:t>Any questions?</a:t>
            </a:r>
          </a:p>
        </p:txBody>
      </p:sp>
      <p:pic>
        <p:nvPicPr>
          <p:cNvPr id="9218" name="Picture 2" descr="Image result for question dog">
            <a:extLst>
              <a:ext uri="{FF2B5EF4-FFF2-40B4-BE49-F238E27FC236}">
                <a16:creationId xmlns:a16="http://schemas.microsoft.com/office/drawing/2014/main" id="{70A12D69-B255-426B-94D3-1747002CE77B}"/>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8772"/>
          <a:stretch/>
        </p:blipFill>
        <p:spPr bwMode="auto">
          <a:xfrm>
            <a:off x="3959328" y="2718169"/>
            <a:ext cx="4168565" cy="25175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550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4D562-006A-495D-8C04-551492F5AB63}"/>
              </a:ext>
            </a:extLst>
          </p:cNvPr>
          <p:cNvSpPr>
            <a:spLocks noGrp="1"/>
          </p:cNvSpPr>
          <p:nvPr>
            <p:ph type="title"/>
          </p:nvPr>
        </p:nvSpPr>
        <p:spPr/>
        <p:txBody>
          <a:bodyPr/>
          <a:lstStyle/>
          <a:p>
            <a:r>
              <a:rPr lang="en-US" dirty="0"/>
              <a:t>Work on assignments</a:t>
            </a:r>
          </a:p>
        </p:txBody>
      </p:sp>
      <p:sp>
        <p:nvSpPr>
          <p:cNvPr id="3" name="Content Placeholder 2">
            <a:extLst>
              <a:ext uri="{FF2B5EF4-FFF2-40B4-BE49-F238E27FC236}">
                <a16:creationId xmlns:a16="http://schemas.microsoft.com/office/drawing/2014/main" id="{F99C976C-CBB8-4E60-94AE-D4C4C2263F39}"/>
              </a:ext>
            </a:extLst>
          </p:cNvPr>
          <p:cNvSpPr>
            <a:spLocks noGrp="1"/>
          </p:cNvSpPr>
          <p:nvPr>
            <p:ph idx="1"/>
          </p:nvPr>
        </p:nvSpPr>
        <p:spPr/>
        <p:txBody>
          <a:bodyPr/>
          <a:lstStyle/>
          <a:p>
            <a:r>
              <a:rPr lang="en-US" dirty="0"/>
              <a:t>DO NOT LEAVE</a:t>
            </a:r>
          </a:p>
        </p:txBody>
      </p:sp>
    </p:spTree>
    <p:extLst>
      <p:ext uri="{BB962C8B-B14F-4D97-AF65-F5344CB8AC3E}">
        <p14:creationId xmlns:p14="http://schemas.microsoft.com/office/powerpoint/2010/main" val="63147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194FF-F464-4427-B064-D2936F5A14AC}"/>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A3481277-9072-48FA-8ED4-1BF7576E635B}"/>
              </a:ext>
            </a:extLst>
          </p:cNvPr>
          <p:cNvSpPr>
            <a:spLocks noGrp="1"/>
          </p:cNvSpPr>
          <p:nvPr>
            <p:ph idx="1"/>
          </p:nvPr>
        </p:nvSpPr>
        <p:spPr/>
        <p:txBody>
          <a:bodyPr>
            <a:normAutofit/>
          </a:bodyPr>
          <a:lstStyle/>
          <a:p>
            <a:r>
              <a:rPr lang="en-US" dirty="0"/>
              <a:t>GET YOUR CLICKER – Need it by Friday!</a:t>
            </a:r>
          </a:p>
          <a:p>
            <a:endParaRPr lang="en-US" dirty="0"/>
          </a:p>
          <a:p>
            <a:r>
              <a:rPr lang="en-US" dirty="0"/>
              <a:t>No Force/Adds</a:t>
            </a:r>
          </a:p>
        </p:txBody>
      </p:sp>
    </p:spTree>
    <p:extLst>
      <p:ext uri="{BB962C8B-B14F-4D97-AF65-F5344CB8AC3E}">
        <p14:creationId xmlns:p14="http://schemas.microsoft.com/office/powerpoint/2010/main" val="205422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562D-F915-4A87-89DC-1C09A8242A89}"/>
              </a:ext>
            </a:extLst>
          </p:cNvPr>
          <p:cNvSpPr>
            <a:spLocks noGrp="1"/>
          </p:cNvSpPr>
          <p:nvPr>
            <p:ph type="title"/>
          </p:nvPr>
        </p:nvSpPr>
        <p:spPr/>
        <p:txBody>
          <a:bodyPr/>
          <a:lstStyle/>
          <a:p>
            <a:r>
              <a:rPr lang="en-US" dirty="0"/>
              <a:t>Programming</a:t>
            </a:r>
          </a:p>
        </p:txBody>
      </p:sp>
      <p:sp>
        <p:nvSpPr>
          <p:cNvPr id="3" name="Content Placeholder 2">
            <a:extLst>
              <a:ext uri="{FF2B5EF4-FFF2-40B4-BE49-F238E27FC236}">
                <a16:creationId xmlns:a16="http://schemas.microsoft.com/office/drawing/2014/main" id="{017C2561-8BC1-4B54-95CB-CEA768627C49}"/>
              </a:ext>
            </a:extLst>
          </p:cNvPr>
          <p:cNvSpPr>
            <a:spLocks noGrp="1"/>
          </p:cNvSpPr>
          <p:nvPr>
            <p:ph idx="1"/>
          </p:nvPr>
        </p:nvSpPr>
        <p:spPr/>
        <p:txBody>
          <a:bodyPr/>
          <a:lstStyle/>
          <a:p>
            <a:r>
              <a:rPr lang="en-US" dirty="0"/>
              <a:t>Makes the world go round</a:t>
            </a:r>
          </a:p>
        </p:txBody>
      </p:sp>
    </p:spTree>
    <p:extLst>
      <p:ext uri="{BB962C8B-B14F-4D97-AF65-F5344CB8AC3E}">
        <p14:creationId xmlns:p14="http://schemas.microsoft.com/office/powerpoint/2010/main" val="280391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0C4E1-2FF0-4C33-AD48-6D5DC477B7B6}"/>
              </a:ext>
            </a:extLst>
          </p:cNvPr>
          <p:cNvSpPr>
            <a:spLocks noGrp="1"/>
          </p:cNvSpPr>
          <p:nvPr>
            <p:ph type="title"/>
          </p:nvPr>
        </p:nvSpPr>
        <p:spPr/>
        <p:txBody>
          <a:bodyPr/>
          <a:lstStyle/>
          <a:p>
            <a:r>
              <a:rPr lang="en-US" dirty="0"/>
              <a:t>"Intro to Programming in Python"</a:t>
            </a:r>
          </a:p>
        </p:txBody>
      </p:sp>
      <p:pic>
        <p:nvPicPr>
          <p:cNvPr id="1026" name="Picture 2" descr="Image result for python">
            <a:extLst>
              <a:ext uri="{FF2B5EF4-FFF2-40B4-BE49-F238E27FC236}">
                <a16:creationId xmlns:a16="http://schemas.microsoft.com/office/drawing/2014/main" id="{3E7ACF37-9A02-4323-A3BD-2E1E5BF59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738" y="2462213"/>
            <a:ext cx="5724525"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660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CCE5-8C55-4B85-BB5B-B025B09573E2}"/>
              </a:ext>
            </a:extLst>
          </p:cNvPr>
          <p:cNvSpPr>
            <a:spLocks noGrp="1"/>
          </p:cNvSpPr>
          <p:nvPr>
            <p:ph type="title"/>
          </p:nvPr>
        </p:nvSpPr>
        <p:spPr/>
        <p:txBody>
          <a:bodyPr/>
          <a:lstStyle/>
          <a:p>
            <a:r>
              <a:rPr lang="en-US" dirty="0"/>
              <a:t>Why Python and not…</a:t>
            </a:r>
          </a:p>
        </p:txBody>
      </p:sp>
      <p:sp>
        <p:nvSpPr>
          <p:cNvPr id="3" name="Content Placeholder 2">
            <a:extLst>
              <a:ext uri="{FF2B5EF4-FFF2-40B4-BE49-F238E27FC236}">
                <a16:creationId xmlns:a16="http://schemas.microsoft.com/office/drawing/2014/main" id="{9C3B3BCA-3650-4122-A52F-53DC6E258C43}"/>
              </a:ext>
            </a:extLst>
          </p:cNvPr>
          <p:cNvSpPr>
            <a:spLocks noGrp="1"/>
          </p:cNvSpPr>
          <p:nvPr>
            <p:ph idx="1"/>
          </p:nvPr>
        </p:nvSpPr>
        <p:spPr/>
        <p:txBody>
          <a:bodyPr/>
          <a:lstStyle/>
          <a:p>
            <a:r>
              <a:rPr lang="en-US" dirty="0"/>
              <a:t>Java?</a:t>
            </a:r>
          </a:p>
          <a:p>
            <a:r>
              <a:rPr lang="en-US" dirty="0"/>
              <a:t>JavaScript?</a:t>
            </a:r>
          </a:p>
          <a:p>
            <a:r>
              <a:rPr lang="en-US" dirty="0"/>
              <a:t>Swift?</a:t>
            </a:r>
          </a:p>
          <a:p>
            <a:r>
              <a:rPr lang="en-US" dirty="0"/>
              <a:t>C?</a:t>
            </a:r>
          </a:p>
          <a:p>
            <a:r>
              <a:rPr lang="en-US" dirty="0"/>
              <a:t>C++?</a:t>
            </a:r>
          </a:p>
          <a:p>
            <a:r>
              <a:rPr lang="en-US" dirty="0" err="1"/>
              <a:t>MatLab</a:t>
            </a:r>
            <a:r>
              <a:rPr lang="en-US" dirty="0"/>
              <a:t>?</a:t>
            </a:r>
          </a:p>
          <a:p>
            <a:endParaRPr lang="en-US" dirty="0"/>
          </a:p>
        </p:txBody>
      </p:sp>
    </p:spTree>
    <p:extLst>
      <p:ext uri="{BB962C8B-B14F-4D97-AF65-F5344CB8AC3E}">
        <p14:creationId xmlns:p14="http://schemas.microsoft.com/office/powerpoint/2010/main" val="3008392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5C63E-D007-4E97-BCDC-FC1F35F9A97E}"/>
              </a:ext>
            </a:extLst>
          </p:cNvPr>
          <p:cNvSpPr>
            <a:spLocks noGrp="1"/>
          </p:cNvSpPr>
          <p:nvPr>
            <p:ph type="title"/>
          </p:nvPr>
        </p:nvSpPr>
        <p:spPr/>
        <p:txBody>
          <a:bodyPr/>
          <a:lstStyle/>
          <a:p>
            <a:r>
              <a:rPr lang="en-US" dirty="0"/>
              <a:t>Why is it named "Python"?</a:t>
            </a:r>
          </a:p>
        </p:txBody>
      </p:sp>
      <p:pic>
        <p:nvPicPr>
          <p:cNvPr id="6146" name="Picture 2" descr="Image result for guido van rossum">
            <a:extLst>
              <a:ext uri="{FF2B5EF4-FFF2-40B4-BE49-F238E27FC236}">
                <a16:creationId xmlns:a16="http://schemas.microsoft.com/office/drawing/2014/main" id="{C8677961-5563-4020-AD7D-BFA5FAB81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194" y="1917290"/>
            <a:ext cx="3038168" cy="45572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descr="A close up of a logo&#10;&#10;Description generated with high confidence">
            <a:extLst>
              <a:ext uri="{FF2B5EF4-FFF2-40B4-BE49-F238E27FC236}">
                <a16:creationId xmlns:a16="http://schemas.microsoft.com/office/drawing/2014/main" id="{AAB3727C-5AB8-42F1-BD48-632881D03B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2180" y="1802140"/>
            <a:ext cx="2458298" cy="2393776"/>
          </a:xfrm>
          <a:prstGeom prst="rect">
            <a:avLst/>
          </a:prstGeom>
        </p:spPr>
      </p:pic>
      <p:pic>
        <p:nvPicPr>
          <p:cNvPr id="6148" name="Picture 4" descr="Image result for monty python's flying circus">
            <a:extLst>
              <a:ext uri="{FF2B5EF4-FFF2-40B4-BE49-F238E27FC236}">
                <a16:creationId xmlns:a16="http://schemas.microsoft.com/office/drawing/2014/main" id="{9E63912A-D52C-4EB5-BCCF-BAB4489149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515" y="4611153"/>
            <a:ext cx="7219950" cy="1333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C0ACD29-4373-47F1-9FCF-D2ED78A88666}"/>
              </a:ext>
            </a:extLst>
          </p:cNvPr>
          <p:cNvCxnSpPr/>
          <p:nvPr/>
        </p:nvCxnSpPr>
        <p:spPr>
          <a:xfrm flipV="1">
            <a:off x="6607277" y="2157731"/>
            <a:ext cx="2743201" cy="1735843"/>
          </a:xfrm>
          <a:prstGeom prst="line">
            <a:avLst/>
          </a:prstGeom>
          <a:ln w="76200"/>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DE7382DD-A40C-4982-A11C-48F761363DBA}"/>
              </a:ext>
            </a:extLst>
          </p:cNvPr>
          <p:cNvCxnSpPr>
            <a:cxnSpLocks/>
          </p:cNvCxnSpPr>
          <p:nvPr/>
        </p:nvCxnSpPr>
        <p:spPr>
          <a:xfrm>
            <a:off x="6607277" y="2157731"/>
            <a:ext cx="2949678" cy="1810813"/>
          </a:xfrm>
          <a:prstGeom prst="line">
            <a:avLst/>
          </a:prstGeom>
          <a:ln w="76200"/>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07507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42AED-E97D-422E-BBEF-65C309BCB01D}"/>
              </a:ext>
            </a:extLst>
          </p:cNvPr>
          <p:cNvSpPr>
            <a:spLocks noGrp="1"/>
          </p:cNvSpPr>
          <p:nvPr>
            <p:ph type="title"/>
          </p:nvPr>
        </p:nvSpPr>
        <p:spPr/>
        <p:txBody>
          <a:bodyPr/>
          <a:lstStyle/>
          <a:p>
            <a:r>
              <a:rPr lang="en-US" dirty="0"/>
              <a:t>What is Anaconda?</a:t>
            </a:r>
          </a:p>
        </p:txBody>
      </p:sp>
      <p:pic>
        <p:nvPicPr>
          <p:cNvPr id="7170" name="Picture 2" descr="Image result for anaconda python">
            <a:extLst>
              <a:ext uri="{FF2B5EF4-FFF2-40B4-BE49-F238E27FC236}">
                <a16:creationId xmlns:a16="http://schemas.microsoft.com/office/drawing/2014/main" id="{753EC8DB-1FA0-4D38-98D5-2CAD6052D8A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09932" y="2523328"/>
            <a:ext cx="5486411" cy="2743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57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D278-FF34-4F4B-AAAD-C434B0166568}"/>
              </a:ext>
            </a:extLst>
          </p:cNvPr>
          <p:cNvSpPr>
            <a:spLocks noGrp="1"/>
          </p:cNvSpPr>
          <p:nvPr>
            <p:ph type="title"/>
          </p:nvPr>
        </p:nvSpPr>
        <p:spPr/>
        <p:txBody>
          <a:bodyPr/>
          <a:lstStyle/>
          <a:p>
            <a:r>
              <a:rPr lang="en-US" dirty="0"/>
              <a:t>Installing Anaconda</a:t>
            </a:r>
          </a:p>
        </p:txBody>
      </p:sp>
      <p:sp>
        <p:nvSpPr>
          <p:cNvPr id="3" name="Content Placeholder 2">
            <a:extLst>
              <a:ext uri="{FF2B5EF4-FFF2-40B4-BE49-F238E27FC236}">
                <a16:creationId xmlns:a16="http://schemas.microsoft.com/office/drawing/2014/main" id="{24AD403D-0E02-4B9E-B8D0-9487DA414F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56365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D7D1-7B4B-40A2-BBB8-EE12F25B1FFC}"/>
              </a:ext>
            </a:extLst>
          </p:cNvPr>
          <p:cNvSpPr>
            <a:spLocks noGrp="1"/>
          </p:cNvSpPr>
          <p:nvPr>
            <p:ph type="title"/>
          </p:nvPr>
        </p:nvSpPr>
        <p:spPr/>
        <p:txBody>
          <a:bodyPr/>
          <a:lstStyle/>
          <a:p>
            <a:r>
              <a:rPr lang="en-US" dirty="0" err="1"/>
              <a:t>IPython</a:t>
            </a:r>
            <a:endParaRPr lang="en-US" dirty="0"/>
          </a:p>
        </p:txBody>
      </p:sp>
      <p:sp>
        <p:nvSpPr>
          <p:cNvPr id="3" name="Content Placeholder 2">
            <a:extLst>
              <a:ext uri="{FF2B5EF4-FFF2-40B4-BE49-F238E27FC236}">
                <a16:creationId xmlns:a16="http://schemas.microsoft.com/office/drawing/2014/main" id="{29B3D351-4BED-405A-9470-4040186F9E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32956272"/>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3007</TotalTime>
  <Words>849</Words>
  <Application>Microsoft Office PowerPoint</Application>
  <PresentationFormat>Widescreen</PresentationFormat>
  <Paragraphs>84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Metropolitan</vt:lpstr>
      <vt:lpstr>Python</vt:lpstr>
      <vt:lpstr>Notes</vt:lpstr>
      <vt:lpstr>Programming</vt:lpstr>
      <vt:lpstr>"Intro to Programming in Python"</vt:lpstr>
      <vt:lpstr>Why Python and not…</vt:lpstr>
      <vt:lpstr>Why is it named "Python"?</vt:lpstr>
      <vt:lpstr>What is Anaconda?</vt:lpstr>
      <vt:lpstr>Installing Anaconda</vt:lpstr>
      <vt:lpstr>IPython</vt:lpstr>
      <vt:lpstr>Spyder</vt:lpstr>
      <vt:lpstr>Programmer Text Editor</vt:lpstr>
      <vt:lpstr>BlockPy</vt:lpstr>
      <vt:lpstr>Any questions?</vt:lpstr>
      <vt:lpstr>Work on assignments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acbart</cp:lastModifiedBy>
  <cp:revision>73</cp:revision>
  <dcterms:created xsi:type="dcterms:W3CDTF">2017-08-24T16:45:08Z</dcterms:created>
  <dcterms:modified xsi:type="dcterms:W3CDTF">2018-01-10T05:40:39Z</dcterms:modified>
</cp:coreProperties>
</file>