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69" r:id="rId2"/>
    <p:sldId id="280" r:id="rId3"/>
    <p:sldId id="272" r:id="rId4"/>
    <p:sldId id="282" r:id="rId5"/>
    <p:sldId id="271" r:id="rId6"/>
    <p:sldId id="281" r:id="rId7"/>
    <p:sldId id="273" r:id="rId8"/>
    <p:sldId id="274" r:id="rId9"/>
    <p:sldId id="275" r:id="rId10"/>
    <p:sldId id="276" r:id="rId11"/>
    <p:sldId id="277" r:id="rId12"/>
    <p:sldId id="279" r:id="rId13"/>
    <p:sldId id="283" r:id="rId14"/>
    <p:sldId id="285" r:id="rId15"/>
    <p:sldId id="286" r:id="rId16"/>
    <p:sldId id="287"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9406" autoAdjust="0"/>
  </p:normalViewPr>
  <p:slideViewPr>
    <p:cSldViewPr snapToGrid="0" showGuides="1">
      <p:cViewPr varScale="1">
        <p:scale>
          <a:sx n="53" d="100"/>
          <a:sy n="53" d="100"/>
        </p:scale>
        <p:origin x="1296" y="7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28A47-3D70-4277-A2FC-18251D49F22A}" type="doc">
      <dgm:prSet loTypeId="urn:microsoft.com/office/officeart/2005/8/layout/hChevron3" loCatId="process" qsTypeId="urn:microsoft.com/office/officeart/2005/8/quickstyle/simple3" qsCatId="simple" csTypeId="urn:microsoft.com/office/officeart/2005/8/colors/colorful1" csCatId="colorful" phldr="1"/>
      <dgm:spPr/>
    </dgm:pt>
    <dgm:pt modelId="{FE46708E-5A34-4610-AF54-FD40C30DB8B4}">
      <dgm:prSet phldrT="[Text]"/>
      <dgm:spPr/>
      <dgm:t>
        <a:bodyPr/>
        <a:lstStyle/>
        <a:p>
          <a:r>
            <a:rPr lang="en-US" dirty="0"/>
            <a:t>Think quietly</a:t>
          </a:r>
        </a:p>
      </dgm:t>
    </dgm:pt>
    <dgm:pt modelId="{0FB6DEAD-7B78-4EDF-8F96-760A9D2EE482}" type="parTrans" cxnId="{CA9A9BEF-5122-47B4-BFEF-2FA419876F9A}">
      <dgm:prSet/>
      <dgm:spPr/>
      <dgm:t>
        <a:bodyPr/>
        <a:lstStyle/>
        <a:p>
          <a:endParaRPr lang="en-US"/>
        </a:p>
      </dgm:t>
    </dgm:pt>
    <dgm:pt modelId="{ECF570B4-D256-4168-A15A-18EA31A9F0F5}" type="sibTrans" cxnId="{CA9A9BEF-5122-47B4-BFEF-2FA419876F9A}">
      <dgm:prSet/>
      <dgm:spPr/>
      <dgm:t>
        <a:bodyPr/>
        <a:lstStyle/>
        <a:p>
          <a:endParaRPr lang="en-US"/>
        </a:p>
      </dgm:t>
    </dgm:pt>
    <dgm:pt modelId="{EEA0B779-9557-4615-A328-5DE69D7CC786}">
      <dgm:prSet phldrT="[Text]"/>
      <dgm:spPr/>
      <dgm:t>
        <a:bodyPr/>
        <a:lstStyle/>
        <a:p>
          <a:r>
            <a:rPr lang="en-US" dirty="0"/>
            <a:t>Submit an answer</a:t>
          </a:r>
        </a:p>
      </dgm:t>
    </dgm:pt>
    <dgm:pt modelId="{F1501797-A830-4397-AA57-663C865B557D}" type="parTrans" cxnId="{F4EAAC58-FE15-4F6F-8109-BF1889236241}">
      <dgm:prSet/>
      <dgm:spPr/>
      <dgm:t>
        <a:bodyPr/>
        <a:lstStyle/>
        <a:p>
          <a:endParaRPr lang="en-US"/>
        </a:p>
      </dgm:t>
    </dgm:pt>
    <dgm:pt modelId="{669A5F54-FEB1-4EAE-98F6-72F2A9F2681B}" type="sibTrans" cxnId="{F4EAAC58-FE15-4F6F-8109-BF1889236241}">
      <dgm:prSet/>
      <dgm:spPr/>
      <dgm:t>
        <a:bodyPr/>
        <a:lstStyle/>
        <a:p>
          <a:endParaRPr lang="en-US"/>
        </a:p>
      </dgm:t>
    </dgm:pt>
    <dgm:pt modelId="{28A912B3-8AA4-45A6-946D-6CB8BE533B23}">
      <dgm:prSet phldrT="[Text]"/>
      <dgm:spPr/>
      <dgm:t>
        <a:bodyPr/>
        <a:lstStyle/>
        <a:p>
          <a:r>
            <a:rPr lang="en-US" dirty="0"/>
            <a:t>Talk to your neighbors</a:t>
          </a:r>
        </a:p>
      </dgm:t>
    </dgm:pt>
    <dgm:pt modelId="{039BA8A4-AA42-47E7-AC65-910E52B60F42}" type="parTrans" cxnId="{004FF69C-1301-4815-8925-7CD5483BDE79}">
      <dgm:prSet/>
      <dgm:spPr/>
      <dgm:t>
        <a:bodyPr/>
        <a:lstStyle/>
        <a:p>
          <a:endParaRPr lang="en-US"/>
        </a:p>
      </dgm:t>
    </dgm:pt>
    <dgm:pt modelId="{B4611756-2390-403E-A991-17B5EA9CF76E}" type="sibTrans" cxnId="{004FF69C-1301-4815-8925-7CD5483BDE79}">
      <dgm:prSet/>
      <dgm:spPr/>
      <dgm:t>
        <a:bodyPr/>
        <a:lstStyle/>
        <a:p>
          <a:endParaRPr lang="en-US"/>
        </a:p>
      </dgm:t>
    </dgm:pt>
    <dgm:pt modelId="{CA3FD96D-4B1B-4D13-BC31-9D78730A75B4}">
      <dgm:prSet phldrT="[Text]"/>
      <dgm:spPr/>
      <dgm:t>
        <a:bodyPr/>
        <a:lstStyle/>
        <a:p>
          <a:r>
            <a:rPr lang="en-US" dirty="0"/>
            <a:t>Submit a fixed answer</a:t>
          </a:r>
        </a:p>
      </dgm:t>
    </dgm:pt>
    <dgm:pt modelId="{4E0CB8B1-C105-49BB-A0EC-C183CABC51D4}" type="parTrans" cxnId="{44DFF97D-59B3-4653-9B1E-4624C5721C65}">
      <dgm:prSet/>
      <dgm:spPr/>
      <dgm:t>
        <a:bodyPr/>
        <a:lstStyle/>
        <a:p>
          <a:endParaRPr lang="en-US"/>
        </a:p>
      </dgm:t>
    </dgm:pt>
    <dgm:pt modelId="{B73E8719-D3EE-4D38-8350-AE973DB3D545}" type="sibTrans" cxnId="{44DFF97D-59B3-4653-9B1E-4624C5721C65}">
      <dgm:prSet/>
      <dgm:spPr/>
      <dgm:t>
        <a:bodyPr/>
        <a:lstStyle/>
        <a:p>
          <a:endParaRPr lang="en-US"/>
        </a:p>
      </dgm:t>
    </dgm:pt>
    <dgm:pt modelId="{1C7B482E-DBB6-4C6D-BFBC-5ABDD9225A33}">
      <dgm:prSet phldrT="[Text]"/>
      <dgm:spPr/>
      <dgm:t>
        <a:bodyPr/>
        <a:lstStyle/>
        <a:p>
          <a:r>
            <a:rPr lang="en-US" dirty="0"/>
            <a:t>Hear result</a:t>
          </a:r>
        </a:p>
      </dgm:t>
    </dgm:pt>
    <dgm:pt modelId="{866A45C6-D72E-46A1-83F1-92A74886760E}" type="parTrans" cxnId="{04E8B9E0-A3BF-41B1-AB4B-D91E9CE81DFC}">
      <dgm:prSet/>
      <dgm:spPr/>
      <dgm:t>
        <a:bodyPr/>
        <a:lstStyle/>
        <a:p>
          <a:endParaRPr lang="en-US"/>
        </a:p>
      </dgm:t>
    </dgm:pt>
    <dgm:pt modelId="{D6D3C2C9-9FB3-4C6E-A00E-9F9777029966}" type="sibTrans" cxnId="{04E8B9E0-A3BF-41B1-AB4B-D91E9CE81DFC}">
      <dgm:prSet/>
      <dgm:spPr/>
      <dgm:t>
        <a:bodyPr/>
        <a:lstStyle/>
        <a:p>
          <a:endParaRPr lang="en-US"/>
        </a:p>
      </dgm:t>
    </dgm:pt>
    <dgm:pt modelId="{0FE1DCB5-B136-4792-8498-805C59D7FBAE}" type="pres">
      <dgm:prSet presAssocID="{3CB28A47-3D70-4277-A2FC-18251D49F22A}" presName="Name0" presStyleCnt="0">
        <dgm:presLayoutVars>
          <dgm:dir/>
          <dgm:resizeHandles val="exact"/>
        </dgm:presLayoutVars>
      </dgm:prSet>
      <dgm:spPr/>
    </dgm:pt>
    <dgm:pt modelId="{3A5556F6-693C-42AD-A19A-7F4CFAB95C16}" type="pres">
      <dgm:prSet presAssocID="{FE46708E-5A34-4610-AF54-FD40C30DB8B4}" presName="parTxOnly" presStyleLbl="node1" presStyleIdx="0" presStyleCnt="5">
        <dgm:presLayoutVars>
          <dgm:bulletEnabled val="1"/>
        </dgm:presLayoutVars>
      </dgm:prSet>
      <dgm:spPr/>
    </dgm:pt>
    <dgm:pt modelId="{845CFE6D-5CCA-4FBF-9D72-423063F5F758}" type="pres">
      <dgm:prSet presAssocID="{ECF570B4-D256-4168-A15A-18EA31A9F0F5}" presName="parSpace" presStyleCnt="0"/>
      <dgm:spPr/>
    </dgm:pt>
    <dgm:pt modelId="{7554A922-368A-4F22-AF5F-0B7840CE9F39}" type="pres">
      <dgm:prSet presAssocID="{EEA0B779-9557-4615-A328-5DE69D7CC786}" presName="parTxOnly" presStyleLbl="node1" presStyleIdx="1" presStyleCnt="5">
        <dgm:presLayoutVars>
          <dgm:bulletEnabled val="1"/>
        </dgm:presLayoutVars>
      </dgm:prSet>
      <dgm:spPr/>
    </dgm:pt>
    <dgm:pt modelId="{243121A9-80C7-433A-A370-91A0E1EF72D5}" type="pres">
      <dgm:prSet presAssocID="{669A5F54-FEB1-4EAE-98F6-72F2A9F2681B}" presName="parSpace" presStyleCnt="0"/>
      <dgm:spPr/>
    </dgm:pt>
    <dgm:pt modelId="{C63DB2CE-B2A3-4E09-B7D9-178B21A407B8}" type="pres">
      <dgm:prSet presAssocID="{28A912B3-8AA4-45A6-946D-6CB8BE533B23}" presName="parTxOnly" presStyleLbl="node1" presStyleIdx="2" presStyleCnt="5">
        <dgm:presLayoutVars>
          <dgm:bulletEnabled val="1"/>
        </dgm:presLayoutVars>
      </dgm:prSet>
      <dgm:spPr/>
    </dgm:pt>
    <dgm:pt modelId="{7815CF5F-54F5-4734-8967-EE46E4846758}" type="pres">
      <dgm:prSet presAssocID="{B4611756-2390-403E-A991-17B5EA9CF76E}" presName="parSpace" presStyleCnt="0"/>
      <dgm:spPr/>
    </dgm:pt>
    <dgm:pt modelId="{324FEDAE-E24B-43F5-B978-37803395B394}" type="pres">
      <dgm:prSet presAssocID="{CA3FD96D-4B1B-4D13-BC31-9D78730A75B4}" presName="parTxOnly" presStyleLbl="node1" presStyleIdx="3" presStyleCnt="5">
        <dgm:presLayoutVars>
          <dgm:bulletEnabled val="1"/>
        </dgm:presLayoutVars>
      </dgm:prSet>
      <dgm:spPr/>
    </dgm:pt>
    <dgm:pt modelId="{2A723B58-C49B-46F7-9965-89F50531D598}" type="pres">
      <dgm:prSet presAssocID="{B73E8719-D3EE-4D38-8350-AE973DB3D545}" presName="parSpace" presStyleCnt="0"/>
      <dgm:spPr/>
    </dgm:pt>
    <dgm:pt modelId="{CC893B37-A756-47F3-BAC4-B5C48E9E1E51}" type="pres">
      <dgm:prSet presAssocID="{1C7B482E-DBB6-4C6D-BFBC-5ABDD9225A33}" presName="parTxOnly" presStyleLbl="node1" presStyleIdx="4" presStyleCnt="5">
        <dgm:presLayoutVars>
          <dgm:bulletEnabled val="1"/>
        </dgm:presLayoutVars>
      </dgm:prSet>
      <dgm:spPr/>
    </dgm:pt>
  </dgm:ptLst>
  <dgm:cxnLst>
    <dgm:cxn modelId="{59687C63-B4CE-4CC7-A2AD-F3DB9EDA8748}" type="presOf" srcId="{CA3FD96D-4B1B-4D13-BC31-9D78730A75B4}" destId="{324FEDAE-E24B-43F5-B978-37803395B394}" srcOrd="0" destOrd="0" presId="urn:microsoft.com/office/officeart/2005/8/layout/hChevron3"/>
    <dgm:cxn modelId="{06FDBE64-4388-4C39-8E08-92DFD13F8E8C}" type="presOf" srcId="{3CB28A47-3D70-4277-A2FC-18251D49F22A}" destId="{0FE1DCB5-B136-4792-8498-805C59D7FBAE}" srcOrd="0" destOrd="0" presId="urn:microsoft.com/office/officeart/2005/8/layout/hChevron3"/>
    <dgm:cxn modelId="{655F4746-FF20-4BBA-8C9A-3FBCAE2F272C}" type="presOf" srcId="{28A912B3-8AA4-45A6-946D-6CB8BE533B23}" destId="{C63DB2CE-B2A3-4E09-B7D9-178B21A407B8}" srcOrd="0" destOrd="0" presId="urn:microsoft.com/office/officeart/2005/8/layout/hChevron3"/>
    <dgm:cxn modelId="{D67B0348-1A93-444B-A080-C6F2A36CAC66}" type="presOf" srcId="{EEA0B779-9557-4615-A328-5DE69D7CC786}" destId="{7554A922-368A-4F22-AF5F-0B7840CE9F39}" srcOrd="0" destOrd="0" presId="urn:microsoft.com/office/officeart/2005/8/layout/hChevron3"/>
    <dgm:cxn modelId="{F4EAAC58-FE15-4F6F-8109-BF1889236241}" srcId="{3CB28A47-3D70-4277-A2FC-18251D49F22A}" destId="{EEA0B779-9557-4615-A328-5DE69D7CC786}" srcOrd="1" destOrd="0" parTransId="{F1501797-A830-4397-AA57-663C865B557D}" sibTransId="{669A5F54-FEB1-4EAE-98F6-72F2A9F2681B}"/>
    <dgm:cxn modelId="{44DFF97D-59B3-4653-9B1E-4624C5721C65}" srcId="{3CB28A47-3D70-4277-A2FC-18251D49F22A}" destId="{CA3FD96D-4B1B-4D13-BC31-9D78730A75B4}" srcOrd="3" destOrd="0" parTransId="{4E0CB8B1-C105-49BB-A0EC-C183CABC51D4}" sibTransId="{B73E8719-D3EE-4D38-8350-AE973DB3D545}"/>
    <dgm:cxn modelId="{004FF69C-1301-4815-8925-7CD5483BDE79}" srcId="{3CB28A47-3D70-4277-A2FC-18251D49F22A}" destId="{28A912B3-8AA4-45A6-946D-6CB8BE533B23}" srcOrd="2" destOrd="0" parTransId="{039BA8A4-AA42-47E7-AC65-910E52B60F42}" sibTransId="{B4611756-2390-403E-A991-17B5EA9CF76E}"/>
    <dgm:cxn modelId="{747BF2B3-11DC-4546-8516-A5F38008B8BB}" type="presOf" srcId="{1C7B482E-DBB6-4C6D-BFBC-5ABDD9225A33}" destId="{CC893B37-A756-47F3-BAC4-B5C48E9E1E51}" srcOrd="0" destOrd="0" presId="urn:microsoft.com/office/officeart/2005/8/layout/hChevron3"/>
    <dgm:cxn modelId="{780D15BC-35EA-4374-BE73-C7A1CEB3510B}" type="presOf" srcId="{FE46708E-5A34-4610-AF54-FD40C30DB8B4}" destId="{3A5556F6-693C-42AD-A19A-7F4CFAB95C16}" srcOrd="0" destOrd="0" presId="urn:microsoft.com/office/officeart/2005/8/layout/hChevron3"/>
    <dgm:cxn modelId="{04E8B9E0-A3BF-41B1-AB4B-D91E9CE81DFC}" srcId="{3CB28A47-3D70-4277-A2FC-18251D49F22A}" destId="{1C7B482E-DBB6-4C6D-BFBC-5ABDD9225A33}" srcOrd="4" destOrd="0" parTransId="{866A45C6-D72E-46A1-83F1-92A74886760E}" sibTransId="{D6D3C2C9-9FB3-4C6E-A00E-9F9777029966}"/>
    <dgm:cxn modelId="{CA9A9BEF-5122-47B4-BFEF-2FA419876F9A}" srcId="{3CB28A47-3D70-4277-A2FC-18251D49F22A}" destId="{FE46708E-5A34-4610-AF54-FD40C30DB8B4}" srcOrd="0" destOrd="0" parTransId="{0FB6DEAD-7B78-4EDF-8F96-760A9D2EE482}" sibTransId="{ECF570B4-D256-4168-A15A-18EA31A9F0F5}"/>
    <dgm:cxn modelId="{9437DB0A-D9FE-4DF3-A362-9AA9621309FB}" type="presParOf" srcId="{0FE1DCB5-B136-4792-8498-805C59D7FBAE}" destId="{3A5556F6-693C-42AD-A19A-7F4CFAB95C16}" srcOrd="0" destOrd="0" presId="urn:microsoft.com/office/officeart/2005/8/layout/hChevron3"/>
    <dgm:cxn modelId="{CFD5128D-CE78-453F-9125-84CE95793A6A}" type="presParOf" srcId="{0FE1DCB5-B136-4792-8498-805C59D7FBAE}" destId="{845CFE6D-5CCA-4FBF-9D72-423063F5F758}" srcOrd="1" destOrd="0" presId="urn:microsoft.com/office/officeart/2005/8/layout/hChevron3"/>
    <dgm:cxn modelId="{B187F0A7-7444-459F-B596-CE2BD4CD398C}" type="presParOf" srcId="{0FE1DCB5-B136-4792-8498-805C59D7FBAE}" destId="{7554A922-368A-4F22-AF5F-0B7840CE9F39}" srcOrd="2" destOrd="0" presId="urn:microsoft.com/office/officeart/2005/8/layout/hChevron3"/>
    <dgm:cxn modelId="{474BCFE7-554A-485F-9F7F-81CDF176829C}" type="presParOf" srcId="{0FE1DCB5-B136-4792-8498-805C59D7FBAE}" destId="{243121A9-80C7-433A-A370-91A0E1EF72D5}" srcOrd="3" destOrd="0" presId="urn:microsoft.com/office/officeart/2005/8/layout/hChevron3"/>
    <dgm:cxn modelId="{AE9DD94F-0EA7-4283-A15E-2951929A3C52}" type="presParOf" srcId="{0FE1DCB5-B136-4792-8498-805C59D7FBAE}" destId="{C63DB2CE-B2A3-4E09-B7D9-178B21A407B8}" srcOrd="4" destOrd="0" presId="urn:microsoft.com/office/officeart/2005/8/layout/hChevron3"/>
    <dgm:cxn modelId="{8A0A4E47-61A2-490F-8165-3979346FB527}" type="presParOf" srcId="{0FE1DCB5-B136-4792-8498-805C59D7FBAE}" destId="{7815CF5F-54F5-4734-8967-EE46E4846758}" srcOrd="5" destOrd="0" presId="urn:microsoft.com/office/officeart/2005/8/layout/hChevron3"/>
    <dgm:cxn modelId="{C98B2084-74B7-48AA-B746-CC8BBDCC5C77}" type="presParOf" srcId="{0FE1DCB5-B136-4792-8498-805C59D7FBAE}" destId="{324FEDAE-E24B-43F5-B978-37803395B394}" srcOrd="6" destOrd="0" presId="urn:microsoft.com/office/officeart/2005/8/layout/hChevron3"/>
    <dgm:cxn modelId="{EDEAD84B-3665-454E-B3A0-99B342373B6D}" type="presParOf" srcId="{0FE1DCB5-B136-4792-8498-805C59D7FBAE}" destId="{2A723B58-C49B-46F7-9965-89F50531D598}" srcOrd="7" destOrd="0" presId="urn:microsoft.com/office/officeart/2005/8/layout/hChevron3"/>
    <dgm:cxn modelId="{4B3A0A08-4676-494B-8547-284B69019412}" type="presParOf" srcId="{0FE1DCB5-B136-4792-8498-805C59D7FBAE}" destId="{CC893B37-A756-47F3-BAC4-B5C48E9E1E51}"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556F6-693C-42AD-A19A-7F4CFAB95C16}">
      <dsp:nvSpPr>
        <dsp:cNvPr id="0" name=""/>
        <dsp:cNvSpPr/>
      </dsp:nvSpPr>
      <dsp:spPr>
        <a:xfrm>
          <a:off x="1312" y="1371611"/>
          <a:ext cx="2559785" cy="1023914"/>
        </a:xfrm>
        <a:prstGeom prst="homePlate">
          <a:avLst/>
        </a:prstGeom>
        <a:gradFill rotWithShape="0">
          <a:gsLst>
            <a:gs pos="0">
              <a:schemeClr val="accent2">
                <a:hueOff val="0"/>
                <a:satOff val="0"/>
                <a:lumOff val="0"/>
                <a:alphaOff val="0"/>
                <a:tint val="70000"/>
                <a:satMod val="100000"/>
                <a:lumMod val="110000"/>
              </a:schemeClr>
            </a:gs>
            <a:gs pos="50000">
              <a:schemeClr val="accent2">
                <a:hueOff val="0"/>
                <a:satOff val="0"/>
                <a:lumOff val="0"/>
                <a:alphaOff val="0"/>
                <a:tint val="75000"/>
                <a:satMod val="101000"/>
                <a:lumMod val="105000"/>
              </a:schemeClr>
            </a:gs>
            <a:gs pos="100000">
              <a:schemeClr val="accent2">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Think quietly</a:t>
          </a:r>
        </a:p>
      </dsp:txBody>
      <dsp:txXfrm>
        <a:off x="1312" y="1371611"/>
        <a:ext cx="2303807" cy="1023914"/>
      </dsp:txXfrm>
    </dsp:sp>
    <dsp:sp modelId="{7554A922-368A-4F22-AF5F-0B7840CE9F39}">
      <dsp:nvSpPr>
        <dsp:cNvPr id="0" name=""/>
        <dsp:cNvSpPr/>
      </dsp:nvSpPr>
      <dsp:spPr>
        <a:xfrm>
          <a:off x="2049141" y="1371611"/>
          <a:ext cx="2559785" cy="1023914"/>
        </a:xfrm>
        <a:prstGeom prst="chevron">
          <a:avLst/>
        </a:prstGeom>
        <a:gradFill rotWithShape="0">
          <a:gsLst>
            <a:gs pos="0">
              <a:schemeClr val="accent3">
                <a:hueOff val="0"/>
                <a:satOff val="0"/>
                <a:lumOff val="0"/>
                <a:alphaOff val="0"/>
                <a:tint val="70000"/>
                <a:satMod val="100000"/>
                <a:lumMod val="110000"/>
              </a:schemeClr>
            </a:gs>
            <a:gs pos="50000">
              <a:schemeClr val="accent3">
                <a:hueOff val="0"/>
                <a:satOff val="0"/>
                <a:lumOff val="0"/>
                <a:alphaOff val="0"/>
                <a:tint val="75000"/>
                <a:satMod val="101000"/>
                <a:lumMod val="105000"/>
              </a:schemeClr>
            </a:gs>
            <a:gs pos="100000">
              <a:schemeClr val="accent3">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Submit an answer</a:t>
          </a:r>
        </a:p>
      </dsp:txBody>
      <dsp:txXfrm>
        <a:off x="2561098" y="1371611"/>
        <a:ext cx="1535871" cy="1023914"/>
      </dsp:txXfrm>
    </dsp:sp>
    <dsp:sp modelId="{C63DB2CE-B2A3-4E09-B7D9-178B21A407B8}">
      <dsp:nvSpPr>
        <dsp:cNvPr id="0" name=""/>
        <dsp:cNvSpPr/>
      </dsp:nvSpPr>
      <dsp:spPr>
        <a:xfrm>
          <a:off x="4096969" y="1371611"/>
          <a:ext cx="2559785" cy="1023914"/>
        </a:xfrm>
        <a:prstGeom prst="chevron">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Talk to your neighbors</a:t>
          </a:r>
        </a:p>
      </dsp:txBody>
      <dsp:txXfrm>
        <a:off x="4608926" y="1371611"/>
        <a:ext cx="1535871" cy="1023914"/>
      </dsp:txXfrm>
    </dsp:sp>
    <dsp:sp modelId="{324FEDAE-E24B-43F5-B978-37803395B394}">
      <dsp:nvSpPr>
        <dsp:cNvPr id="0" name=""/>
        <dsp:cNvSpPr/>
      </dsp:nvSpPr>
      <dsp:spPr>
        <a:xfrm>
          <a:off x="6144798" y="1371611"/>
          <a:ext cx="2559785" cy="1023914"/>
        </a:xfrm>
        <a:prstGeom prst="chevron">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Submit a fixed answer</a:t>
          </a:r>
        </a:p>
      </dsp:txBody>
      <dsp:txXfrm>
        <a:off x="6656755" y="1371611"/>
        <a:ext cx="1535871" cy="1023914"/>
      </dsp:txXfrm>
    </dsp:sp>
    <dsp:sp modelId="{CC893B37-A756-47F3-BAC4-B5C48E9E1E51}">
      <dsp:nvSpPr>
        <dsp:cNvPr id="0" name=""/>
        <dsp:cNvSpPr/>
      </dsp:nvSpPr>
      <dsp:spPr>
        <a:xfrm>
          <a:off x="8192626" y="1371611"/>
          <a:ext cx="2559785" cy="1023914"/>
        </a:xfrm>
        <a:prstGeom prst="chevron">
          <a:avLst/>
        </a:prstGeom>
        <a:gradFill rotWithShape="0">
          <a:gsLst>
            <a:gs pos="0">
              <a:schemeClr val="accent6">
                <a:hueOff val="0"/>
                <a:satOff val="0"/>
                <a:lumOff val="0"/>
                <a:alphaOff val="0"/>
                <a:tint val="70000"/>
                <a:satMod val="100000"/>
                <a:lumMod val="110000"/>
              </a:schemeClr>
            </a:gs>
            <a:gs pos="50000">
              <a:schemeClr val="accent6">
                <a:hueOff val="0"/>
                <a:satOff val="0"/>
                <a:lumOff val="0"/>
                <a:alphaOff val="0"/>
                <a:tint val="75000"/>
                <a:satMod val="101000"/>
                <a:lumMod val="105000"/>
              </a:schemeClr>
            </a:gs>
            <a:gs pos="100000">
              <a:schemeClr val="accent6">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Hear result</a:t>
          </a:r>
        </a:p>
      </dsp:txBody>
      <dsp:txXfrm>
        <a:off x="8704583" y="1371611"/>
        <a:ext cx="1535871" cy="102391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12101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second question gets at a simple idea of a Boolean. However, you can challenge them to think about whether a string might be appropriate too (the literal strings "off' and "on" are unambiguous, as opposed to assuming True == "on"). Further, you can talk about sophisticated light bulbs that have a "dimness level" (10% or 30%). You want to bring up the idea that there are multiple representations of an idea. If there's a lot of debate, you might not want to mark a correct answer.</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1779607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raise arguments for both String and Integer. Strings are useful, because they are clear and unambiguous. Integers are good because you can add and subtract them ("tomorrow" is today+1). You can even point out that you could use a float, because what about 12pm on Monday (which is halfway to Tuesday compared to 12:01am). So I wouldn't mark this as having a correct answer.</a:t>
            </a:r>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271221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more things that can be difficult to model, whether because of societal concerns or inherent difficulty.</a:t>
            </a:r>
          </a:p>
          <a:p>
            <a:endParaRPr lang="en-US" dirty="0"/>
          </a:p>
          <a:p>
            <a:r>
              <a:rPr lang="en-US" dirty="0"/>
              <a:t>Some people might want gender to be a Boolean, but which gender is True and which is False? What about people who want to recognize more than 2 genders? </a:t>
            </a:r>
          </a:p>
          <a:p>
            <a:endParaRPr lang="en-US" dirty="0"/>
          </a:p>
          <a:p>
            <a:r>
              <a:rPr lang="en-US" dirty="0"/>
              <a:t>Phone numbers are supposed to be numbers, but what does it mean when you add and subtract phone numbers from each other?</a:t>
            </a:r>
          </a:p>
          <a:p>
            <a:endParaRPr lang="en-US" dirty="0"/>
          </a:p>
          <a:p>
            <a:r>
              <a:rPr lang="en-US" dirty="0"/>
              <a:t>People have a lot of properties and things that make them up (name, age, place of birth, number of dogs owned), so how do we represent them?</a:t>
            </a:r>
          </a:p>
          <a:p>
            <a:endParaRPr lang="en-US" dirty="0"/>
          </a:p>
          <a:p>
            <a:r>
              <a:rPr lang="en-US" dirty="0"/>
              <a:t>These are not meant to be easily answered questions. They are there to encourage students to think about the nature of data and how we can represent the same thing in many ways for different purposes.</a:t>
            </a:r>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3205554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chance to review the basic operators. You can describe most of them as intuitive, and the ones that are not probably won't show up too often.</a:t>
            </a:r>
          </a:p>
          <a:p>
            <a:r>
              <a:rPr lang="en-US" dirty="0"/>
              <a:t>You can highlight the weird == and != operators (equality and inequality), and talk about how two values are equal only if they have the same type and the same value. </a:t>
            </a:r>
          </a:p>
          <a:p>
            <a:endParaRPr lang="en-US" dirty="0"/>
          </a:p>
          <a:p>
            <a:r>
              <a:rPr lang="en-US" dirty="0"/>
              <a:t>This is a good chance to pop over to Spyder and writing code that shows off various combinations of operations:</a:t>
            </a:r>
          </a:p>
          <a:p>
            <a:r>
              <a:rPr lang="en-US" dirty="0"/>
              <a:t>&gt; 1 + 1</a:t>
            </a:r>
          </a:p>
          <a:p>
            <a:r>
              <a:rPr lang="en-US" dirty="0"/>
              <a:t>&gt; "Dr." + "Bart"</a:t>
            </a:r>
          </a:p>
          <a:p>
            <a:r>
              <a:rPr lang="en-US" dirty="0"/>
              <a:t>&gt; 4 &lt; 5</a:t>
            </a:r>
          </a:p>
          <a:p>
            <a:r>
              <a:rPr lang="en-US" dirty="0"/>
              <a:t>&gt; "Aardvark" &lt; "Zebra"</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280330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start doing some clicker questions to have them make predictions about operations on types. Here is basic addition, hopefully they all get it right. I recommend typing each expression at the top into the interactive prompt as we go along to highlight the ideas.</a:t>
            </a:r>
          </a:p>
        </p:txBody>
      </p:sp>
      <p:sp>
        <p:nvSpPr>
          <p:cNvPr id="4" name="Slide Number Placeholder 3"/>
          <p:cNvSpPr>
            <a:spLocks noGrp="1"/>
          </p:cNvSpPr>
          <p:nvPr>
            <p:ph type="sldNum" sz="quarter" idx="10"/>
          </p:nvPr>
        </p:nvSpPr>
        <p:spPr/>
        <p:txBody>
          <a:bodyPr/>
          <a:lstStyle/>
          <a:p>
            <a:fld id="{65F0A651-CBE8-4D52-83AA-B624D65496CF}" type="slidenum">
              <a:rPr lang="en-US" smtClean="0"/>
              <a:t>14</a:t>
            </a:fld>
            <a:endParaRPr lang="en-US"/>
          </a:p>
        </p:txBody>
      </p:sp>
    </p:spTree>
    <p:extLst>
      <p:ext uri="{BB962C8B-B14F-4D97-AF65-F5344CB8AC3E}">
        <p14:creationId xmlns:p14="http://schemas.microsoft.com/office/powerpoint/2010/main" val="354448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try adding two strings. The answer is C, which is pretty straightforward.</a:t>
            </a:r>
          </a:p>
        </p:txBody>
      </p:sp>
      <p:sp>
        <p:nvSpPr>
          <p:cNvPr id="4" name="Slide Number Placeholder 3"/>
          <p:cNvSpPr>
            <a:spLocks noGrp="1"/>
          </p:cNvSpPr>
          <p:nvPr>
            <p:ph type="sldNum" sz="quarter" idx="10"/>
          </p:nvPr>
        </p:nvSpPr>
        <p:spPr/>
        <p:txBody>
          <a:bodyPr/>
          <a:lstStyle/>
          <a:p>
            <a:fld id="{65F0A651-CBE8-4D52-83AA-B624D65496CF}" type="slidenum">
              <a:rPr lang="en-US" smtClean="0"/>
              <a:t>15</a:t>
            </a:fld>
            <a:endParaRPr lang="en-US"/>
          </a:p>
        </p:txBody>
      </p:sp>
    </p:spTree>
    <p:extLst>
      <p:ext uri="{BB962C8B-B14F-4D97-AF65-F5344CB8AC3E}">
        <p14:creationId xmlns:p14="http://schemas.microsoft.com/office/powerpoint/2010/main" val="64636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things are tricky, and they might get things wrong. This causes an error, because Python has strong typing.</a:t>
            </a:r>
          </a:p>
        </p:txBody>
      </p:sp>
      <p:sp>
        <p:nvSpPr>
          <p:cNvPr id="4" name="Slide Number Placeholder 3"/>
          <p:cNvSpPr>
            <a:spLocks noGrp="1"/>
          </p:cNvSpPr>
          <p:nvPr>
            <p:ph type="sldNum" sz="quarter" idx="10"/>
          </p:nvPr>
        </p:nvSpPr>
        <p:spPr/>
        <p:txBody>
          <a:bodyPr/>
          <a:lstStyle/>
          <a:p>
            <a:fld id="{65F0A651-CBE8-4D52-83AA-B624D65496CF}" type="slidenum">
              <a:rPr lang="en-US" smtClean="0"/>
              <a:t>16</a:t>
            </a:fld>
            <a:endParaRPr lang="en-US"/>
          </a:p>
        </p:txBody>
      </p:sp>
    </p:spTree>
    <p:extLst>
      <p:ext uri="{BB962C8B-B14F-4D97-AF65-F5344CB8AC3E}">
        <p14:creationId xmlns:p14="http://schemas.microsoft.com/office/powerpoint/2010/main" val="557101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17</a:t>
            </a:fld>
            <a:endParaRPr lang="en-US"/>
          </a:p>
        </p:txBody>
      </p:sp>
    </p:spTree>
    <p:extLst>
      <p:ext uri="{BB962C8B-B14F-4D97-AF65-F5344CB8AC3E}">
        <p14:creationId xmlns:p14="http://schemas.microsoft.com/office/powerpoint/2010/main" val="211985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your class participates, you will need to read the recruitment script here and hand out consent forms.</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403259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you break down the scoring for your </a:t>
            </a:r>
            <a:r>
              <a:rPr lang="en-US" dirty="0" err="1"/>
              <a:t>iclickers</a:t>
            </a:r>
            <a:r>
              <a:rPr lang="en-US" dirty="0"/>
              <a:t>. I use this particularly scheme, and give an example.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84350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model for the clicker activities. </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1914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start out with a question so they can immediately experiment with the </a:t>
            </a:r>
            <a:r>
              <a:rPr lang="en-US" dirty="0" err="1"/>
              <a:t>iclickers</a:t>
            </a:r>
            <a:r>
              <a:rPr lang="en-US" dirty="0"/>
              <a:t> and resolve problems.</a:t>
            </a:r>
          </a:p>
          <a:p>
            <a:endParaRPr lang="en-US" dirty="0"/>
          </a:p>
          <a:p>
            <a:r>
              <a:rPr lang="en-US" dirty="0"/>
              <a:t>This warm-up question works on one of the smaller objectives of the course: give students more awareness of the history of computing.</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89190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by talking about the core idea of a program as a series of instructions. We write code and then have it run in a console. That program can have inputs and outputs.</a:t>
            </a:r>
          </a:p>
          <a:p>
            <a:endParaRPr lang="en-US" dirty="0"/>
          </a:p>
          <a:p>
            <a:r>
              <a:rPr lang="en-US" dirty="0"/>
              <a:t>At this point, move over to Spyder and start writing code. You can encourage them to follow along on their computers. You're going to highlight two major things:</a:t>
            </a:r>
          </a:p>
          <a:p>
            <a:r>
              <a:rPr lang="en-US" dirty="0"/>
              <a:t>First, using the REPL console in the bottom-right. Here, you enter commands and data, which are evaluated and printed. For example:</a:t>
            </a:r>
          </a:p>
          <a:p>
            <a:r>
              <a:rPr lang="en-US" dirty="0">
                <a:latin typeface="Courier New" panose="02070309020205020404" pitchFamily="49" charset="0"/>
                <a:cs typeface="Courier New" panose="02070309020205020404" pitchFamily="49" charset="0"/>
              </a:rPr>
              <a:t>&gt; 5</a:t>
            </a:r>
          </a:p>
          <a:p>
            <a:r>
              <a:rPr lang="en-US" dirty="0">
                <a:latin typeface="Courier New" panose="02070309020205020404" pitchFamily="49" charset="0"/>
                <a:cs typeface="Courier New" panose="02070309020205020404" pitchFamily="49" charset="0"/>
              </a:rPr>
              <a:t>&gt; 'Hello World'</a:t>
            </a:r>
          </a:p>
          <a:p>
            <a:r>
              <a:rPr lang="en-US" dirty="0">
                <a:latin typeface="Courier New" panose="02070309020205020404" pitchFamily="49" charset="0"/>
                <a:cs typeface="Courier New" panose="02070309020205020404" pitchFamily="49" charset="0"/>
              </a:rPr>
              <a:t>&gt; print("My first program")</a:t>
            </a:r>
          </a:p>
          <a:p>
            <a:r>
              <a:rPr lang="en-US" dirty="0"/>
              <a:t>Second, writing the same code in a script, saving it, and then running it. Only the things that are explicitly printed will appear in the console this time.</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3811014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talk about the idea of representing the real world in the computer as data.</a:t>
            </a:r>
          </a:p>
          <a:p>
            <a:r>
              <a:rPr lang="en-US" dirty="0"/>
              <a:t>Anything can be data: football scores, a list of names, the text of your favorite book, pictures of cats.</a:t>
            </a:r>
          </a:p>
          <a:p>
            <a:r>
              <a:rPr lang="en-US" dirty="0"/>
              <a:t>This process of turning stuff into data skims off unimportant details. If you're trying to model students in a class, you might want to represent their names and majors, but you probably don't care about how many dogs they have or what their favorite colors are.</a:t>
            </a:r>
          </a:p>
          <a:p>
            <a:r>
              <a:rPr lang="en-US" dirty="0"/>
              <a:t>The actual data input process can be done in a number of ways: typing in data, collecting information from sensors, etc. </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28452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the idea of a value, you start talking about data in the context of types. Every value in Python has a type, and those types control what you can and cannot do with those values. Next you'll have students start making decisions about what types to assign values.</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73630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first question encourages them to think about how to represent a name (in this case as a string). There isn't much argument here, strings are good for representing names.</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380754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1/18/2018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1/18/2018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1/18/2018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Values, Types, Operations</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1 – Day 1</a:t>
            </a:r>
          </a:p>
          <a:p>
            <a:r>
              <a:rPr lang="en-US" dirty="0"/>
              <a:t>CS-1064 "Intro to Python"</a:t>
            </a:r>
          </a:p>
        </p:txBody>
      </p:sp>
      <p:sp>
        <p:nvSpPr>
          <p:cNvPr id="4" name="TextBox 3">
            <a:extLst>
              <a:ext uri="{FF2B5EF4-FFF2-40B4-BE49-F238E27FC236}">
                <a16:creationId xmlns:a16="http://schemas.microsoft.com/office/drawing/2014/main" id="{AF66BC51-F074-4BE1-804E-2067EC111B6B}"/>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034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1F76-A819-4196-AB1C-771B32AC2B53}"/>
              </a:ext>
            </a:extLst>
          </p:cNvPr>
          <p:cNvSpPr>
            <a:spLocks noGrp="1"/>
          </p:cNvSpPr>
          <p:nvPr>
            <p:ph type="title"/>
          </p:nvPr>
        </p:nvSpPr>
        <p:spPr/>
        <p:txBody>
          <a:bodyPr/>
          <a:lstStyle/>
          <a:p>
            <a:r>
              <a:rPr lang="en-US" dirty="0"/>
              <a:t>Which is the best type for representing…</a:t>
            </a:r>
            <a:br>
              <a:rPr lang="en-US" dirty="0"/>
            </a:br>
            <a:r>
              <a:rPr lang="en-US" dirty="0"/>
              <a:t>The state of a lightbulb?</a:t>
            </a:r>
          </a:p>
        </p:txBody>
      </p:sp>
      <p:sp>
        <p:nvSpPr>
          <p:cNvPr id="3" name="Content Placeholder 2">
            <a:extLst>
              <a:ext uri="{FF2B5EF4-FFF2-40B4-BE49-F238E27FC236}">
                <a16:creationId xmlns:a16="http://schemas.microsoft.com/office/drawing/2014/main" id="{87BAEF4C-523A-4913-B33A-51AB83CA02B2}"/>
              </a:ext>
            </a:extLst>
          </p:cNvPr>
          <p:cNvSpPr>
            <a:spLocks noGrp="1"/>
          </p:cNvSpPr>
          <p:nvPr>
            <p:ph idx="1"/>
          </p:nvPr>
        </p:nvSpPr>
        <p:spPr/>
        <p:txBody>
          <a:bodyPr>
            <a:normAutofit/>
          </a:bodyPr>
          <a:lstStyle/>
          <a:p>
            <a:endParaRPr lang="en-US" sz="4000" dirty="0"/>
          </a:p>
          <a:p>
            <a:r>
              <a:rPr lang="en-US" sz="4000" dirty="0"/>
              <a:t>A) Integer</a:t>
            </a:r>
          </a:p>
          <a:p>
            <a:r>
              <a:rPr lang="en-US" sz="4000" dirty="0"/>
              <a:t>B) Float</a:t>
            </a:r>
          </a:p>
          <a:p>
            <a:r>
              <a:rPr lang="en-US" sz="4000" dirty="0"/>
              <a:t>C) Boolean</a:t>
            </a:r>
          </a:p>
          <a:p>
            <a:r>
              <a:rPr lang="en-US" sz="4000" dirty="0"/>
              <a:t>D) String</a:t>
            </a:r>
          </a:p>
        </p:txBody>
      </p:sp>
    </p:spTree>
    <p:extLst>
      <p:ext uri="{BB962C8B-B14F-4D97-AF65-F5344CB8AC3E}">
        <p14:creationId xmlns:p14="http://schemas.microsoft.com/office/powerpoint/2010/main" val="257937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1F76-A819-4196-AB1C-771B32AC2B53}"/>
              </a:ext>
            </a:extLst>
          </p:cNvPr>
          <p:cNvSpPr>
            <a:spLocks noGrp="1"/>
          </p:cNvSpPr>
          <p:nvPr>
            <p:ph type="title"/>
          </p:nvPr>
        </p:nvSpPr>
        <p:spPr/>
        <p:txBody>
          <a:bodyPr/>
          <a:lstStyle/>
          <a:p>
            <a:r>
              <a:rPr lang="en-US" dirty="0"/>
              <a:t>Which is the best type for representing…</a:t>
            </a:r>
            <a:br>
              <a:rPr lang="en-US" dirty="0"/>
            </a:br>
            <a:r>
              <a:rPr lang="en-US" dirty="0"/>
              <a:t>The current day of the week?</a:t>
            </a:r>
          </a:p>
        </p:txBody>
      </p:sp>
      <p:sp>
        <p:nvSpPr>
          <p:cNvPr id="3" name="Content Placeholder 2">
            <a:extLst>
              <a:ext uri="{FF2B5EF4-FFF2-40B4-BE49-F238E27FC236}">
                <a16:creationId xmlns:a16="http://schemas.microsoft.com/office/drawing/2014/main" id="{87BAEF4C-523A-4913-B33A-51AB83CA02B2}"/>
              </a:ext>
            </a:extLst>
          </p:cNvPr>
          <p:cNvSpPr>
            <a:spLocks noGrp="1"/>
          </p:cNvSpPr>
          <p:nvPr>
            <p:ph idx="1"/>
          </p:nvPr>
        </p:nvSpPr>
        <p:spPr/>
        <p:txBody>
          <a:bodyPr>
            <a:normAutofit/>
          </a:bodyPr>
          <a:lstStyle/>
          <a:p>
            <a:endParaRPr lang="en-US" sz="4000" dirty="0"/>
          </a:p>
          <a:p>
            <a:r>
              <a:rPr lang="en-US" sz="4000" dirty="0"/>
              <a:t>A) Integer</a:t>
            </a:r>
          </a:p>
          <a:p>
            <a:r>
              <a:rPr lang="en-US" sz="4000" dirty="0"/>
              <a:t>B) Float</a:t>
            </a:r>
          </a:p>
          <a:p>
            <a:r>
              <a:rPr lang="en-US" sz="4000" dirty="0"/>
              <a:t>C) Boolean</a:t>
            </a:r>
          </a:p>
          <a:p>
            <a:r>
              <a:rPr lang="en-US" sz="4000" dirty="0"/>
              <a:t>D) String</a:t>
            </a:r>
          </a:p>
        </p:txBody>
      </p:sp>
    </p:spTree>
    <p:extLst>
      <p:ext uri="{BB962C8B-B14F-4D97-AF65-F5344CB8AC3E}">
        <p14:creationId xmlns:p14="http://schemas.microsoft.com/office/powerpoint/2010/main" val="344712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1F76-A819-4196-AB1C-771B32AC2B53}"/>
              </a:ext>
            </a:extLst>
          </p:cNvPr>
          <p:cNvSpPr>
            <a:spLocks noGrp="1"/>
          </p:cNvSpPr>
          <p:nvPr>
            <p:ph type="title"/>
          </p:nvPr>
        </p:nvSpPr>
        <p:spPr/>
        <p:txBody>
          <a:bodyPr/>
          <a:lstStyle/>
          <a:p>
            <a:r>
              <a:rPr lang="en-US" dirty="0"/>
              <a:t>Modeling Data</a:t>
            </a:r>
          </a:p>
        </p:txBody>
      </p:sp>
      <p:sp>
        <p:nvSpPr>
          <p:cNvPr id="3" name="Content Placeholder 2">
            <a:extLst>
              <a:ext uri="{FF2B5EF4-FFF2-40B4-BE49-F238E27FC236}">
                <a16:creationId xmlns:a16="http://schemas.microsoft.com/office/drawing/2014/main" id="{87BAEF4C-523A-4913-B33A-51AB83CA02B2}"/>
              </a:ext>
            </a:extLst>
          </p:cNvPr>
          <p:cNvSpPr>
            <a:spLocks noGrp="1"/>
          </p:cNvSpPr>
          <p:nvPr>
            <p:ph idx="1"/>
          </p:nvPr>
        </p:nvSpPr>
        <p:spPr/>
        <p:txBody>
          <a:bodyPr>
            <a:normAutofit/>
          </a:bodyPr>
          <a:lstStyle/>
          <a:p>
            <a:r>
              <a:rPr lang="en-US" sz="4000" dirty="0"/>
              <a:t>Gender?</a:t>
            </a:r>
          </a:p>
          <a:p>
            <a:r>
              <a:rPr lang="en-US" sz="4000" dirty="0"/>
              <a:t>Phone Number?</a:t>
            </a:r>
          </a:p>
          <a:p>
            <a:r>
              <a:rPr lang="en-US" sz="4000" dirty="0"/>
              <a:t>Really complex stuff with multiple parts?</a:t>
            </a:r>
          </a:p>
          <a:p>
            <a:pPr lvl="1"/>
            <a:r>
              <a:rPr lang="en-US" sz="4000" dirty="0"/>
              <a:t>People?</a:t>
            </a:r>
          </a:p>
          <a:p>
            <a:pPr lvl="1"/>
            <a:r>
              <a:rPr lang="en-US" sz="4000" dirty="0"/>
              <a:t>Businesses?</a:t>
            </a:r>
          </a:p>
          <a:p>
            <a:pPr lvl="1"/>
            <a:endParaRPr lang="en-US" sz="4000" dirty="0"/>
          </a:p>
        </p:txBody>
      </p:sp>
    </p:spTree>
    <p:extLst>
      <p:ext uri="{BB962C8B-B14F-4D97-AF65-F5344CB8AC3E}">
        <p14:creationId xmlns:p14="http://schemas.microsoft.com/office/powerpoint/2010/main" val="180958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C930-2A72-4261-91A7-DD605719F22B}"/>
              </a:ext>
            </a:extLst>
          </p:cNvPr>
          <p:cNvSpPr>
            <a:spLocks noGrp="1"/>
          </p:cNvSpPr>
          <p:nvPr>
            <p:ph type="title"/>
          </p:nvPr>
        </p:nvSpPr>
        <p:spPr/>
        <p:txBody>
          <a:bodyPr/>
          <a:lstStyle/>
          <a:p>
            <a:r>
              <a:rPr lang="en-US" dirty="0"/>
              <a:t>Basic Operations</a:t>
            </a:r>
          </a:p>
        </p:txBody>
      </p:sp>
      <p:sp>
        <p:nvSpPr>
          <p:cNvPr id="3" name="Content Placeholder 2">
            <a:extLst>
              <a:ext uri="{FF2B5EF4-FFF2-40B4-BE49-F238E27FC236}">
                <a16:creationId xmlns:a16="http://schemas.microsoft.com/office/drawing/2014/main" id="{8D255F76-30FC-444F-A60C-5EAC88BEA0F9}"/>
              </a:ext>
            </a:extLst>
          </p:cNvPr>
          <p:cNvSpPr>
            <a:spLocks noGrp="1"/>
          </p:cNvSpPr>
          <p:nvPr>
            <p:ph idx="1"/>
          </p:nvPr>
        </p:nvSpPr>
        <p:spPr>
          <a:xfrm>
            <a:off x="676656" y="2011680"/>
            <a:ext cx="10753725" cy="3766185"/>
          </a:xfrm>
        </p:spPr>
        <p:txBody>
          <a:bodyPr/>
          <a:lstStyle/>
          <a:p>
            <a:r>
              <a:rPr lang="en-US" dirty="0"/>
              <a:t>Math: +, -, /, *, **, %</a:t>
            </a:r>
          </a:p>
          <a:p>
            <a:r>
              <a:rPr lang="en-US" dirty="0"/>
              <a:t>Logic (comparison): &lt;, &gt;, &lt;=, &gt;=, ==, !=</a:t>
            </a:r>
          </a:p>
          <a:p>
            <a:r>
              <a:rPr lang="en-US" dirty="0"/>
              <a:t>Logic (combination): and, or, not</a:t>
            </a:r>
          </a:p>
        </p:txBody>
      </p:sp>
    </p:spTree>
    <p:extLst>
      <p:ext uri="{BB962C8B-B14F-4D97-AF65-F5344CB8AC3E}">
        <p14:creationId xmlns:p14="http://schemas.microsoft.com/office/powerpoint/2010/main" val="170420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p:txBody>
          <a:bodyPr/>
          <a:lstStyle/>
          <a:p>
            <a:r>
              <a:rPr lang="en-US" dirty="0"/>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p:txBody>
          <a:bodyPr>
            <a:normAutofit fontScale="92500" lnSpcReduction="20000"/>
          </a:bodyPr>
          <a:lstStyle/>
          <a:p>
            <a:r>
              <a:rPr lang="en-US" sz="6000" dirty="0"/>
              <a:t>A) 11</a:t>
            </a:r>
          </a:p>
          <a:p>
            <a:r>
              <a:rPr lang="en-US" sz="6000" dirty="0"/>
              <a:t>B) 2</a:t>
            </a:r>
          </a:p>
          <a:p>
            <a:r>
              <a:rPr lang="en-US" sz="6000" dirty="0"/>
              <a:t>C) "11"</a:t>
            </a:r>
          </a:p>
          <a:p>
            <a:r>
              <a:rPr lang="en-US" sz="6000" dirty="0"/>
              <a:t>D) "2"</a:t>
            </a:r>
          </a:p>
          <a:p>
            <a:r>
              <a:rPr lang="en-US" sz="6000" dirty="0"/>
              <a:t>E) Causes an error</a:t>
            </a:r>
          </a:p>
        </p:txBody>
      </p:sp>
    </p:spTree>
    <p:extLst>
      <p:ext uri="{BB962C8B-B14F-4D97-AF65-F5344CB8AC3E}">
        <p14:creationId xmlns:p14="http://schemas.microsoft.com/office/powerpoint/2010/main" val="88737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p:txBody>
          <a:bodyPr/>
          <a:lstStyle/>
          <a:p>
            <a:r>
              <a:rPr lang="en-US" dirty="0"/>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p:txBody>
          <a:bodyPr>
            <a:normAutofit fontScale="92500" lnSpcReduction="20000"/>
          </a:bodyPr>
          <a:lstStyle/>
          <a:p>
            <a:r>
              <a:rPr lang="en-US" sz="6000" dirty="0"/>
              <a:t>A) 11</a:t>
            </a:r>
          </a:p>
          <a:p>
            <a:r>
              <a:rPr lang="en-US" sz="6000" dirty="0"/>
              <a:t>B) 2</a:t>
            </a:r>
          </a:p>
          <a:p>
            <a:r>
              <a:rPr lang="en-US" sz="6000" dirty="0"/>
              <a:t>C) "11"</a:t>
            </a:r>
          </a:p>
          <a:p>
            <a:r>
              <a:rPr lang="en-US" sz="6000" dirty="0"/>
              <a:t>D) "2"</a:t>
            </a:r>
          </a:p>
          <a:p>
            <a:r>
              <a:rPr lang="en-US" sz="6000" dirty="0"/>
              <a:t>E) Causes an error</a:t>
            </a:r>
          </a:p>
        </p:txBody>
      </p:sp>
    </p:spTree>
    <p:extLst>
      <p:ext uri="{BB962C8B-B14F-4D97-AF65-F5344CB8AC3E}">
        <p14:creationId xmlns:p14="http://schemas.microsoft.com/office/powerpoint/2010/main" val="1456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p:txBody>
          <a:bodyPr/>
          <a:lstStyle/>
          <a:p>
            <a:r>
              <a:rPr lang="en-US" dirty="0"/>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p:txBody>
          <a:bodyPr>
            <a:normAutofit fontScale="92500" lnSpcReduction="20000"/>
          </a:bodyPr>
          <a:lstStyle/>
          <a:p>
            <a:r>
              <a:rPr lang="en-US" sz="6000" dirty="0"/>
              <a:t>A) 11</a:t>
            </a:r>
          </a:p>
          <a:p>
            <a:r>
              <a:rPr lang="en-US" sz="6000" dirty="0"/>
              <a:t>B) 2</a:t>
            </a:r>
          </a:p>
          <a:p>
            <a:r>
              <a:rPr lang="en-US" sz="6000" dirty="0"/>
              <a:t>C) "11"</a:t>
            </a:r>
          </a:p>
          <a:p>
            <a:r>
              <a:rPr lang="en-US" sz="6000" dirty="0"/>
              <a:t>D) "2"</a:t>
            </a:r>
          </a:p>
          <a:p>
            <a:r>
              <a:rPr lang="en-US" sz="6000" dirty="0"/>
              <a:t>E) Causes an error</a:t>
            </a:r>
          </a:p>
        </p:txBody>
      </p:sp>
    </p:spTree>
    <p:extLst>
      <p:ext uri="{BB962C8B-B14F-4D97-AF65-F5344CB8AC3E}">
        <p14:creationId xmlns:p14="http://schemas.microsoft.com/office/powerpoint/2010/main" val="16472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634C-FDEA-46C0-8584-41E484D9365D}"/>
              </a:ext>
            </a:extLst>
          </p:cNvPr>
          <p:cNvSpPr>
            <a:spLocks noGrp="1"/>
          </p:cNvSpPr>
          <p:nvPr>
            <p:ph type="title"/>
          </p:nvPr>
        </p:nvSpPr>
        <p:spPr/>
        <p:txBody>
          <a:bodyPr/>
          <a:lstStyle/>
          <a:p>
            <a:r>
              <a:rPr lang="en-US" dirty="0"/>
              <a:t>Each operator has rules!</a:t>
            </a:r>
          </a:p>
        </p:txBody>
      </p:sp>
      <p:sp>
        <p:nvSpPr>
          <p:cNvPr id="3" name="Content Placeholder 2">
            <a:extLst>
              <a:ext uri="{FF2B5EF4-FFF2-40B4-BE49-F238E27FC236}">
                <a16:creationId xmlns:a16="http://schemas.microsoft.com/office/drawing/2014/main" id="{DFB03C9F-B37F-4AFA-B3B7-D058949A972C}"/>
              </a:ext>
            </a:extLst>
          </p:cNvPr>
          <p:cNvSpPr>
            <a:spLocks noGrp="1"/>
          </p:cNvSpPr>
          <p:nvPr>
            <p:ph idx="1"/>
          </p:nvPr>
        </p:nvSpPr>
        <p:spPr/>
        <p:txBody>
          <a:bodyPr>
            <a:normAutofit/>
          </a:bodyPr>
          <a:lstStyle/>
          <a:p>
            <a:pPr marL="0" indent="0">
              <a:buNone/>
            </a:pPr>
            <a:r>
              <a:rPr lang="en-US" dirty="0"/>
              <a:t>&gt; "Wow" * 3</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WowWowWow</a:t>
            </a:r>
            <a:r>
              <a:rPr lang="en-US" b="1" dirty="0">
                <a:latin typeface="Courier New" panose="02070309020205020404" pitchFamily="49" charset="0"/>
                <a:cs typeface="Courier New" panose="02070309020205020404" pitchFamily="49" charset="0"/>
              </a:rPr>
              <a:t>"</a:t>
            </a:r>
            <a:r>
              <a:rPr lang="en-US" dirty="0"/>
              <a:t>, not error</a:t>
            </a:r>
          </a:p>
          <a:p>
            <a:pPr marL="0" indent="0">
              <a:buNone/>
            </a:pPr>
            <a:r>
              <a:rPr lang="en-US" dirty="0"/>
              <a:t>&gt; "What" - "t"</a:t>
            </a:r>
          </a:p>
          <a:p>
            <a:pPr marL="0" indent="0">
              <a:buNone/>
            </a:pPr>
            <a:r>
              <a:rPr lang="en-US" b="1" dirty="0" err="1">
                <a:latin typeface="Courier New" panose="02070309020205020404" pitchFamily="49" charset="0"/>
                <a:cs typeface="Courier New" panose="02070309020205020404" pitchFamily="49" charset="0"/>
              </a:rPr>
              <a:t>TypeError</a:t>
            </a:r>
            <a:r>
              <a:rPr lang="en-US" dirty="0"/>
              <a:t>, not "</a:t>
            </a:r>
            <a:r>
              <a:rPr lang="en-US" dirty="0" err="1"/>
              <a:t>Wha</a:t>
            </a:r>
            <a:r>
              <a:rPr lang="en-US" dirty="0"/>
              <a:t>"</a:t>
            </a:r>
          </a:p>
          <a:p>
            <a:pPr marL="0" indent="0">
              <a:buNone/>
            </a:pPr>
            <a:r>
              <a:rPr lang="en-US" dirty="0"/>
              <a:t>&gt;  1 == "1"</a:t>
            </a:r>
          </a:p>
          <a:p>
            <a:pPr marL="0" indent="0">
              <a:buNone/>
            </a:pPr>
            <a:r>
              <a:rPr lang="en-US" b="1" dirty="0">
                <a:latin typeface="Courier New" panose="02070309020205020404" pitchFamily="49" charset="0"/>
                <a:cs typeface="Courier New" panose="02070309020205020404" pitchFamily="49" charset="0"/>
              </a:rPr>
              <a:t>False</a:t>
            </a:r>
            <a:r>
              <a:rPr lang="en-US" dirty="0"/>
              <a:t>,  not error</a:t>
            </a:r>
          </a:p>
          <a:p>
            <a:pPr marL="0" indent="0">
              <a:buNone/>
            </a:pPr>
            <a:r>
              <a:rPr lang="en-US" dirty="0"/>
              <a:t>&gt; "1" &lt; 5</a:t>
            </a:r>
          </a:p>
          <a:p>
            <a:pPr marL="0" indent="0">
              <a:buNone/>
            </a:pPr>
            <a:r>
              <a:rPr lang="en-US" b="1" dirty="0" err="1">
                <a:latin typeface="Courier New" panose="02070309020205020404" pitchFamily="49" charset="0"/>
                <a:cs typeface="Courier New" panose="02070309020205020404" pitchFamily="49" charset="0"/>
              </a:rPr>
              <a:t>TypeError</a:t>
            </a:r>
            <a:r>
              <a:rPr lang="en-US" dirty="0"/>
              <a:t>, not True</a:t>
            </a:r>
          </a:p>
          <a:p>
            <a:endParaRPr lang="en-US" dirty="0"/>
          </a:p>
        </p:txBody>
      </p:sp>
    </p:spTree>
    <p:extLst>
      <p:ext uri="{BB962C8B-B14F-4D97-AF65-F5344CB8AC3E}">
        <p14:creationId xmlns:p14="http://schemas.microsoft.com/office/powerpoint/2010/main" val="299777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285F-D54F-4F0F-B322-5C2E017FEAFA}"/>
              </a:ext>
            </a:extLst>
          </p:cNvPr>
          <p:cNvSpPr>
            <a:spLocks noGrp="1"/>
          </p:cNvSpPr>
          <p:nvPr>
            <p:ph type="title"/>
          </p:nvPr>
        </p:nvSpPr>
        <p:spPr/>
        <p:txBody>
          <a:bodyPr/>
          <a:lstStyle/>
          <a:p>
            <a:r>
              <a:rPr lang="en-US" dirty="0"/>
              <a:t>Consent Forms</a:t>
            </a:r>
          </a:p>
        </p:txBody>
      </p:sp>
      <p:sp>
        <p:nvSpPr>
          <p:cNvPr id="3" name="Content Placeholder 2">
            <a:extLst>
              <a:ext uri="{FF2B5EF4-FFF2-40B4-BE49-F238E27FC236}">
                <a16:creationId xmlns:a16="http://schemas.microsoft.com/office/drawing/2014/main" id="{6FBAF62D-7F0F-4CA6-88AB-6E4CBB77C5EA}"/>
              </a:ext>
            </a:extLst>
          </p:cNvPr>
          <p:cNvSpPr>
            <a:spLocks noGrp="1"/>
          </p:cNvSpPr>
          <p:nvPr>
            <p:ph idx="1"/>
          </p:nvPr>
        </p:nvSpPr>
        <p:spPr/>
        <p:txBody>
          <a:bodyPr/>
          <a:lstStyle/>
          <a:p>
            <a:r>
              <a:rPr lang="en-US" dirty="0"/>
              <a:t>Information about Consent Forms</a:t>
            </a:r>
          </a:p>
        </p:txBody>
      </p:sp>
    </p:spTree>
    <p:extLst>
      <p:ext uri="{BB962C8B-B14F-4D97-AF65-F5344CB8AC3E}">
        <p14:creationId xmlns:p14="http://schemas.microsoft.com/office/powerpoint/2010/main" val="336070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D4E1-268C-4BCD-8A81-2C0B03D53348}"/>
              </a:ext>
            </a:extLst>
          </p:cNvPr>
          <p:cNvSpPr>
            <a:spLocks noGrp="1"/>
          </p:cNvSpPr>
          <p:nvPr>
            <p:ph type="title"/>
          </p:nvPr>
        </p:nvSpPr>
        <p:spPr/>
        <p:txBody>
          <a:bodyPr/>
          <a:lstStyle/>
          <a:p>
            <a:r>
              <a:rPr lang="en-US" dirty="0" err="1"/>
              <a:t>iClickers</a:t>
            </a:r>
            <a:r>
              <a:rPr lang="en-US" dirty="0"/>
              <a:t> Today</a:t>
            </a:r>
          </a:p>
        </p:txBody>
      </p:sp>
      <p:sp>
        <p:nvSpPr>
          <p:cNvPr id="3" name="Content Placeholder 2">
            <a:extLst>
              <a:ext uri="{FF2B5EF4-FFF2-40B4-BE49-F238E27FC236}">
                <a16:creationId xmlns:a16="http://schemas.microsoft.com/office/drawing/2014/main" id="{34F89EF9-80C7-4DEF-A084-53471451CE71}"/>
              </a:ext>
            </a:extLst>
          </p:cNvPr>
          <p:cNvSpPr>
            <a:spLocks noGrp="1"/>
          </p:cNvSpPr>
          <p:nvPr>
            <p:ph idx="1"/>
          </p:nvPr>
        </p:nvSpPr>
        <p:spPr/>
        <p:txBody>
          <a:bodyPr>
            <a:normAutofit/>
          </a:bodyPr>
          <a:lstStyle/>
          <a:p>
            <a:r>
              <a:rPr lang="en-US" dirty="0"/>
              <a:t>Overall:</a:t>
            </a:r>
          </a:p>
          <a:p>
            <a:pPr lvl="1"/>
            <a:r>
              <a:rPr lang="en-US" dirty="0"/>
              <a:t>+1 point for answering most of the questions</a:t>
            </a:r>
          </a:p>
          <a:p>
            <a:endParaRPr lang="en-US" dirty="0"/>
          </a:p>
          <a:p>
            <a:r>
              <a:rPr lang="en-US" dirty="0"/>
              <a:t>Per question:</a:t>
            </a:r>
          </a:p>
          <a:p>
            <a:pPr lvl="1"/>
            <a:r>
              <a:rPr lang="en-US" dirty="0"/>
              <a:t>+.9 points for an answer</a:t>
            </a:r>
          </a:p>
          <a:p>
            <a:pPr lvl="1"/>
            <a:r>
              <a:rPr lang="en-US" dirty="0"/>
              <a:t>+.1 points for a correct answer</a:t>
            </a:r>
          </a:p>
          <a:p>
            <a:pPr lvl="1"/>
            <a:endParaRPr lang="en-US" dirty="0"/>
          </a:p>
          <a:p>
            <a:r>
              <a:rPr lang="en-US" dirty="0"/>
              <a:t>Example:</a:t>
            </a:r>
          </a:p>
          <a:p>
            <a:pPr lvl="1"/>
            <a:r>
              <a:rPr lang="en-US" dirty="0"/>
              <a:t>Today there are 4 questions, so there is a total of 5 points possible.</a:t>
            </a:r>
          </a:p>
        </p:txBody>
      </p:sp>
    </p:spTree>
    <p:extLst>
      <p:ext uri="{BB962C8B-B14F-4D97-AF65-F5344CB8AC3E}">
        <p14:creationId xmlns:p14="http://schemas.microsoft.com/office/powerpoint/2010/main" val="378044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5DC8-5B49-4C77-BF31-7FD4AF9AC112}"/>
              </a:ext>
            </a:extLst>
          </p:cNvPr>
          <p:cNvSpPr>
            <a:spLocks noGrp="1"/>
          </p:cNvSpPr>
          <p:nvPr>
            <p:ph type="title"/>
          </p:nvPr>
        </p:nvSpPr>
        <p:spPr/>
        <p:txBody>
          <a:bodyPr/>
          <a:lstStyle/>
          <a:p>
            <a:r>
              <a:rPr lang="en-US" dirty="0"/>
              <a:t>Think-Pair-Share</a:t>
            </a:r>
          </a:p>
        </p:txBody>
      </p:sp>
      <p:graphicFrame>
        <p:nvGraphicFramePr>
          <p:cNvPr id="4" name="Content Placeholder 3">
            <a:extLst>
              <a:ext uri="{FF2B5EF4-FFF2-40B4-BE49-F238E27FC236}">
                <a16:creationId xmlns:a16="http://schemas.microsoft.com/office/drawing/2014/main" id="{07ACA7B1-C33D-4001-82CB-03B6D76DB4C1}"/>
              </a:ext>
            </a:extLst>
          </p:cNvPr>
          <p:cNvGraphicFramePr>
            <a:graphicFrameLocks noGrp="1"/>
          </p:cNvGraphicFramePr>
          <p:nvPr>
            <p:ph idx="1"/>
            <p:extLst>
              <p:ext uri="{D42A27DB-BD31-4B8C-83A1-F6EECF244321}">
                <p14:modId xmlns:p14="http://schemas.microsoft.com/office/powerpoint/2010/main" val="3315507435"/>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71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553B-5D30-483E-B1C0-877BEFAC5B8F}"/>
              </a:ext>
            </a:extLst>
          </p:cNvPr>
          <p:cNvSpPr>
            <a:spLocks noGrp="1"/>
          </p:cNvSpPr>
          <p:nvPr>
            <p:ph type="title"/>
          </p:nvPr>
        </p:nvSpPr>
        <p:spPr/>
        <p:txBody>
          <a:bodyPr/>
          <a:lstStyle/>
          <a:p>
            <a:r>
              <a:rPr lang="en-US" dirty="0"/>
              <a:t>Warm-up question</a:t>
            </a:r>
          </a:p>
        </p:txBody>
      </p:sp>
      <p:sp>
        <p:nvSpPr>
          <p:cNvPr id="3" name="Content Placeholder 2">
            <a:extLst>
              <a:ext uri="{FF2B5EF4-FFF2-40B4-BE49-F238E27FC236}">
                <a16:creationId xmlns:a16="http://schemas.microsoft.com/office/drawing/2014/main" id="{A8222151-8F4D-4C75-95CB-799657B234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170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97DA-8295-43B8-98B9-026CE410DA4B}"/>
              </a:ext>
            </a:extLst>
          </p:cNvPr>
          <p:cNvSpPr>
            <a:spLocks noGrp="1"/>
          </p:cNvSpPr>
          <p:nvPr>
            <p:ph type="title"/>
          </p:nvPr>
        </p:nvSpPr>
        <p:spPr/>
        <p:txBody>
          <a:bodyPr/>
          <a:lstStyle/>
          <a:p>
            <a:r>
              <a:rPr lang="en-US" dirty="0"/>
              <a:t>Programs and Consoles</a:t>
            </a:r>
          </a:p>
        </p:txBody>
      </p:sp>
      <p:sp>
        <p:nvSpPr>
          <p:cNvPr id="3" name="Content Placeholder 2">
            <a:extLst>
              <a:ext uri="{FF2B5EF4-FFF2-40B4-BE49-F238E27FC236}">
                <a16:creationId xmlns:a16="http://schemas.microsoft.com/office/drawing/2014/main" id="{773FB8D4-85DB-4A94-A312-024186C5AC6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1048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C05C-48A4-4093-811D-2B59A284E41F}"/>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1AF6D2A0-0A89-4240-95DA-4C168F7A1D34}"/>
              </a:ext>
            </a:extLst>
          </p:cNvPr>
          <p:cNvSpPr>
            <a:spLocks noGrp="1"/>
          </p:cNvSpPr>
          <p:nvPr>
            <p:ph idx="1"/>
          </p:nvPr>
        </p:nvSpPr>
        <p:spPr/>
        <p:txBody>
          <a:bodyPr/>
          <a:lstStyle/>
          <a:p>
            <a:r>
              <a:rPr lang="en-US" dirty="0"/>
              <a:t>Data into the machine</a:t>
            </a:r>
          </a:p>
        </p:txBody>
      </p:sp>
      <p:pic>
        <p:nvPicPr>
          <p:cNvPr id="2050" name="Picture 2" descr="globe by kalapahejo">
            <a:extLst>
              <a:ext uri="{FF2B5EF4-FFF2-40B4-BE49-F238E27FC236}">
                <a16:creationId xmlns:a16="http://schemas.microsoft.com/office/drawing/2014/main" id="{6CD25646-4470-47C9-A601-681B68E74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065" y="3669878"/>
            <a:ext cx="1934497" cy="193449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3621CEE0-11A7-4C34-B6B3-4E89CD20CF6D}"/>
              </a:ext>
            </a:extLst>
          </p:cNvPr>
          <p:cNvSpPr/>
          <p:nvPr/>
        </p:nvSpPr>
        <p:spPr>
          <a:xfrm>
            <a:off x="5324168" y="4159045"/>
            <a:ext cx="1725561" cy="855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Values</a:t>
            </a:r>
          </a:p>
        </p:txBody>
      </p:sp>
      <p:pic>
        <p:nvPicPr>
          <p:cNvPr id="2052" name="Picture 4" descr="Simple laptop by aoguerrero">
            <a:extLst>
              <a:ext uri="{FF2B5EF4-FFF2-40B4-BE49-F238E27FC236}">
                <a16:creationId xmlns:a16="http://schemas.microsoft.com/office/drawing/2014/main" id="{6CDCEF51-67E6-4189-B4D8-59CBCBB3B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412" y="3170902"/>
            <a:ext cx="2824114" cy="281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91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BC2F-80E2-42B1-A7C6-C8B4A2D5A80D}"/>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D65BE876-78BF-4954-AF76-D0DCFFC6ABBC}"/>
              </a:ext>
            </a:extLst>
          </p:cNvPr>
          <p:cNvSpPr>
            <a:spLocks noGrp="1"/>
          </p:cNvSpPr>
          <p:nvPr>
            <p:ph idx="1"/>
          </p:nvPr>
        </p:nvSpPr>
        <p:spPr/>
        <p:txBody>
          <a:bodyPr/>
          <a:lstStyle/>
          <a:p>
            <a:r>
              <a:rPr lang="en-US" dirty="0"/>
              <a:t>Integer – whole numbers</a:t>
            </a:r>
          </a:p>
          <a:p>
            <a:r>
              <a:rPr lang="en-US" dirty="0"/>
              <a:t>Float – decimals numbers</a:t>
            </a:r>
          </a:p>
          <a:p>
            <a:r>
              <a:rPr lang="en-US" dirty="0"/>
              <a:t>String – text</a:t>
            </a:r>
          </a:p>
          <a:p>
            <a:r>
              <a:rPr lang="en-US" dirty="0"/>
              <a:t>Boolean – True/False values</a:t>
            </a:r>
          </a:p>
          <a:p>
            <a:r>
              <a:rPr lang="en-US" dirty="0"/>
              <a:t>None – Just None</a:t>
            </a:r>
          </a:p>
        </p:txBody>
      </p:sp>
    </p:spTree>
    <p:extLst>
      <p:ext uri="{BB962C8B-B14F-4D97-AF65-F5344CB8AC3E}">
        <p14:creationId xmlns:p14="http://schemas.microsoft.com/office/powerpoint/2010/main" val="98728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1F76-A819-4196-AB1C-771B32AC2B53}"/>
              </a:ext>
            </a:extLst>
          </p:cNvPr>
          <p:cNvSpPr>
            <a:spLocks noGrp="1"/>
          </p:cNvSpPr>
          <p:nvPr>
            <p:ph type="title"/>
          </p:nvPr>
        </p:nvSpPr>
        <p:spPr/>
        <p:txBody>
          <a:bodyPr/>
          <a:lstStyle/>
          <a:p>
            <a:r>
              <a:rPr lang="en-US" dirty="0"/>
              <a:t>Which is the best type for representing…</a:t>
            </a:r>
            <a:br>
              <a:rPr lang="en-US" dirty="0"/>
            </a:br>
            <a:r>
              <a:rPr lang="en-US" dirty="0"/>
              <a:t>A name like "Klaus"?</a:t>
            </a:r>
          </a:p>
        </p:txBody>
      </p:sp>
      <p:sp>
        <p:nvSpPr>
          <p:cNvPr id="3" name="Content Placeholder 2">
            <a:extLst>
              <a:ext uri="{FF2B5EF4-FFF2-40B4-BE49-F238E27FC236}">
                <a16:creationId xmlns:a16="http://schemas.microsoft.com/office/drawing/2014/main" id="{87BAEF4C-523A-4913-B33A-51AB83CA02B2}"/>
              </a:ext>
            </a:extLst>
          </p:cNvPr>
          <p:cNvSpPr>
            <a:spLocks noGrp="1"/>
          </p:cNvSpPr>
          <p:nvPr>
            <p:ph idx="1"/>
          </p:nvPr>
        </p:nvSpPr>
        <p:spPr/>
        <p:txBody>
          <a:bodyPr>
            <a:normAutofit/>
          </a:bodyPr>
          <a:lstStyle/>
          <a:p>
            <a:endParaRPr lang="en-US" sz="4000" dirty="0"/>
          </a:p>
          <a:p>
            <a:r>
              <a:rPr lang="en-US" sz="4000" dirty="0"/>
              <a:t>A) Integer</a:t>
            </a:r>
          </a:p>
          <a:p>
            <a:r>
              <a:rPr lang="en-US" sz="4000" dirty="0"/>
              <a:t>B) Float</a:t>
            </a:r>
          </a:p>
          <a:p>
            <a:r>
              <a:rPr lang="en-US" sz="4000" dirty="0"/>
              <a:t>C) Boolean</a:t>
            </a:r>
          </a:p>
          <a:p>
            <a:r>
              <a:rPr lang="en-US" sz="4000" dirty="0"/>
              <a:t>D) String</a:t>
            </a:r>
          </a:p>
        </p:txBody>
      </p:sp>
    </p:spTree>
    <p:extLst>
      <p:ext uri="{BB962C8B-B14F-4D97-AF65-F5344CB8AC3E}">
        <p14:creationId xmlns:p14="http://schemas.microsoft.com/office/powerpoint/2010/main" val="3994021735"/>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3916</TotalTime>
  <Words>1417</Words>
  <Application>Microsoft Office PowerPoint</Application>
  <PresentationFormat>Widescreen</PresentationFormat>
  <Paragraphs>149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Metropolitan</vt:lpstr>
      <vt:lpstr>Values, Types, Operations</vt:lpstr>
      <vt:lpstr>Consent Forms</vt:lpstr>
      <vt:lpstr>iClickers Today</vt:lpstr>
      <vt:lpstr>Think-Pair-Share</vt:lpstr>
      <vt:lpstr>Warm-up question</vt:lpstr>
      <vt:lpstr>Programs and Consoles</vt:lpstr>
      <vt:lpstr>Values</vt:lpstr>
      <vt:lpstr>Types</vt:lpstr>
      <vt:lpstr>Which is the best type for representing… A name like "Klaus"?</vt:lpstr>
      <vt:lpstr>Which is the best type for representing… The state of a lightbulb?</vt:lpstr>
      <vt:lpstr>Which is the best type for representing… The current day of the week?</vt:lpstr>
      <vt:lpstr>Modeling Data</vt:lpstr>
      <vt:lpstr>Basic Operations</vt:lpstr>
      <vt:lpstr>1 + 1</vt:lpstr>
      <vt:lpstr>"1" + "1"</vt:lpstr>
      <vt:lpstr>"1" + 1</vt:lpstr>
      <vt:lpstr>Each operator has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118</cp:revision>
  <dcterms:created xsi:type="dcterms:W3CDTF">2017-08-24T16:45:08Z</dcterms:created>
  <dcterms:modified xsi:type="dcterms:W3CDTF">2018-01-18T15:01:08Z</dcterms:modified>
</cp:coreProperties>
</file>